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90" r:id="rId2"/>
    <p:sldId id="257" r:id="rId3"/>
    <p:sldId id="477" r:id="rId4"/>
    <p:sldId id="478" r:id="rId5"/>
    <p:sldId id="392" r:id="rId6"/>
    <p:sldId id="347" r:id="rId7"/>
    <p:sldId id="524" r:id="rId8"/>
    <p:sldId id="451" r:id="rId9"/>
    <p:sldId id="460" r:id="rId10"/>
    <p:sldId id="453" r:id="rId11"/>
    <p:sldId id="454" r:id="rId12"/>
    <p:sldId id="455" r:id="rId13"/>
    <p:sldId id="459" r:id="rId14"/>
    <p:sldId id="303" r:id="rId15"/>
    <p:sldId id="486" r:id="rId16"/>
    <p:sldId id="355" r:id="rId17"/>
    <p:sldId id="564" r:id="rId18"/>
    <p:sldId id="397" r:id="rId19"/>
    <p:sldId id="378" r:id="rId20"/>
    <p:sldId id="569" r:id="rId21"/>
    <p:sldId id="379" r:id="rId22"/>
    <p:sldId id="380" r:id="rId23"/>
    <p:sldId id="402" r:id="rId24"/>
    <p:sldId id="382" r:id="rId25"/>
    <p:sldId id="404" r:id="rId26"/>
    <p:sldId id="385" r:id="rId27"/>
    <p:sldId id="406" r:id="rId28"/>
    <p:sldId id="475" r:id="rId29"/>
    <p:sldId id="565" r:id="rId30"/>
    <p:sldId id="309" r:id="rId31"/>
    <p:sldId id="356" r:id="rId32"/>
    <p:sldId id="563" r:id="rId33"/>
    <p:sldId id="308" r:id="rId34"/>
    <p:sldId id="493" r:id="rId35"/>
    <p:sldId id="494" r:id="rId36"/>
    <p:sldId id="495" r:id="rId37"/>
    <p:sldId id="496" r:id="rId38"/>
    <p:sldId id="497" r:id="rId39"/>
    <p:sldId id="498" r:id="rId40"/>
    <p:sldId id="499" r:id="rId41"/>
    <p:sldId id="566" r:id="rId42"/>
    <p:sldId id="418" r:id="rId43"/>
    <p:sldId id="368" r:id="rId44"/>
    <p:sldId id="505" r:id="rId45"/>
    <p:sldId id="421" r:id="rId46"/>
    <p:sldId id="422" r:id="rId47"/>
    <p:sldId id="423" r:id="rId48"/>
    <p:sldId id="424" r:id="rId49"/>
    <p:sldId id="425" r:id="rId50"/>
    <p:sldId id="511" r:id="rId51"/>
    <p:sldId id="427" r:id="rId52"/>
    <p:sldId id="313" r:id="rId53"/>
    <p:sldId id="429" r:id="rId54"/>
    <p:sldId id="316" r:id="rId55"/>
    <p:sldId id="317" r:id="rId56"/>
    <p:sldId id="320" r:id="rId57"/>
    <p:sldId id="321" r:id="rId58"/>
    <p:sldId id="434" r:id="rId59"/>
    <p:sldId id="567" r:id="rId60"/>
    <p:sldId id="436" r:id="rId61"/>
    <p:sldId id="437" r:id="rId62"/>
    <p:sldId id="371" r:id="rId63"/>
    <p:sldId id="372" r:id="rId64"/>
    <p:sldId id="513" r:id="rId65"/>
    <p:sldId id="443" r:id="rId66"/>
    <p:sldId id="444" r:id="rId67"/>
    <p:sldId id="445" r:id="rId68"/>
    <p:sldId id="446" r:id="rId69"/>
    <p:sldId id="447" r:id="rId70"/>
    <p:sldId id="448" r:id="rId71"/>
    <p:sldId id="520" r:id="rId72"/>
    <p:sldId id="521" r:id="rId73"/>
    <p:sldId id="568" r:id="rId74"/>
  </p:sldIdLst>
  <p:sldSz cx="9144000" cy="6858000" type="screen4x3"/>
  <p:notesSz cx="6797675" cy="9928225"/>
  <p:defaultTextStyle>
    <a:defPPr>
      <a:defRPr lang="zh-TW"/>
    </a:defPPr>
    <a:lvl1pPr algn="l" rtl="0" eaLnBrk="0" fontAlgn="base" hangingPunct="0">
      <a:lnSpc>
        <a:spcPts val="3838"/>
      </a:lnSpc>
      <a:spcBef>
        <a:spcPct val="20000"/>
      </a:spcBef>
      <a:spcAft>
        <a:spcPct val="0"/>
      </a:spcAft>
      <a:buFont typeface="Wingdings" pitchFamily="2" charset="2"/>
      <a:buChar char="Ø"/>
      <a:defRPr kumimoji="1" sz="2400" kern="1200">
        <a:solidFill>
          <a:schemeClr val="tx1"/>
        </a:solidFill>
        <a:latin typeface="Times New Roman" pitchFamily="18" charset="0"/>
        <a:ea typeface="標楷體" pitchFamily="65" charset="-120"/>
        <a:cs typeface="+mn-cs"/>
      </a:defRPr>
    </a:lvl1pPr>
    <a:lvl2pPr marL="457200" algn="l" rtl="0" eaLnBrk="0" fontAlgn="base" hangingPunct="0">
      <a:lnSpc>
        <a:spcPts val="3838"/>
      </a:lnSpc>
      <a:spcBef>
        <a:spcPct val="20000"/>
      </a:spcBef>
      <a:spcAft>
        <a:spcPct val="0"/>
      </a:spcAft>
      <a:buFont typeface="Wingdings" pitchFamily="2" charset="2"/>
      <a:buChar char="Ø"/>
      <a:defRPr kumimoji="1" sz="2400" kern="1200">
        <a:solidFill>
          <a:schemeClr val="tx1"/>
        </a:solidFill>
        <a:latin typeface="Times New Roman" pitchFamily="18" charset="0"/>
        <a:ea typeface="標楷體" pitchFamily="65" charset="-120"/>
        <a:cs typeface="+mn-cs"/>
      </a:defRPr>
    </a:lvl2pPr>
    <a:lvl3pPr marL="914400" algn="l" rtl="0" eaLnBrk="0" fontAlgn="base" hangingPunct="0">
      <a:lnSpc>
        <a:spcPts val="3838"/>
      </a:lnSpc>
      <a:spcBef>
        <a:spcPct val="20000"/>
      </a:spcBef>
      <a:spcAft>
        <a:spcPct val="0"/>
      </a:spcAft>
      <a:buFont typeface="Wingdings" pitchFamily="2" charset="2"/>
      <a:buChar char="Ø"/>
      <a:defRPr kumimoji="1" sz="2400" kern="1200">
        <a:solidFill>
          <a:schemeClr val="tx1"/>
        </a:solidFill>
        <a:latin typeface="Times New Roman" pitchFamily="18" charset="0"/>
        <a:ea typeface="標楷體" pitchFamily="65" charset="-120"/>
        <a:cs typeface="+mn-cs"/>
      </a:defRPr>
    </a:lvl3pPr>
    <a:lvl4pPr marL="1371600" algn="l" rtl="0" eaLnBrk="0" fontAlgn="base" hangingPunct="0">
      <a:lnSpc>
        <a:spcPts val="3838"/>
      </a:lnSpc>
      <a:spcBef>
        <a:spcPct val="20000"/>
      </a:spcBef>
      <a:spcAft>
        <a:spcPct val="0"/>
      </a:spcAft>
      <a:buFont typeface="Wingdings" pitchFamily="2" charset="2"/>
      <a:buChar char="Ø"/>
      <a:defRPr kumimoji="1" sz="2400" kern="1200">
        <a:solidFill>
          <a:schemeClr val="tx1"/>
        </a:solidFill>
        <a:latin typeface="Times New Roman" pitchFamily="18" charset="0"/>
        <a:ea typeface="標楷體" pitchFamily="65" charset="-120"/>
        <a:cs typeface="+mn-cs"/>
      </a:defRPr>
    </a:lvl4pPr>
    <a:lvl5pPr marL="1828800" algn="l" rtl="0" eaLnBrk="0" fontAlgn="base" hangingPunct="0">
      <a:lnSpc>
        <a:spcPts val="3838"/>
      </a:lnSpc>
      <a:spcBef>
        <a:spcPct val="20000"/>
      </a:spcBef>
      <a:spcAft>
        <a:spcPct val="0"/>
      </a:spcAft>
      <a:buFont typeface="Wingdings" pitchFamily="2" charset="2"/>
      <a:buChar char="Ø"/>
      <a:defRPr kumimoji="1" sz="24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24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24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24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2400"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800000"/>
    <a:srgbClr val="006600"/>
    <a:srgbClr val="0000CC"/>
    <a:srgbClr val="000066"/>
    <a:srgbClr val="000000"/>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80711" autoAdjust="0"/>
  </p:normalViewPr>
  <p:slideViewPr>
    <p:cSldViewPr>
      <p:cViewPr>
        <p:scale>
          <a:sx n="50" d="100"/>
          <a:sy n="50" d="100"/>
        </p:scale>
        <p:origin x="-2362" y="-43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0965" tIns="45482" rIns="90965" bIns="45482" numCol="1" anchor="t" anchorCtr="0" compatLnSpc="1">
            <a:prstTxWarp prst="textNoShape">
              <a:avLst/>
            </a:prstTxWarp>
          </a:bodyPr>
          <a:lstStyle>
            <a:lvl1pPr eaLnBrk="1" hangingPunct="1">
              <a:lnSpc>
                <a:spcPct val="100000"/>
              </a:lnSpc>
              <a:spcBef>
                <a:spcPct val="0"/>
              </a:spcBef>
              <a:buFontTx/>
              <a:buNone/>
              <a:defRPr sz="1200">
                <a:latin typeface="Arial" charset="0"/>
                <a:ea typeface="新細明體" pitchFamily="18" charset="-120"/>
              </a:defRPr>
            </a:lvl1pPr>
          </a:lstStyle>
          <a:p>
            <a:pPr>
              <a:defRPr/>
            </a:pPr>
            <a:endParaRPr lang="en-US" altLang="zh-TW"/>
          </a:p>
        </p:txBody>
      </p:sp>
      <p:sp>
        <p:nvSpPr>
          <p:cNvPr id="13315"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0965" tIns="45482" rIns="90965" bIns="45482" numCol="1" anchor="t" anchorCtr="0" compatLnSpc="1">
            <a:prstTxWarp prst="textNoShape">
              <a:avLst/>
            </a:prstTxWarp>
          </a:bodyPr>
          <a:lstStyle>
            <a:lvl1pPr algn="r" eaLnBrk="1" hangingPunct="1">
              <a:lnSpc>
                <a:spcPct val="100000"/>
              </a:lnSpc>
              <a:spcBef>
                <a:spcPct val="0"/>
              </a:spcBef>
              <a:buFontTx/>
              <a:buNone/>
              <a:defRPr sz="1200">
                <a:latin typeface="Arial" charset="0"/>
                <a:ea typeface="新細明體" pitchFamily="18" charset="-120"/>
              </a:defRPr>
            </a:lvl1pPr>
          </a:lstStyle>
          <a:p>
            <a:pPr>
              <a:defRPr/>
            </a:pPr>
            <a:endParaRPr lang="en-US" altLang="zh-TW"/>
          </a:p>
        </p:txBody>
      </p:sp>
      <p:sp>
        <p:nvSpPr>
          <p:cNvPr id="94212"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1038" y="4716463"/>
            <a:ext cx="5437187" cy="4467225"/>
          </a:xfrm>
          <a:prstGeom prst="rect">
            <a:avLst/>
          </a:prstGeom>
          <a:noFill/>
          <a:ln w="9525">
            <a:noFill/>
            <a:miter lim="800000"/>
            <a:headEnd/>
            <a:tailEnd/>
          </a:ln>
          <a:effectLst/>
        </p:spPr>
        <p:txBody>
          <a:bodyPr vert="horz" wrap="square" lIns="90965" tIns="45482" rIns="90965" bIns="45482"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3318"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a:effectLst/>
        </p:spPr>
        <p:txBody>
          <a:bodyPr vert="horz" wrap="square" lIns="90965" tIns="45482" rIns="90965" bIns="45482" numCol="1" anchor="b" anchorCtr="0" compatLnSpc="1">
            <a:prstTxWarp prst="textNoShape">
              <a:avLst/>
            </a:prstTxWarp>
          </a:bodyPr>
          <a:lstStyle>
            <a:lvl1pPr eaLnBrk="1" hangingPunct="1">
              <a:lnSpc>
                <a:spcPct val="100000"/>
              </a:lnSpc>
              <a:spcBef>
                <a:spcPct val="0"/>
              </a:spcBef>
              <a:buFontTx/>
              <a:buNone/>
              <a:defRPr sz="1200">
                <a:latin typeface="Arial" charset="0"/>
                <a:ea typeface="新細明體" pitchFamily="18" charset="-120"/>
              </a:defRPr>
            </a:lvl1pPr>
          </a:lstStyle>
          <a:p>
            <a:pPr>
              <a:defRPr/>
            </a:pPr>
            <a:endParaRPr lang="en-US" altLang="zh-TW"/>
          </a:p>
        </p:txBody>
      </p:sp>
      <p:sp>
        <p:nvSpPr>
          <p:cNvPr id="13319" name="Rectangle 7"/>
          <p:cNvSpPr>
            <a:spLocks noGrp="1" noChangeArrowheads="1"/>
          </p:cNvSpPr>
          <p:nvPr>
            <p:ph type="sldNum" sz="quarter" idx="5"/>
          </p:nvPr>
        </p:nvSpPr>
        <p:spPr bwMode="auto">
          <a:xfrm>
            <a:off x="3851275" y="9431338"/>
            <a:ext cx="2944813" cy="495300"/>
          </a:xfrm>
          <a:prstGeom prst="rect">
            <a:avLst/>
          </a:prstGeom>
          <a:noFill/>
          <a:ln w="9525">
            <a:noFill/>
            <a:miter lim="800000"/>
            <a:headEnd/>
            <a:tailEnd/>
          </a:ln>
          <a:effectLst/>
        </p:spPr>
        <p:txBody>
          <a:bodyPr vert="horz" wrap="square" lIns="90965" tIns="45482" rIns="90965" bIns="45482" numCol="1" anchor="b" anchorCtr="0" compatLnSpc="1">
            <a:prstTxWarp prst="textNoShape">
              <a:avLst/>
            </a:prstTxWarp>
          </a:bodyPr>
          <a:lstStyle>
            <a:lvl1pPr algn="r" eaLnBrk="1" hangingPunct="1">
              <a:lnSpc>
                <a:spcPct val="100000"/>
              </a:lnSpc>
              <a:spcBef>
                <a:spcPct val="0"/>
              </a:spcBef>
              <a:buFontTx/>
              <a:buNone/>
              <a:defRPr sz="1200">
                <a:latin typeface="Arial" charset="0"/>
                <a:ea typeface="新細明體" pitchFamily="18" charset="-120"/>
              </a:defRPr>
            </a:lvl1pPr>
          </a:lstStyle>
          <a:p>
            <a:pPr>
              <a:defRPr/>
            </a:pPr>
            <a:fld id="{33CA4F83-9770-48B0-BB02-A96A84862768}" type="slidenum">
              <a:rPr lang="en-US" altLang="zh-TW"/>
              <a:pPr>
                <a:defRPr/>
              </a:pPr>
              <a:t>‹#›</a:t>
            </a:fld>
            <a:endParaRPr lang="en-US" altLang="zh-TW" dirty="0"/>
          </a:p>
        </p:txBody>
      </p:sp>
    </p:spTree>
    <p:extLst>
      <p:ext uri="{BB962C8B-B14F-4D97-AF65-F5344CB8AC3E}">
        <p14:creationId xmlns:p14="http://schemas.microsoft.com/office/powerpoint/2010/main" val="544548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lIns="90392" tIns="45196" rIns="90392" bIns="45196"/>
          <a:lstStyle/>
          <a:p>
            <a:endParaRPr lang="zh-TW" altLang="en-US" dirty="0"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64FA280-5915-4F5E-9241-B42DEDC956D7}" type="slidenum">
              <a:rPr lang="en-US" altLang="zh-TW" smtClean="0">
                <a:latin typeface="Arial" pitchFamily="34" charset="0"/>
              </a:rPr>
              <a:pPr/>
              <a:t>13</a:t>
            </a:fld>
            <a:endParaRPr lang="en-US" altLang="zh-TW"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tLang="zh-TW" dirty="0"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a:ln/>
        </p:spPr>
      </p:sp>
      <p:sp>
        <p:nvSpPr>
          <p:cNvPr id="105475" name="備忘稿版面配置區 2"/>
          <p:cNvSpPr>
            <a:spLocks noGrp="1"/>
          </p:cNvSpPr>
          <p:nvPr>
            <p:ph type="body" idx="1"/>
          </p:nvPr>
        </p:nvSpPr>
        <p:spPr>
          <a:noFill/>
          <a:ln/>
        </p:spPr>
        <p:txBody>
          <a:bodyPr/>
          <a:lstStyle/>
          <a:p>
            <a:r>
              <a:rPr lang="en-US" altLang="zh-TW" u="sng" dirty="0" smtClean="0">
                <a:solidFill>
                  <a:schemeClr val="bg1"/>
                </a:solidFill>
                <a:latin typeface="Times New Roman" pitchFamily="18" charset="0"/>
                <a:cs typeface="Times New Roman" pitchFamily="18" charset="0"/>
              </a:rPr>
              <a:t>Key points</a:t>
            </a:r>
            <a:r>
              <a:rPr lang="en-US" altLang="zh-TW" dirty="0" smtClean="0">
                <a:solidFill>
                  <a:schemeClr val="bg1"/>
                </a:solidFill>
                <a:latin typeface="Times New Roman" pitchFamily="18" charset="0"/>
                <a:cs typeface="Times New Roman" pitchFamily="18" charset="0"/>
              </a:rPr>
              <a:t>:</a:t>
            </a:r>
            <a:endParaRPr lang="zh-TW" altLang="en-US" dirty="0" smtClean="0">
              <a:solidFill>
                <a:schemeClr val="bg1"/>
              </a:solidFill>
              <a:latin typeface="Times New Roman" pitchFamily="18" charset="0"/>
              <a:cs typeface="Times New Roman" pitchFamily="18" charset="0"/>
            </a:endParaRPr>
          </a:p>
          <a:p>
            <a:endParaRPr lang="en-US" altLang="zh-TW" dirty="0" smtClean="0">
              <a:solidFill>
                <a:schemeClr val="bg1"/>
              </a:solidFill>
              <a:latin typeface="Times New Roman" pitchFamily="18" charset="0"/>
              <a:cs typeface="Times New Roman" pitchFamily="18" charset="0"/>
            </a:endParaRPr>
          </a:p>
          <a:p>
            <a:r>
              <a:rPr lang="en-US" altLang="zh-TW" dirty="0" smtClean="0">
                <a:solidFill>
                  <a:schemeClr val="bg1"/>
                </a:solidFill>
                <a:latin typeface="Times New Roman" pitchFamily="18" charset="0"/>
                <a:cs typeface="Times New Roman" pitchFamily="18" charset="0"/>
              </a:rPr>
              <a:t>Before devising a strategy of exposure control, the occupational professional needs to inspect the work or experimental processes and the equipments and materials used in these processes to determine on the presence of possible hazard(s) and the significance of injury and damage resulting from exposure.</a:t>
            </a:r>
            <a:endParaRPr lang="zh-TW" altLang="en-US" dirty="0" smtClean="0">
              <a:solidFill>
                <a:schemeClr val="bg1"/>
              </a:solidFill>
              <a:latin typeface="Times New Roman" pitchFamily="18" charset="0"/>
              <a:cs typeface="Times New Roman" pitchFamily="18" charset="0"/>
            </a:endParaRPr>
          </a:p>
          <a:p>
            <a:endParaRPr lang="en-US" altLang="zh-TW" dirty="0" smtClean="0">
              <a:solidFill>
                <a:schemeClr val="bg1"/>
              </a:solidFill>
              <a:latin typeface="Times New Roman" pitchFamily="18" charset="0"/>
              <a:cs typeface="Times New Roman" pitchFamily="18" charset="0"/>
            </a:endParaRPr>
          </a:p>
          <a:p>
            <a:r>
              <a:rPr lang="en-US" altLang="zh-TW" dirty="0" smtClean="0">
                <a:solidFill>
                  <a:schemeClr val="bg1"/>
                </a:solidFill>
                <a:latin typeface="Times New Roman" pitchFamily="18" charset="0"/>
                <a:cs typeface="Times New Roman" pitchFamily="18" charset="0"/>
              </a:rPr>
              <a:t>For chemical hazards, the evaluation process includes a review of the chemical’s Safety Data Sheet to facilitate an understanding on the physicochemical attributes of the chemical in the environment (e.g. solid/liquid/gas or vapor; </a:t>
            </a:r>
            <a:r>
              <a:rPr lang="en-US" altLang="zh-TW" dirty="0" err="1" smtClean="0">
                <a:solidFill>
                  <a:schemeClr val="bg1"/>
                </a:solidFill>
                <a:latin typeface="Times New Roman" pitchFamily="18" charset="0"/>
                <a:cs typeface="Times New Roman" pitchFamily="18" charset="0"/>
              </a:rPr>
              <a:t>corrosivity</a:t>
            </a:r>
            <a:r>
              <a:rPr lang="en-US" altLang="zh-TW" dirty="0" smtClean="0">
                <a:solidFill>
                  <a:schemeClr val="bg1"/>
                </a:solidFill>
                <a:latin typeface="Times New Roman" pitchFamily="18" charset="0"/>
                <a:cs typeface="Times New Roman" pitchFamily="18" charset="0"/>
              </a:rPr>
              <a:t>; volatility; and </a:t>
            </a:r>
            <a:r>
              <a:rPr lang="en-US" altLang="zh-TW" dirty="0" err="1" smtClean="0">
                <a:solidFill>
                  <a:schemeClr val="bg1"/>
                </a:solidFill>
                <a:latin typeface="Times New Roman" pitchFamily="18" charset="0"/>
                <a:cs typeface="Times New Roman" pitchFamily="18" charset="0"/>
              </a:rPr>
              <a:t>lipophilicity</a:t>
            </a:r>
            <a:r>
              <a:rPr lang="en-US" altLang="zh-TW" dirty="0" smtClean="0">
                <a:solidFill>
                  <a:schemeClr val="bg1"/>
                </a:solidFill>
                <a:latin typeface="Times New Roman" pitchFamily="18" charset="0"/>
                <a:cs typeface="Times New Roman" pitchFamily="18" charset="0"/>
              </a:rPr>
              <a:t>), the biological route of uptake (inhalation, digestion, or skin absorption) and the toxicity.  Based on these physicochemical characteristics, an industrial hygienist can subsequently determine the chemical’s potential uptake by humans and the resulting toxicity. For example, gaseous and highly volatile chemical may be absorbed primarily by route of inhalation, while nonvolatile chemical will be absorbed primarily via digestion or skin absorption.  Thus the contact of the skin with corrosive materials should be avoided at all cost.  The information on the level of toxicity can be used to facilitate a decision on the intervention approach and protective mechanism.</a:t>
            </a:r>
            <a:endParaRPr lang="zh-TW" altLang="en-US" dirty="0" smtClean="0">
              <a:solidFill>
                <a:schemeClr val="bg1"/>
              </a:solidFill>
              <a:latin typeface="Times New Roman" pitchFamily="18" charset="0"/>
              <a:cs typeface="Times New Roman" pitchFamily="18" charset="0"/>
            </a:endParaRPr>
          </a:p>
        </p:txBody>
      </p:sp>
      <p:sp>
        <p:nvSpPr>
          <p:cNvPr id="105476" name="投影片編號版面配置區 3"/>
          <p:cNvSpPr>
            <a:spLocks noGrp="1"/>
          </p:cNvSpPr>
          <p:nvPr>
            <p:ph type="sldNum" sz="quarter" idx="5"/>
          </p:nvPr>
        </p:nvSpPr>
        <p:spPr>
          <a:noFill/>
        </p:spPr>
        <p:txBody>
          <a:bodyPr/>
          <a:lstStyle/>
          <a:p>
            <a:fld id="{59DCD112-68AD-453F-ABDF-37B935910EFD}" type="slidenum">
              <a:rPr lang="en-US" altLang="zh-TW" smtClean="0">
                <a:latin typeface="Arial" pitchFamily="34" charset="0"/>
              </a:rPr>
              <a:pPr/>
              <a:t>14</a:t>
            </a:fld>
            <a:endParaRPr lang="en-US" altLang="zh-TW"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3A2DE3D-9F60-4DD8-8665-B147B7B3F7F4}" type="slidenum">
              <a:rPr lang="en-US" altLang="zh-TW" smtClean="0">
                <a:latin typeface="Arial" pitchFamily="34" charset="0"/>
              </a:rPr>
              <a:pPr/>
              <a:t>15</a:t>
            </a:fld>
            <a:endParaRPr lang="en-US" altLang="zh-TW" smtClean="0">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altLang="zh-TW" u="sng" smtClean="0">
                <a:latin typeface="Times New Roman" pitchFamily="18" charset="0"/>
                <a:cs typeface="Times New Roman" pitchFamily="18" charset="0"/>
              </a:rPr>
              <a:t>Key points</a:t>
            </a:r>
            <a:r>
              <a:rPr lang="en-US" altLang="zh-TW" smtClean="0">
                <a:latin typeface="Times New Roman" pitchFamily="18" charset="0"/>
                <a:cs typeface="Times New Roman" pitchFamily="18" charset="0"/>
              </a:rPr>
              <a:t>:</a:t>
            </a:r>
          </a:p>
          <a:p>
            <a:endParaRPr lang="en-US" altLang="zh-TW" smtClean="0">
              <a:latin typeface="Times New Roman" pitchFamily="18" charset="0"/>
              <a:cs typeface="Times New Roman" pitchFamily="18" charset="0"/>
            </a:endParaRPr>
          </a:p>
          <a:p>
            <a:r>
              <a:rPr lang="en-US" altLang="zh-TW" smtClean="0">
                <a:latin typeface="Times New Roman" pitchFamily="18" charset="0"/>
                <a:cs typeface="Times New Roman" pitchFamily="18" charset="0"/>
              </a:rPr>
              <a:t>To prevent occupational injury or disease occurring among the workers, all safety/health hazards or risk factors present in the workplace have to be eliminated or adequately controlled.  When deciding on the control strategy, always choose those that best control the contaminants at the source.</a:t>
            </a:r>
          </a:p>
          <a:p>
            <a:endParaRPr lang="en-US" altLang="zh-TW" smtClean="0">
              <a:latin typeface="Times New Roman" pitchFamily="18" charset="0"/>
              <a:cs typeface="Times New Roman" pitchFamily="18" charset="0"/>
            </a:endParaRPr>
          </a:p>
          <a:p>
            <a:r>
              <a:rPr lang="en-US" altLang="zh-TW" smtClean="0">
                <a:latin typeface="Times New Roman" pitchFamily="18" charset="0"/>
                <a:cs typeface="Times New Roman" pitchFamily="18" charset="0"/>
              </a:rPr>
              <a:t>For different intervention approaches, engineering control is of the highest priority, administrative control the next, and PPEs the least.  Keep in mind that PPEs are the last line of defense against exposure to occupational hazards; when they fail the users (i.e. the workers) risk an immediate exposure to the hazardous chemical. Thus, PPEs should only be considered and used after a comprehensive protection program is established and implemented.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51275" y="9431338"/>
            <a:ext cx="2944813" cy="495300"/>
          </a:xfrm>
          <a:prstGeom prst="rect">
            <a:avLst/>
          </a:prstGeom>
          <a:noFill/>
          <a:ln w="9525">
            <a:noFill/>
            <a:miter lim="800000"/>
            <a:headEnd/>
            <a:tailEnd/>
          </a:ln>
        </p:spPr>
        <p:txBody>
          <a:bodyPr lIns="90965" tIns="45482" rIns="90965" bIns="45482" anchor="b"/>
          <a:lstStyle/>
          <a:p>
            <a:pPr algn="r" eaLnBrk="1" hangingPunct="1">
              <a:lnSpc>
                <a:spcPct val="100000"/>
              </a:lnSpc>
              <a:spcBef>
                <a:spcPct val="0"/>
              </a:spcBef>
              <a:buFontTx/>
              <a:buNone/>
            </a:pPr>
            <a:fld id="{47778AB9-330F-4EC6-A0B1-D8B3089BC3AC}" type="slidenum">
              <a:rPr lang="en-US" altLang="zh-TW" sz="1200">
                <a:latin typeface="Arial" pitchFamily="34" charset="0"/>
                <a:ea typeface="新細明體" pitchFamily="18" charset="-120"/>
              </a:rPr>
              <a:pPr algn="r" eaLnBrk="1" hangingPunct="1">
                <a:lnSpc>
                  <a:spcPct val="100000"/>
                </a:lnSpc>
                <a:spcBef>
                  <a:spcPct val="0"/>
                </a:spcBef>
                <a:buFontTx/>
                <a:buNone/>
              </a:pPr>
              <a:t>16</a:t>
            </a:fld>
            <a:endParaRPr lang="en-US" altLang="zh-TW" sz="1200">
              <a:latin typeface="Arial" pitchFamily="34" charset="0"/>
              <a:ea typeface="新細明體" pitchFamily="18" charset="-120"/>
            </a:endParaRPr>
          </a:p>
        </p:txBody>
      </p:sp>
      <p:sp>
        <p:nvSpPr>
          <p:cNvPr id="10752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ln/>
        </p:spPr>
        <p:txBody>
          <a:bodyPr/>
          <a:lstStyle/>
          <a:p>
            <a:pPr>
              <a:lnSpc>
                <a:spcPct val="80000"/>
              </a:lnSpc>
              <a:defRPr/>
            </a:pPr>
            <a:r>
              <a:rPr lang="en-US" altLang="zh-TW" u="sng" dirty="0" smtClean="0">
                <a:latin typeface="Times New Roman" pitchFamily="18" charset="0"/>
              </a:rPr>
              <a:t>Key points</a:t>
            </a:r>
            <a:r>
              <a:rPr lang="en-US" altLang="zh-TW" dirty="0" smtClean="0">
                <a:latin typeface="Times New Roman" pitchFamily="18" charset="0"/>
              </a:rPr>
              <a:t>:</a:t>
            </a:r>
          </a:p>
          <a:p>
            <a:pPr>
              <a:lnSpc>
                <a:spcPct val="80000"/>
              </a:lnSpc>
              <a:defRPr/>
            </a:pPr>
            <a:endParaRPr lang="en-US" altLang="zh-TW" dirty="0" smtClean="0">
              <a:latin typeface="Times New Roman" pitchFamily="18" charset="0"/>
            </a:endParaRPr>
          </a:p>
          <a:p>
            <a:pPr>
              <a:lnSpc>
                <a:spcPct val="80000"/>
              </a:lnSpc>
              <a:defRPr/>
            </a:pPr>
            <a:r>
              <a:rPr lang="en-US" altLang="zh-TW" dirty="0" smtClean="0">
                <a:latin typeface="Times New Roman" pitchFamily="18" charset="0"/>
              </a:rPr>
              <a:t>In most workplace and laboratory settings, chemical hazards should be removed or sufficiently reduced to an acceptable level via implementation of adequate engineering control, administrative strategy, or these methods in combination, and the use of PPEs should not be considered up front when selecting an intervention. However, there are occasions when using PPEs may present the only feasible solution in preventing the workers from being harmed. These occasions include:</a:t>
            </a:r>
            <a:endParaRPr lang="zh-TW" altLang="en-US" dirty="0" smtClean="0">
              <a:latin typeface="Times New Roman" pitchFamily="18" charset="0"/>
            </a:endParaRPr>
          </a:p>
          <a:p>
            <a:pPr>
              <a:defRPr/>
            </a:pPr>
            <a:endParaRPr lang="en-US" altLang="zh-TW" i="1" dirty="0" smtClean="0">
              <a:solidFill>
                <a:srgbClr val="000000"/>
              </a:solidFill>
              <a:effectLst>
                <a:outerShdw blurRad="38100" dist="38100" dir="2700000" algn="tl">
                  <a:srgbClr val="C0C0C0"/>
                </a:outerShdw>
              </a:effectLst>
            </a:endParaRPr>
          </a:p>
          <a:p>
            <a:pPr marL="352172" indent="-352172" eaLnBrk="1" hangingPunct="1">
              <a:lnSpc>
                <a:spcPct val="110000"/>
              </a:lnSpc>
              <a:spcAft>
                <a:spcPct val="20000"/>
              </a:spcAft>
              <a:defRPr/>
            </a:pPr>
            <a:r>
              <a:rPr lang="en-US" altLang="zh-TW" dirty="0" smtClean="0"/>
              <a:t>- Task of a temporary nature or work of short duration;</a:t>
            </a:r>
          </a:p>
          <a:p>
            <a:pPr marL="352172" indent="-352172" eaLnBrk="1" hangingPunct="1">
              <a:lnSpc>
                <a:spcPct val="110000"/>
              </a:lnSpc>
              <a:spcAft>
                <a:spcPct val="20000"/>
              </a:spcAft>
              <a:defRPr/>
            </a:pPr>
            <a:r>
              <a:rPr lang="en-US" altLang="zh-TW" dirty="0" smtClean="0"/>
              <a:t>- Performance of maintenance, service, and repair of equipment for prevention of workplace hazard;</a:t>
            </a:r>
          </a:p>
          <a:p>
            <a:pPr marL="352172" indent="-352172" eaLnBrk="1" hangingPunct="1">
              <a:lnSpc>
                <a:spcPct val="110000"/>
              </a:lnSpc>
              <a:spcAft>
                <a:spcPct val="20000"/>
              </a:spcAft>
              <a:defRPr/>
            </a:pPr>
            <a:r>
              <a:rPr lang="en-US" altLang="zh-TW" dirty="0" smtClean="0"/>
              <a:t>- When a hazard in the workplace or from the industrial/experimental process can not be adequately controlled by means of engineering/administrative controls;</a:t>
            </a:r>
          </a:p>
          <a:p>
            <a:pPr marL="352172" indent="-352172" eaLnBrk="1" hangingPunct="1">
              <a:lnSpc>
                <a:spcPct val="110000"/>
              </a:lnSpc>
              <a:spcAft>
                <a:spcPct val="20000"/>
              </a:spcAft>
              <a:defRPr/>
            </a:pPr>
            <a:r>
              <a:rPr lang="en-US" altLang="zh-TW" dirty="0" smtClean="0"/>
              <a:t>- When a hazard can not be reduced to an acceptable level after engineering measures are exhausted;</a:t>
            </a:r>
          </a:p>
          <a:p>
            <a:pPr marL="352172" indent="-352172" eaLnBrk="1" hangingPunct="1">
              <a:lnSpc>
                <a:spcPct val="110000"/>
              </a:lnSpc>
              <a:spcAft>
                <a:spcPct val="20000"/>
              </a:spcAft>
              <a:defRPr/>
            </a:pPr>
            <a:r>
              <a:rPr lang="en-US" altLang="zh-TW" dirty="0" smtClean="0"/>
              <a:t>- In the event of emergency response or rescue mission</a:t>
            </a:r>
            <a:r>
              <a:rPr lang="en-US" altLang="zh-TW" dirty="0" smtClean="0">
                <a:latin typeface="Times New Roman" pitchFamily="18" charset="0"/>
              </a:rPr>
              <a:t>.</a:t>
            </a:r>
            <a:endParaRPr lang="zh-TW"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ln/>
        </p:spPr>
      </p:sp>
      <p:sp>
        <p:nvSpPr>
          <p:cNvPr id="120835" name="備忘稿版面配置區 2"/>
          <p:cNvSpPr>
            <a:spLocks noGrp="1"/>
          </p:cNvSpPr>
          <p:nvPr>
            <p:ph type="body" idx="1"/>
          </p:nvPr>
        </p:nvSpPr>
        <p:spPr>
          <a:ln/>
        </p:spPr>
        <p:txBody>
          <a:bodyPr lIns="90328" tIns="45164" rIns="90328" bIns="45164"/>
          <a:lstStyle/>
          <a:p>
            <a:pPr>
              <a:defRPr/>
            </a:pPr>
            <a:r>
              <a:rPr lang="en-US" altLang="zh-TW" u="sng" dirty="0" smtClean="0">
                <a:latin typeface="Times New Roman" pitchFamily="18" charset="0"/>
                <a:cs typeface="Times New Roman" pitchFamily="18" charset="0"/>
              </a:rPr>
              <a:t>Key points</a:t>
            </a:r>
            <a:r>
              <a:rPr lang="en-US" altLang="zh-TW" dirty="0" smtClean="0">
                <a:latin typeface="Times New Roman" pitchFamily="18" charset="0"/>
                <a:cs typeface="Times New Roman" pitchFamily="18" charset="0"/>
              </a:rPr>
              <a:t>:</a:t>
            </a:r>
          </a:p>
          <a:p>
            <a:pPr>
              <a:defRPr/>
            </a:pPr>
            <a:endParaRPr lang="en-US" altLang="zh-TW" dirty="0" smtClean="0">
              <a:latin typeface="Times New Roman" pitchFamily="18" charset="0"/>
              <a:cs typeface="Times New Roman" pitchFamily="18" charset="0"/>
            </a:endParaRPr>
          </a:p>
          <a:p>
            <a:pPr>
              <a:defRPr/>
            </a:pPr>
            <a:r>
              <a:rPr lang="en-US" altLang="zh-TW" u="sng" dirty="0" smtClean="0">
                <a:latin typeface="Times New Roman" pitchFamily="18" charset="0"/>
                <a:cs typeface="Times New Roman" pitchFamily="18" charset="0"/>
              </a:rPr>
              <a:t>Know your laboratory, and know your experiment</a:t>
            </a:r>
            <a:r>
              <a:rPr lang="en-US" altLang="zh-TW" dirty="0" smtClean="0">
                <a:latin typeface="Times New Roman" pitchFamily="18" charset="0"/>
                <a:cs typeface="Times New Roman" pitchFamily="18" charset="0"/>
              </a:rPr>
              <a:t>:</a:t>
            </a:r>
          </a:p>
          <a:p>
            <a:pPr>
              <a:defRPr/>
            </a:pPr>
            <a:endParaRPr lang="en-US" altLang="zh-TW" dirty="0" smtClean="0">
              <a:latin typeface="Times New Roman" pitchFamily="18" charset="0"/>
              <a:cs typeface="Times New Roman" pitchFamily="18" charset="0"/>
            </a:endParaRPr>
          </a:p>
          <a:p>
            <a:pPr marL="265313" indent="-265313">
              <a:lnSpc>
                <a:spcPct val="110000"/>
              </a:lnSpc>
              <a:defRPr/>
            </a:pPr>
            <a:r>
              <a:rPr lang="en-US" altLang="zh-TW" dirty="0" smtClean="0">
                <a:latin typeface="Times New Roman" pitchFamily="18" charset="0"/>
                <a:cs typeface="Times New Roman" pitchFamily="18" charset="0"/>
              </a:rPr>
              <a:t>- Understanding the environmental conditions associated with the experiment to be conducted in a laboratory, the nature and detail of the work, and the potential hazard(s)</a:t>
            </a:r>
          </a:p>
          <a:p>
            <a:pPr marL="265313" indent="-265313">
              <a:lnSpc>
                <a:spcPct val="110000"/>
              </a:lnSpc>
              <a:defRPr/>
            </a:pPr>
            <a:r>
              <a:rPr lang="en-US" altLang="zh-TW" dirty="0" smtClean="0">
                <a:latin typeface="Times New Roman" pitchFamily="18" charset="0"/>
                <a:cs typeface="Times New Roman" pitchFamily="18" charset="0"/>
              </a:rPr>
              <a:t>resulting from the experiment is key to prevent occupational injury and harm;</a:t>
            </a:r>
          </a:p>
          <a:p>
            <a:pPr marL="265313" indent="-265313">
              <a:lnSpc>
                <a:spcPct val="110000"/>
              </a:lnSpc>
              <a:defRPr/>
            </a:pPr>
            <a:r>
              <a:rPr lang="en-US" altLang="zh-TW" dirty="0" smtClean="0">
                <a:latin typeface="Times New Roman" pitchFamily="18" charset="0"/>
                <a:cs typeface="Times New Roman" pitchFamily="18" charset="0"/>
              </a:rPr>
              <a:t>- Make sure the laboratory personnel read the laboratory safety and health guidelines before they start on the experiment;</a:t>
            </a:r>
            <a:endParaRPr lang="zh-TW" altLang="en-US" dirty="0" smtClean="0">
              <a:latin typeface="Times New Roman" pitchFamily="18" charset="0"/>
              <a:cs typeface="Times New Roman" pitchFamily="18" charset="0"/>
            </a:endParaRPr>
          </a:p>
          <a:p>
            <a:pPr marL="265313" indent="-265313">
              <a:lnSpc>
                <a:spcPct val="110000"/>
              </a:lnSpc>
              <a:defRPr/>
            </a:pPr>
            <a:r>
              <a:rPr lang="en-US" altLang="zh-TW" dirty="0" smtClean="0">
                <a:latin typeface="Times New Roman" pitchFamily="18" charset="0"/>
                <a:cs typeface="Times New Roman" pitchFamily="18" charset="0"/>
              </a:rPr>
              <a:t>- Pay attention to the material and equipment used in the experiment, and adopt adequate strategy to prevent hazardous conditions from arising;</a:t>
            </a:r>
          </a:p>
          <a:p>
            <a:pPr marL="265313" indent="-265313">
              <a:lnSpc>
                <a:spcPct val="110000"/>
              </a:lnSpc>
              <a:defRPr/>
            </a:pPr>
            <a:r>
              <a:rPr lang="en-US" altLang="zh-TW" dirty="0" smtClean="0">
                <a:latin typeface="Times New Roman" pitchFamily="18" charset="0"/>
                <a:cs typeface="Times New Roman" pitchFamily="18" charset="0"/>
              </a:rPr>
              <a:t>- Learn the know-how of emergency response, escape, and first-aid upon event of a laboratory accident.</a:t>
            </a:r>
          </a:p>
          <a:p>
            <a:pPr marL="265313" indent="-265313">
              <a:lnSpc>
                <a:spcPct val="110000"/>
              </a:lnSpc>
              <a:defRPr/>
            </a:pPr>
            <a:endParaRPr lang="en-US" altLang="zh-TW" dirty="0" smtClean="0">
              <a:latin typeface="Times New Roman" pitchFamily="18" charset="0"/>
              <a:cs typeface="Times New Roman" pitchFamily="18" charset="0"/>
            </a:endParaRPr>
          </a:p>
          <a:p>
            <a:pPr marL="265313" indent="-265313">
              <a:lnSpc>
                <a:spcPct val="110000"/>
              </a:lnSpc>
              <a:defRPr/>
            </a:pPr>
            <a:r>
              <a:rPr lang="en-US" altLang="zh-TW" u="sng" dirty="0" smtClean="0">
                <a:latin typeface="Times New Roman" pitchFamily="18" charset="0"/>
                <a:cs typeface="Times New Roman" pitchFamily="18" charset="0"/>
              </a:rPr>
              <a:t>Codes of safety and health practice in laboratory</a:t>
            </a:r>
            <a:r>
              <a:rPr lang="en-US" altLang="zh-TW" dirty="0" smtClean="0">
                <a:latin typeface="Times New Roman" pitchFamily="18" charset="0"/>
                <a:cs typeface="Times New Roman" pitchFamily="18" charset="0"/>
              </a:rPr>
              <a:t>:</a:t>
            </a:r>
            <a:endParaRPr lang="zh-TW" altLang="en-US" dirty="0" smtClean="0">
              <a:latin typeface="Times New Roman" pitchFamily="18" charset="0"/>
              <a:cs typeface="Times New Roman" pitchFamily="18" charset="0"/>
            </a:endParaRPr>
          </a:p>
          <a:p>
            <a:pPr>
              <a:defRPr/>
            </a:pPr>
            <a:endParaRPr lang="en-US" altLang="zh-TW" dirty="0" smtClean="0">
              <a:latin typeface="Times New Roman" pitchFamily="18" charset="0"/>
              <a:cs typeface="Times New Roman" pitchFamily="18" charset="0"/>
            </a:endParaRPr>
          </a:p>
          <a:p>
            <a:pPr>
              <a:lnSpc>
                <a:spcPct val="130000"/>
              </a:lnSpc>
              <a:defRPr/>
            </a:pPr>
            <a:r>
              <a:rPr lang="en-US" altLang="zh-TW" dirty="0" smtClean="0">
                <a:latin typeface="Times New Roman" pitchFamily="18" charset="0"/>
                <a:cs typeface="Times New Roman" pitchFamily="18" charset="0"/>
              </a:rPr>
              <a:t>The codes of practice are laboratory-specific, as they are developed in accordance with the nature and the details of the works conducted in the laboratory. Laboratory personnel should be familiar with the contents in these codes and abide by them. The experiments conducted in the laboratory may </a:t>
            </a:r>
            <a:r>
              <a:rPr lang="en-US" altLang="zh-TW" dirty="0" smtClean="0">
                <a:solidFill>
                  <a:srgbClr val="FF0000"/>
                </a:solidFill>
                <a:latin typeface="Times New Roman" pitchFamily="18" charset="0"/>
                <a:cs typeface="Times New Roman" pitchFamily="18" charset="0"/>
              </a:rPr>
              <a:t>change over time</a:t>
            </a:r>
            <a:r>
              <a:rPr lang="en-US" altLang="zh-TW" dirty="0" smtClean="0">
                <a:latin typeface="Times New Roman" pitchFamily="18" charset="0"/>
                <a:cs typeface="Times New Roman" pitchFamily="18" charset="0"/>
              </a:rPr>
              <a:t>; consult your laboratory management and make necessary amendments to the codes if they are considered outdated.</a:t>
            </a:r>
            <a:endParaRPr lang="zh-TW" altLang="en-US" dirty="0" smtClean="0">
              <a:latin typeface="Times New Roman" pitchFamily="18" charset="0"/>
              <a:cs typeface="Times New Roman" pitchFamily="18" charset="0"/>
            </a:endParaRPr>
          </a:p>
        </p:txBody>
      </p:sp>
      <p:sp>
        <p:nvSpPr>
          <p:cNvPr id="120836" name="投影片編號版面配置區 3"/>
          <p:cNvSpPr txBox="1">
            <a:spLocks noGrp="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D58F8ECC-9DD3-4FD9-8EB8-28C3DA30D4F3}" type="slidenum">
              <a:rPr lang="en-US" altLang="zh-TW" sz="1200">
                <a:latin typeface="Arial" pitchFamily="34" charset="0"/>
                <a:ea typeface="新細明體" pitchFamily="18" charset="-120"/>
              </a:rPr>
              <a:pPr algn="r" defTabSz="903288" eaLnBrk="1" hangingPunct="1"/>
              <a:t>18</a:t>
            </a:fld>
            <a:endParaRPr lang="en-US" altLang="zh-TW" sz="1200">
              <a:latin typeface="Arial" pitchFamily="34" charset="0"/>
              <a:ea typeface="新細明體"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A811D8D8-6CD8-42B4-A8F7-C11F3998F725}" type="slidenum">
              <a:rPr lang="en-US" altLang="zh-TW" sz="1200">
                <a:latin typeface="Arial" pitchFamily="34" charset="0"/>
                <a:ea typeface="新細明體" pitchFamily="18" charset="-120"/>
              </a:rPr>
              <a:pPr algn="r" defTabSz="903288" eaLnBrk="1" hangingPunct="1"/>
              <a:t>19</a:t>
            </a:fld>
            <a:endParaRPr lang="en-US" altLang="zh-TW" sz="1200">
              <a:latin typeface="Arial" pitchFamily="34" charset="0"/>
              <a:ea typeface="新細明體" pitchFamily="18" charset="-12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lIns="90328" tIns="45164" rIns="90328" bIns="45164"/>
          <a:lstStyle/>
          <a:p>
            <a:pPr eaLnBrk="1" hangingPunct="1"/>
            <a:endParaRPr lang="en-US" altLang="zh-TW" smtClean="0">
              <a:latin typeface="Times New Roman" pitchFamily="18" charset="0"/>
              <a:ea typeface="標楷體" pitchFamily="65"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49152" y="9429671"/>
            <a:ext cx="2946932" cy="496966"/>
          </a:xfrm>
          <a:prstGeom prst="rect">
            <a:avLst/>
          </a:prstGeom>
          <a:noFill/>
          <a:ln w="9525">
            <a:noFill/>
            <a:miter lim="800000"/>
            <a:headEnd/>
            <a:tailEnd/>
          </a:ln>
        </p:spPr>
        <p:txBody>
          <a:bodyPr lIns="90891" tIns="45445" rIns="90891" bIns="45445" anchor="b"/>
          <a:lstStyle/>
          <a:p>
            <a:pPr algn="r" defTabSz="908958"/>
            <a:fld id="{0E8A56F8-5626-4053-AF23-8CC4E63833F6}" type="slidenum">
              <a:rPr lang="en-US" altLang="zh-TW" sz="1200"/>
              <a:pPr algn="r" defTabSz="908958"/>
              <a:t>20</a:t>
            </a:fld>
            <a:endParaRPr lang="en-US" altLang="zh-TW" sz="1200"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679451" y="4715629"/>
            <a:ext cx="5438776" cy="4467939"/>
          </a:xfrm>
          <a:noFill/>
          <a:ln/>
        </p:spPr>
        <p:txBody>
          <a:bodyPr lIns="90891" tIns="45445" rIns="90891" bIns="45445"/>
          <a:lstStyle/>
          <a:p>
            <a:endParaRPr lang="en-US" altLang="zh-TW" smtClean="0">
              <a:latin typeface="Times New Roman" pitchFamily="18" charset="0"/>
              <a:ea typeface="標楷體" pitchFamily="65"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A04EBE5C-F2A2-4331-A9E2-5BDFCAB2D0EA}" type="slidenum">
              <a:rPr lang="en-US" altLang="zh-TW" sz="1200">
                <a:latin typeface="Arial" pitchFamily="34" charset="0"/>
                <a:ea typeface="新細明體" pitchFamily="18" charset="-120"/>
              </a:rPr>
              <a:pPr algn="r" defTabSz="903288" eaLnBrk="1" hangingPunct="1"/>
              <a:t>21</a:t>
            </a:fld>
            <a:endParaRPr lang="en-US" altLang="zh-TW" sz="1200">
              <a:latin typeface="Arial" pitchFamily="34" charset="0"/>
              <a:ea typeface="新細明體" pitchFamily="18" charset="-12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lIns="90328" tIns="45164" rIns="90328" bIns="45164"/>
          <a:lstStyle/>
          <a:p>
            <a:pPr eaLnBrk="1" hangingPunct="1">
              <a:spcBef>
                <a:spcPct val="10000"/>
              </a:spcBef>
            </a:pPr>
            <a:r>
              <a:rPr lang="en-US" altLang="zh-TW" u="sng" smtClean="0">
                <a:latin typeface="Times New Roman" pitchFamily="18" charset="0"/>
                <a:ea typeface="標楷體" pitchFamily="65" charset="-120"/>
              </a:rPr>
              <a:t>Complementary information</a:t>
            </a:r>
            <a:r>
              <a:rPr lang="en-US" altLang="zh-TW" smtClean="0">
                <a:latin typeface="Times New Roman" pitchFamily="18" charset="0"/>
                <a:ea typeface="標楷體" pitchFamily="65" charset="-120"/>
              </a:rPr>
              <a:t>:</a:t>
            </a:r>
          </a:p>
          <a:p>
            <a:pPr eaLnBrk="1" hangingPunct="1">
              <a:spcBef>
                <a:spcPct val="10000"/>
              </a:spcBef>
            </a:pPr>
            <a:endParaRPr lang="en-US" altLang="zh-TW" smtClean="0">
              <a:latin typeface="Times New Roman" pitchFamily="18" charset="0"/>
              <a:ea typeface="標楷體" pitchFamily="65" charset="-120"/>
            </a:endParaRPr>
          </a:p>
          <a:p>
            <a:pPr eaLnBrk="1" hangingPunct="1">
              <a:spcBef>
                <a:spcPct val="10000"/>
              </a:spcBef>
            </a:pPr>
            <a:r>
              <a:rPr lang="en-US" altLang="zh-TW" smtClean="0">
                <a:latin typeface="Times New Roman" pitchFamily="18" charset="0"/>
                <a:ea typeface="標楷體" pitchFamily="65" charset="-120"/>
              </a:rPr>
              <a:t>The exhaust ventilation connected to a fire and explosion safety cabinet should be periodically checked and maintained. In addition, when a leakage-alarming device is installed, select the device based on the types and properties of the chemical in storage (e.g., lower explosion limit should be considered in the selection process).</a:t>
            </a:r>
            <a:endParaRPr lang="zh-TW" altLang="en-US" smtClean="0">
              <a:latin typeface="Times New Roman" pitchFamily="18" charset="0"/>
              <a:ea typeface="標楷體" pitchFamily="65"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0CB3B322-3416-469A-894E-1D0FF5115877}" type="slidenum">
              <a:rPr lang="en-US" altLang="zh-TW" sz="1200">
                <a:latin typeface="Arial" pitchFamily="34" charset="0"/>
                <a:ea typeface="新細明體" pitchFamily="18" charset="-120"/>
              </a:rPr>
              <a:pPr algn="r" defTabSz="903288" eaLnBrk="1" hangingPunct="1"/>
              <a:t>22</a:t>
            </a:fld>
            <a:endParaRPr lang="en-US" altLang="zh-TW" sz="1200">
              <a:latin typeface="Arial" pitchFamily="34" charset="0"/>
              <a:ea typeface="新細明體" pitchFamily="18" charset="-12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lIns="90328" tIns="45164" rIns="90328" bIns="45164"/>
          <a:lstStyle/>
          <a:p>
            <a:pPr eaLnBrk="1" hangingPunct="1">
              <a:spcBef>
                <a:spcPct val="10000"/>
              </a:spcBef>
            </a:pPr>
            <a:r>
              <a:rPr lang="en-US" altLang="zh-TW" u="sng" smtClean="0">
                <a:latin typeface="Times New Roman" pitchFamily="18" charset="0"/>
                <a:ea typeface="標楷體" pitchFamily="65" charset="-120"/>
                <a:cs typeface="Times New Roman" pitchFamily="18" charset="0"/>
              </a:rPr>
              <a:t>Complementary information</a:t>
            </a:r>
            <a:r>
              <a:rPr lang="en-US" altLang="zh-TW" smtClean="0">
                <a:latin typeface="Times New Roman" pitchFamily="18" charset="0"/>
                <a:ea typeface="標楷體" pitchFamily="65" charset="-120"/>
                <a:cs typeface="Times New Roman" pitchFamily="18" charset="0"/>
              </a:rPr>
              <a:t>:</a:t>
            </a:r>
          </a:p>
          <a:p>
            <a:pPr eaLnBrk="1" hangingPunct="1">
              <a:spcBef>
                <a:spcPct val="10000"/>
              </a:spcBef>
            </a:pPr>
            <a:endParaRPr lang="en-US" altLang="zh-TW" smtClean="0">
              <a:latin typeface="Times New Roman" pitchFamily="18" charset="0"/>
              <a:ea typeface="標楷體" pitchFamily="65" charset="-120"/>
              <a:cs typeface="Times New Roman" pitchFamily="18" charset="0"/>
            </a:endParaRPr>
          </a:p>
          <a:p>
            <a:pPr eaLnBrk="1" hangingPunct="1">
              <a:spcBef>
                <a:spcPct val="10000"/>
              </a:spcBef>
            </a:pPr>
            <a:r>
              <a:rPr lang="zh-TW" altLang="en-US" smtClean="0">
                <a:latin typeface="Times New Roman" pitchFamily="18" charset="0"/>
                <a:ea typeface="標楷體" pitchFamily="65" charset="-120"/>
                <a:cs typeface="Times New Roman" pitchFamily="18" charset="0"/>
              </a:rPr>
              <a:t>1</a:t>
            </a:r>
            <a:r>
              <a:rPr lang="en-US" altLang="zh-TW" smtClean="0">
                <a:latin typeface="Times New Roman" pitchFamily="18" charset="0"/>
                <a:ea typeface="標楷體" pitchFamily="65" charset="-120"/>
                <a:cs typeface="Times New Roman" pitchFamily="18" charset="0"/>
              </a:rPr>
              <a:t>. The facilities storing flammable and pressurized gas are required to be equipped with leakage detection and alarming device for the chemical in storage;</a:t>
            </a:r>
            <a:endParaRPr lang="zh-TW" altLang="en-US" smtClean="0">
              <a:latin typeface="Times New Roman" pitchFamily="18" charset="0"/>
              <a:ea typeface="標楷體" pitchFamily="65" charset="-120"/>
              <a:cs typeface="Times New Roman" pitchFamily="18" charset="0"/>
            </a:endParaRPr>
          </a:p>
          <a:p>
            <a:pPr eaLnBrk="1" hangingPunct="1">
              <a:spcBef>
                <a:spcPct val="10000"/>
              </a:spcBef>
            </a:pPr>
            <a:r>
              <a:rPr lang="en-US" altLang="zh-TW" smtClean="0">
                <a:latin typeface="Times New Roman" pitchFamily="18" charset="0"/>
                <a:ea typeface="標楷體" pitchFamily="65" charset="-120"/>
                <a:cs typeface="Times New Roman" pitchFamily="18" charset="0"/>
              </a:rPr>
              <a:t>2. A chemical-specific detector (e.g. hydrogen leakage detector) should be installed if it is only a single chemical being stored;</a:t>
            </a:r>
            <a:endParaRPr lang="zh-TW" altLang="en-US" smtClean="0">
              <a:latin typeface="Times New Roman" pitchFamily="18" charset="0"/>
              <a:ea typeface="標楷體" pitchFamily="65" charset="-120"/>
              <a:cs typeface="Times New Roman" pitchFamily="18" charset="0"/>
            </a:endParaRPr>
          </a:p>
          <a:p>
            <a:pPr eaLnBrk="1" hangingPunct="1">
              <a:spcBef>
                <a:spcPct val="10000"/>
              </a:spcBef>
            </a:pPr>
            <a:r>
              <a:rPr lang="en-US" altLang="zh-TW" smtClean="0">
                <a:latin typeface="Times New Roman" pitchFamily="18" charset="0"/>
                <a:ea typeface="標楷體" pitchFamily="65" charset="-120"/>
                <a:cs typeface="Times New Roman" pitchFamily="18" charset="0"/>
              </a:rPr>
              <a:t>3. A universal detector (e.g. flammable gas detector) should be used when the storage facility contained multiple non-specific materials such as the facilities for waste liquid storage;</a:t>
            </a:r>
          </a:p>
          <a:p>
            <a:pPr eaLnBrk="1" hangingPunct="1">
              <a:spcBef>
                <a:spcPct val="10000"/>
              </a:spcBef>
            </a:pPr>
            <a:r>
              <a:rPr lang="en-US" altLang="zh-TW" smtClean="0">
                <a:latin typeface="Times New Roman" pitchFamily="18" charset="0"/>
                <a:ea typeface="標楷體" pitchFamily="65" charset="-120"/>
                <a:cs typeface="Times New Roman" pitchFamily="18" charset="0"/>
              </a:rPr>
              <a:t>4. The users of a detector should be alert of the potential difference among different detectors when setting up the threshold concentration triggering the alarm for the leakage.</a:t>
            </a:r>
            <a:endParaRPr lang="zh-TW" altLang="en-US"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86491B5C-53A3-4EC0-A3C6-765077793EA4}" type="slidenum">
              <a:rPr lang="en-US" altLang="zh-TW" sz="1200">
                <a:latin typeface="Arial" pitchFamily="34" charset="0"/>
                <a:ea typeface="新細明體" pitchFamily="18" charset="-120"/>
              </a:rPr>
              <a:pPr algn="r" defTabSz="903288" eaLnBrk="1" hangingPunct="1"/>
              <a:t>23</a:t>
            </a:fld>
            <a:endParaRPr lang="en-US" altLang="zh-TW" sz="1200">
              <a:latin typeface="Arial" pitchFamily="34" charset="0"/>
              <a:ea typeface="新細明體" pitchFamily="18" charset="-12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lIns="90328" tIns="45164" rIns="90328" bIns="45164"/>
          <a:lstStyle/>
          <a:p>
            <a:pPr eaLnBrk="1">
              <a:lnSpc>
                <a:spcPct val="110000"/>
              </a:lnSpc>
              <a:spcBef>
                <a:spcPct val="10000"/>
              </a:spcBef>
              <a:spcAft>
                <a:spcPct val="10000"/>
              </a:spcAft>
            </a:pPr>
            <a:r>
              <a:rPr lang="en-US" altLang="zh-TW" u="sng" smtClean="0">
                <a:latin typeface="Times New Roman" pitchFamily="18" charset="0"/>
                <a:ea typeface="標楷體" pitchFamily="65" charset="-120"/>
                <a:cs typeface="Times New Roman" pitchFamily="18" charset="0"/>
              </a:rPr>
              <a:t>Complementary information</a:t>
            </a:r>
            <a:r>
              <a:rPr lang="en-US" altLang="zh-TW" smtClean="0">
                <a:latin typeface="Times New Roman" pitchFamily="18" charset="0"/>
                <a:ea typeface="標楷體" pitchFamily="65" charset="-120"/>
                <a:cs typeface="Times New Roman" pitchFamily="18" charset="0"/>
              </a:rPr>
              <a:t>:</a:t>
            </a:r>
          </a:p>
          <a:p>
            <a:pPr eaLnBrk="1">
              <a:lnSpc>
                <a:spcPct val="110000"/>
              </a:lnSpc>
              <a:spcBef>
                <a:spcPct val="10000"/>
              </a:spcBef>
              <a:spcAft>
                <a:spcPct val="10000"/>
              </a:spcAft>
            </a:pPr>
            <a:endParaRPr lang="zh-TW" altLang="en-US" smtClean="0">
              <a:latin typeface="Times New Roman" pitchFamily="18" charset="0"/>
              <a:ea typeface="標楷體" pitchFamily="65" charset="-120"/>
              <a:cs typeface="Times New Roman" pitchFamily="18" charset="0"/>
            </a:endParaRPr>
          </a:p>
          <a:p>
            <a:pPr eaLnBrk="1">
              <a:lnSpc>
                <a:spcPct val="110000"/>
              </a:lnSpc>
              <a:spcBef>
                <a:spcPct val="10000"/>
              </a:spcBef>
              <a:spcAft>
                <a:spcPct val="10000"/>
              </a:spcAft>
            </a:pPr>
            <a:r>
              <a:rPr lang="en-US" altLang="zh-TW" smtClean="0">
                <a:latin typeface="Times New Roman" pitchFamily="18" charset="0"/>
                <a:ea typeface="標楷體" pitchFamily="65" charset="-120"/>
                <a:cs typeface="Times New Roman" pitchFamily="18" charset="0"/>
              </a:rPr>
              <a:t>Scientific equipment in the laboratory should be operated and maintained in local exhaust ventilation. For example, the inlet in the injection port of a gas chromatograph under heated conditions may release toxic gas, and thus should be covered in local exhaust ventilation (as displayed in the lower-right picture of this slide).</a:t>
            </a:r>
            <a:endParaRPr lang="zh-TW" altLang="en-US" smtClean="0">
              <a:latin typeface="Times New Roman" pitchFamily="18" charset="0"/>
              <a:ea typeface="標楷體" pitchFamily="65" charset="-120"/>
              <a:cs typeface="Times New Roman" pitchFamily="18" charset="0"/>
            </a:endParaRPr>
          </a:p>
          <a:p>
            <a:pPr eaLnBrk="1">
              <a:lnSpc>
                <a:spcPct val="110000"/>
              </a:lnSpc>
              <a:spcBef>
                <a:spcPct val="10000"/>
              </a:spcBef>
              <a:spcAft>
                <a:spcPct val="10000"/>
              </a:spcAft>
            </a:pPr>
            <a:endParaRPr lang="en-US" altLang="zh-TW"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DE738ED-945F-45E2-B1E0-63D8FB16F2E6}" type="slidenum">
              <a:rPr lang="en-US" altLang="zh-TW" smtClean="0">
                <a:latin typeface="Arial" pitchFamily="34" charset="0"/>
              </a:rPr>
              <a:pPr/>
              <a:t>3</a:t>
            </a:fld>
            <a:endParaRPr lang="en-US" altLang="zh-TW"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kumimoji="0" lang="en-US" altLang="zh-TW" u="sng" dirty="0" smtClean="0">
                <a:latin typeface="Times New Roman" pitchFamily="18" charset="0"/>
                <a:ea typeface="標楷體" pitchFamily="65" charset="-120"/>
                <a:cs typeface="Times New Roman" pitchFamily="18" charset="0"/>
              </a:rPr>
              <a:t>Key points</a:t>
            </a:r>
            <a:r>
              <a:rPr kumimoji="0" lang="en-US" altLang="zh-TW" dirty="0" smtClean="0">
                <a:latin typeface="Times New Roman" pitchFamily="18" charset="0"/>
                <a:ea typeface="標楷體" pitchFamily="65" charset="-120"/>
                <a:cs typeface="Times New Roman" pitchFamily="18" charset="0"/>
              </a:rPr>
              <a:t>:</a:t>
            </a:r>
          </a:p>
          <a:p>
            <a:pPr eaLnBrk="1" hangingPunct="1"/>
            <a:endParaRPr kumimoji="0" lang="en-US" altLang="zh-TW" dirty="0" smtClean="0">
              <a:latin typeface="Times New Roman" pitchFamily="18" charset="0"/>
              <a:ea typeface="標楷體" pitchFamily="65" charset="-120"/>
              <a:cs typeface="Times New Roman" pitchFamily="18" charset="0"/>
            </a:endParaRPr>
          </a:p>
          <a:p>
            <a:pPr eaLnBrk="1" hangingPunct="1"/>
            <a:r>
              <a:rPr lang="en-US" altLang="zh-TW" dirty="0" smtClean="0">
                <a:latin typeface="Times New Roman" pitchFamily="18" charset="0"/>
                <a:ea typeface="標楷體" pitchFamily="65" charset="-120"/>
                <a:cs typeface="Times New Roman" pitchFamily="18" charset="0"/>
              </a:rPr>
              <a:t>The statistics on laboratory accidents revealed that in Taiwan most of the accidents were chemical-related. This was largely due to:</a:t>
            </a:r>
          </a:p>
          <a:p>
            <a:pPr eaLnBrk="1" hangingPunct="1"/>
            <a:endParaRPr lang="zh-TW" altLang="en-US" dirty="0" smtClean="0">
              <a:latin typeface="Times New Roman" pitchFamily="18" charset="0"/>
              <a:ea typeface="標楷體" pitchFamily="65" charset="-120"/>
              <a:cs typeface="Times New Roman" pitchFamily="18" charset="0"/>
            </a:endParaRPr>
          </a:p>
          <a:p>
            <a:pPr eaLnBrk="1" hangingPunct="1"/>
            <a:r>
              <a:rPr lang="en-US" altLang="zh-TW" dirty="0" smtClean="0">
                <a:latin typeface="Times New Roman" pitchFamily="18" charset="0"/>
                <a:ea typeface="標楷體" pitchFamily="65" charset="-120"/>
                <a:cs typeface="Times New Roman" pitchFamily="18" charset="0"/>
              </a:rPr>
              <a:t>1. Chemicals used in laboratory were, in essence, hazardous, harmful, or toxic (more than 500 different chemicals currently being regulated by government authorities);</a:t>
            </a:r>
            <a:endParaRPr lang="zh-TW" altLang="en-US" dirty="0" smtClean="0">
              <a:latin typeface="Times New Roman" pitchFamily="18" charset="0"/>
              <a:ea typeface="標楷體" pitchFamily="65" charset="-120"/>
              <a:cs typeface="Times New Roman" pitchFamily="18" charset="0"/>
            </a:endParaRPr>
          </a:p>
          <a:p>
            <a:pPr eaLnBrk="1" hangingPunct="1"/>
            <a:r>
              <a:rPr lang="en-US" altLang="zh-TW" dirty="0" smtClean="0">
                <a:latin typeface="Times New Roman" pitchFamily="18" charset="0"/>
                <a:ea typeface="標楷體" pitchFamily="65" charset="-120"/>
                <a:cs typeface="Times New Roman" pitchFamily="18" charset="0"/>
              </a:rPr>
              <a:t>2. Due to chemical incompatibility, the improper storage, use, and management of chemical and its liquid waste could lead to accidents; </a:t>
            </a:r>
            <a:endParaRPr lang="zh-TW" altLang="en-US" dirty="0" smtClean="0">
              <a:latin typeface="Times New Roman" pitchFamily="18" charset="0"/>
              <a:ea typeface="標楷體" pitchFamily="65" charset="-120"/>
              <a:cs typeface="Times New Roman" pitchFamily="18" charset="0"/>
            </a:endParaRPr>
          </a:p>
          <a:p>
            <a:pPr eaLnBrk="1" hangingPunct="1"/>
            <a:r>
              <a:rPr lang="en-US" altLang="zh-TW" dirty="0" smtClean="0">
                <a:latin typeface="Times New Roman" pitchFamily="18" charset="0"/>
                <a:ea typeface="標楷體" pitchFamily="65" charset="-120"/>
                <a:cs typeface="Times New Roman" pitchFamily="18" charset="0"/>
              </a:rPr>
              <a:t>3. In academic laboratory, the workers (often time the users of chemical) were rotated frequently, including the entry of new employees; human errors were a significant risk factor; </a:t>
            </a:r>
            <a:endParaRPr lang="zh-TW" altLang="en-US" dirty="0" smtClean="0">
              <a:latin typeface="Times New Roman" pitchFamily="18" charset="0"/>
              <a:ea typeface="標楷體" pitchFamily="65" charset="-120"/>
              <a:cs typeface="Times New Roman" pitchFamily="18" charset="0"/>
            </a:endParaRPr>
          </a:p>
          <a:p>
            <a:pPr eaLnBrk="1" hangingPunct="1"/>
            <a:r>
              <a:rPr lang="en-US" altLang="zh-TW" dirty="0" smtClean="0">
                <a:latin typeface="Times New Roman" pitchFamily="18" charset="0"/>
                <a:ea typeface="標楷體" pitchFamily="65" charset="-120"/>
                <a:cs typeface="Times New Roman" pitchFamily="18" charset="0"/>
              </a:rPr>
              <a:t>4. Academic research often focused on developing new technologies, prone to occurrence of unknown hazard and risk.</a:t>
            </a:r>
            <a:endParaRPr lang="zh-TW" altLang="en-US" dirty="0" smtClean="0">
              <a:latin typeface="Times New Roman" pitchFamily="18" charset="0"/>
              <a:ea typeface="標楷體" pitchFamily="65" charset="-120"/>
              <a:cs typeface="Times New Roman" pitchFamily="18" charset="0"/>
            </a:endParaRPr>
          </a:p>
          <a:p>
            <a:pPr eaLnBrk="1" hangingPunct="1">
              <a:spcBef>
                <a:spcPct val="0"/>
              </a:spcBef>
            </a:pPr>
            <a:endParaRPr lang="en-US" altLang="zh-TW" dirty="0" smtClean="0">
              <a:latin typeface="Times New Roman" pitchFamily="18" charset="0"/>
              <a:ea typeface="標楷體" pitchFamily="65" charset="-120"/>
              <a:cs typeface="Times New Roman" pitchFamily="18" charset="0"/>
            </a:endParaRPr>
          </a:p>
          <a:p>
            <a:pPr eaLnBrk="1" hangingPunct="1">
              <a:spcBef>
                <a:spcPct val="0"/>
              </a:spcBef>
            </a:pPr>
            <a:r>
              <a:rPr lang="en-US" altLang="zh-TW" dirty="0" smtClean="0">
                <a:latin typeface="Times New Roman" pitchFamily="18" charset="0"/>
                <a:ea typeface="標楷體" pitchFamily="65" charset="-120"/>
                <a:cs typeface="Times New Roman" pitchFamily="18" charset="0"/>
              </a:rPr>
              <a:t>The top five factors in association with laboratory accidents were: hazardous/harmful materials (20.1%), electrical equipments (12.3%), chemical equipments (11.7%), stock materials (6.5%) and others (24.0%).</a:t>
            </a:r>
            <a:endParaRPr lang="zh-TW" altLang="en-US" dirty="0"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C992069C-6630-4666-A867-DE4B2327D361}" type="slidenum">
              <a:rPr lang="en-US" altLang="zh-TW" sz="1200">
                <a:latin typeface="Arial" pitchFamily="34" charset="0"/>
                <a:ea typeface="新細明體" pitchFamily="18" charset="-120"/>
              </a:rPr>
              <a:pPr algn="r" defTabSz="903288" eaLnBrk="1" hangingPunct="1"/>
              <a:t>24</a:t>
            </a:fld>
            <a:endParaRPr lang="en-US" altLang="zh-TW" sz="1200">
              <a:latin typeface="Arial" pitchFamily="34" charset="0"/>
              <a:ea typeface="新細明體" pitchFamily="18" charset="-12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lIns="90328" tIns="45164" rIns="90328" bIns="45164"/>
          <a:lstStyle/>
          <a:p>
            <a:pPr eaLnBrk="1" hangingPunct="1"/>
            <a:r>
              <a:rPr lang="en-US" altLang="zh-TW" u="sng" smtClean="0">
                <a:latin typeface="Times New Roman" pitchFamily="18" charset="0"/>
                <a:ea typeface="標楷體" pitchFamily="65" charset="-120"/>
                <a:cs typeface="Times New Roman" pitchFamily="18" charset="0"/>
              </a:rPr>
              <a:t>Key points</a:t>
            </a:r>
            <a:r>
              <a:rPr lang="en-US" altLang="zh-TW" smtClean="0">
                <a:latin typeface="Times New Roman" pitchFamily="18" charset="0"/>
                <a:ea typeface="標楷體" pitchFamily="65" charset="-120"/>
                <a:cs typeface="Times New Roman" pitchFamily="18" charset="0"/>
              </a:rPr>
              <a:t>:</a:t>
            </a:r>
          </a:p>
          <a:p>
            <a:pPr eaLnBrk="1" hangingPunct="1"/>
            <a:endParaRPr lang="en-US" altLang="zh-TW" smtClean="0">
              <a:latin typeface="Times New Roman" pitchFamily="18" charset="0"/>
              <a:ea typeface="標楷體" pitchFamily="65" charset="-120"/>
              <a:cs typeface="Times New Roman" pitchFamily="18" charset="0"/>
            </a:endParaRPr>
          </a:p>
          <a:p>
            <a:pPr eaLnBrk="1" hangingPunct="1"/>
            <a:r>
              <a:rPr lang="en-US" altLang="zh-TW" smtClean="0">
                <a:latin typeface="Times New Roman" pitchFamily="18" charset="0"/>
                <a:ea typeface="標楷體" pitchFamily="65" charset="-120"/>
                <a:cs typeface="Times New Roman" pitchFamily="18" charset="0"/>
              </a:rPr>
              <a:t>1. The workers in a laboratory where chemical or biological hazards are present must observe the codes of safety and health practice and always handle the hazardous materials in a ventilation hood, a ventilation cabinet, or in a device equipped with local exhaust ventilation;</a:t>
            </a:r>
            <a:endParaRPr lang="zh-TW" altLang="en-US" smtClean="0">
              <a:latin typeface="Times New Roman" pitchFamily="18" charset="0"/>
              <a:ea typeface="標楷體" pitchFamily="65" charset="-120"/>
              <a:cs typeface="Times New Roman" pitchFamily="18" charset="0"/>
            </a:endParaRPr>
          </a:p>
          <a:p>
            <a:pPr eaLnBrk="1" hangingPunct="1"/>
            <a:r>
              <a:rPr lang="en-US" altLang="zh-TW" smtClean="0">
                <a:latin typeface="Times New Roman" pitchFamily="18" charset="0"/>
                <a:ea typeface="標楷體" pitchFamily="65" charset="-120"/>
                <a:cs typeface="Times New Roman" pitchFamily="18" charset="0"/>
              </a:rPr>
              <a:t>2. The devices of local exhaust ventilation such as ventilation hood are required to be inspected every year. However, some schools or laboratories may require a simplified inspection be done at a greater frequency, e.g. monthly or semi-annually. There are also schools that require the simplified inspection be done on a daily basis. The audience should check with their schools and observe the school’s rules.</a:t>
            </a:r>
            <a:endParaRPr lang="zh-TW" altLang="en-US"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75B0228B-9422-4DF9-9D43-8F3AAF32BA88}" type="slidenum">
              <a:rPr lang="en-US" altLang="zh-TW" sz="1200">
                <a:latin typeface="Arial" pitchFamily="34" charset="0"/>
                <a:ea typeface="新細明體" pitchFamily="18" charset="-120"/>
              </a:rPr>
              <a:pPr algn="r" defTabSz="903288" eaLnBrk="1" hangingPunct="1"/>
              <a:t>25</a:t>
            </a:fld>
            <a:endParaRPr lang="en-US" altLang="zh-TW" sz="1200">
              <a:latin typeface="Arial" pitchFamily="34" charset="0"/>
              <a:ea typeface="新細明體" pitchFamily="18" charset="-12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lIns="90328" tIns="45164" rIns="90328" bIns="45164"/>
          <a:lstStyle/>
          <a:p>
            <a:endParaRPr lang="zh-TW" altLang="zh-TW" dirty="0"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EB4CD67E-3CCC-49E6-BF75-B076F99B57E3}" type="slidenum">
              <a:rPr lang="en-US" altLang="zh-TW" sz="1200">
                <a:latin typeface="Arial" pitchFamily="34" charset="0"/>
                <a:ea typeface="新細明體" pitchFamily="18" charset="-120"/>
              </a:rPr>
              <a:pPr algn="r" defTabSz="903288" eaLnBrk="1" hangingPunct="1"/>
              <a:t>26</a:t>
            </a:fld>
            <a:endParaRPr lang="en-US" altLang="zh-TW" sz="1200">
              <a:latin typeface="Arial" pitchFamily="34" charset="0"/>
              <a:ea typeface="新細明體" pitchFamily="18" charset="-12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lIns="90328" tIns="45164" rIns="90328" bIns="45164"/>
          <a:lstStyle/>
          <a:p>
            <a:r>
              <a:rPr lang="en-US" altLang="zh-TW" u="sng" smtClean="0">
                <a:latin typeface="Times New Roman" pitchFamily="18" charset="0"/>
                <a:ea typeface="標楷體" pitchFamily="65" charset="-120"/>
                <a:cs typeface="Times New Roman" pitchFamily="18" charset="0"/>
              </a:rPr>
              <a:t>Key points</a:t>
            </a:r>
            <a:r>
              <a:rPr lang="en-US" altLang="zh-TW" smtClean="0">
                <a:latin typeface="Times New Roman" pitchFamily="18" charset="0"/>
                <a:ea typeface="標楷體" pitchFamily="65" charset="-120"/>
                <a:cs typeface="Times New Roman" pitchFamily="18" charset="0"/>
              </a:rPr>
              <a:t>:</a:t>
            </a:r>
          </a:p>
          <a:p>
            <a:endParaRPr lang="zh-TW" altLang="en-US" smtClean="0">
              <a:latin typeface="Times New Roman" pitchFamily="18" charset="0"/>
              <a:ea typeface="標楷體" pitchFamily="65" charset="-120"/>
              <a:cs typeface="Times New Roman" pitchFamily="18" charset="0"/>
            </a:endParaRPr>
          </a:p>
          <a:p>
            <a:r>
              <a:rPr lang="en-US" altLang="zh-TW" smtClean="0">
                <a:latin typeface="Times New Roman" pitchFamily="18" charset="0"/>
                <a:ea typeface="標楷體" pitchFamily="65" charset="-120"/>
                <a:cs typeface="Times New Roman" pitchFamily="18" charset="0"/>
              </a:rPr>
              <a:t>The entrance of the facility where toxic chemical substances are handled are required to be labeled with the sign “Handling Premises of Toxic Chemicals.” Note that this labeling is required only for toxic chemical substances, not for non-specific hazardous materials.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328" tIns="45164" rIns="90328" bIns="45164" anchor="b"/>
          <a:lstStyle/>
          <a:p>
            <a:pPr algn="r" defTabSz="903288" eaLnBrk="1" hangingPunct="1"/>
            <a:fld id="{581BAC70-B017-466B-BEFA-4B2376675679}" type="slidenum">
              <a:rPr lang="en-US" altLang="zh-TW" sz="1200">
                <a:latin typeface="Arial" pitchFamily="34" charset="0"/>
                <a:ea typeface="新細明體" pitchFamily="18" charset="-120"/>
              </a:rPr>
              <a:pPr algn="r" defTabSz="903288" eaLnBrk="1" hangingPunct="1"/>
              <a:t>27</a:t>
            </a:fld>
            <a:endParaRPr lang="en-US" altLang="zh-TW" sz="1200">
              <a:latin typeface="Arial" pitchFamily="34" charset="0"/>
              <a:ea typeface="新細明體" pitchFamily="18" charset="-12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lIns="90328" tIns="45164" rIns="90328" bIns="45164"/>
          <a:lstStyle/>
          <a:p>
            <a:pPr>
              <a:spcBef>
                <a:spcPct val="10000"/>
              </a:spcBef>
            </a:pPr>
            <a:endParaRPr lang="zh-TW" altLang="en-US"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679450" y="4716463"/>
            <a:ext cx="5438775" cy="4467225"/>
          </a:xfrm>
          <a:noFill/>
          <a:ln/>
        </p:spPr>
        <p:txBody>
          <a:bodyPr lIns="90888" tIns="45443" rIns="90888" bIns="45443"/>
          <a:lstStyle/>
          <a:p>
            <a:pPr>
              <a:spcBef>
                <a:spcPct val="10000"/>
              </a:spcBef>
            </a:pPr>
            <a:r>
              <a:rPr lang="en-US" altLang="zh-TW" u="sng" smtClean="0">
                <a:latin typeface="Times New Roman" pitchFamily="18" charset="0"/>
                <a:ea typeface="標楷體" pitchFamily="65" charset="-120"/>
                <a:cs typeface="Times New Roman" pitchFamily="18" charset="0"/>
              </a:rPr>
              <a:t>Complementary information</a:t>
            </a:r>
            <a:r>
              <a:rPr lang="en-US" altLang="zh-TW" smtClean="0">
                <a:latin typeface="Times New Roman" pitchFamily="18" charset="0"/>
                <a:ea typeface="標楷體" pitchFamily="65" charset="-120"/>
                <a:cs typeface="Times New Roman" pitchFamily="18" charset="0"/>
              </a:rPr>
              <a:t>:</a:t>
            </a:r>
          </a:p>
          <a:p>
            <a:pPr>
              <a:spcBef>
                <a:spcPct val="10000"/>
              </a:spcBef>
            </a:pPr>
            <a:endParaRPr lang="en-US" altLang="zh-TW" smtClean="0">
              <a:latin typeface="Times New Roman" pitchFamily="18" charset="0"/>
              <a:ea typeface="標楷體" pitchFamily="65" charset="-120"/>
              <a:cs typeface="Times New Roman" pitchFamily="18" charset="0"/>
            </a:endParaRPr>
          </a:p>
          <a:p>
            <a:pPr>
              <a:spcBef>
                <a:spcPct val="10000"/>
              </a:spcBef>
            </a:pPr>
            <a:r>
              <a:rPr lang="en-US" altLang="zh-TW" smtClean="0">
                <a:latin typeface="Times New Roman" pitchFamily="18" charset="0"/>
                <a:ea typeface="標楷體" pitchFamily="65" charset="-120"/>
                <a:cs typeface="Times New Roman" pitchFamily="18" charset="0"/>
              </a:rPr>
              <a:t>The upper image in the slide shows a 30-L container originally designed for methanol shipment being used as a waste container in a laboratory. There were several issues with such usage:</a:t>
            </a:r>
            <a:endParaRPr lang="zh-TW" altLang="en-US" smtClean="0">
              <a:latin typeface="Times New Roman" pitchFamily="18" charset="0"/>
              <a:ea typeface="標楷體" pitchFamily="65" charset="-120"/>
              <a:cs typeface="Times New Roman" pitchFamily="18" charset="0"/>
            </a:endParaRPr>
          </a:p>
          <a:p>
            <a:pPr>
              <a:spcBef>
                <a:spcPct val="10000"/>
              </a:spcBef>
            </a:pPr>
            <a:endParaRPr lang="en-US" altLang="zh-TW" smtClean="0">
              <a:latin typeface="Times New Roman" pitchFamily="18" charset="0"/>
              <a:ea typeface="標楷體" pitchFamily="65" charset="-120"/>
              <a:cs typeface="Times New Roman" pitchFamily="18" charset="0"/>
            </a:endParaRPr>
          </a:p>
          <a:p>
            <a:pPr>
              <a:spcBef>
                <a:spcPct val="10000"/>
              </a:spcBef>
            </a:pPr>
            <a:r>
              <a:rPr lang="en-US" altLang="zh-TW" smtClean="0">
                <a:latin typeface="Times New Roman" pitchFamily="18" charset="0"/>
                <a:ea typeface="標楷體" pitchFamily="65" charset="-120"/>
                <a:cs typeface="Times New Roman" pitchFamily="18" charset="0"/>
              </a:rPr>
              <a:t>1. The body and the cap of the container was not of a sufficient strength to withhold potential impacts when liquid waste of complicated constituents was stored. The container could be damaged by the liquid, resulting in leakage during shipment of the waste to a disposal facility.</a:t>
            </a:r>
            <a:endParaRPr lang="zh-TW" altLang="en-US" smtClean="0">
              <a:latin typeface="Times New Roman" pitchFamily="18" charset="0"/>
              <a:ea typeface="標楷體" pitchFamily="65" charset="-120"/>
              <a:cs typeface="Times New Roman" pitchFamily="18" charset="0"/>
            </a:endParaRPr>
          </a:p>
          <a:p>
            <a:pPr>
              <a:spcBef>
                <a:spcPct val="10000"/>
              </a:spcBef>
            </a:pPr>
            <a:r>
              <a:rPr lang="en-US" altLang="zh-TW" smtClean="0">
                <a:latin typeface="Times New Roman" pitchFamily="18" charset="0"/>
                <a:ea typeface="標楷體" pitchFamily="65" charset="-120"/>
                <a:cs typeface="Times New Roman" pitchFamily="18" charset="0"/>
              </a:rPr>
              <a:t>2. As the picture shows, there were signs of liquid waste leaking around the opening. These signs suggested that spills might have occurred when the liquid was loaded into the container using a funnel.</a:t>
            </a:r>
            <a:endParaRPr lang="zh-TW" altLang="en-US" smtClean="0">
              <a:latin typeface="Times New Roman" pitchFamily="18" charset="0"/>
              <a:ea typeface="標楷體" pitchFamily="65" charset="-120"/>
              <a:cs typeface="Times New Roman" pitchFamily="18" charset="0"/>
            </a:endParaRPr>
          </a:p>
          <a:p>
            <a:pPr>
              <a:spcBef>
                <a:spcPct val="10000"/>
              </a:spcBef>
            </a:pPr>
            <a:r>
              <a:rPr lang="en-US" altLang="zh-TW" smtClean="0">
                <a:latin typeface="Times New Roman" pitchFamily="18" charset="0"/>
                <a:ea typeface="標楷體" pitchFamily="65" charset="-120"/>
                <a:cs typeface="Times New Roman" pitchFamily="18" charset="0"/>
              </a:rPr>
              <a:t>3. There were no signs, markings, or hazardous waste symbols on the container to indicate the types of liquid waste stored in the container.</a:t>
            </a:r>
            <a:endParaRPr lang="zh-TW" altLang="en-US"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altLang="zh-TW" u="sng" smtClean="0">
                <a:latin typeface="Times New Roman" pitchFamily="18" charset="0"/>
                <a:cs typeface="Times New Roman" pitchFamily="18" charset="0"/>
              </a:rPr>
              <a:t>Key points</a:t>
            </a:r>
            <a:r>
              <a:rPr lang="en-US" altLang="zh-TW" smtClean="0">
                <a:latin typeface="Times New Roman" pitchFamily="18" charset="0"/>
                <a:cs typeface="Times New Roman" pitchFamily="18" charset="0"/>
              </a:rPr>
              <a:t>:</a:t>
            </a:r>
          </a:p>
          <a:p>
            <a:endParaRPr lang="en-US" altLang="zh-TW" smtClean="0">
              <a:latin typeface="Times New Roman" pitchFamily="18" charset="0"/>
              <a:cs typeface="Times New Roman" pitchFamily="18" charset="0"/>
            </a:endParaRPr>
          </a:p>
          <a:p>
            <a:r>
              <a:rPr lang="en-US" altLang="zh-TW" smtClean="0">
                <a:latin typeface="Times New Roman" pitchFamily="18" charset="0"/>
                <a:cs typeface="Times New Roman" pitchFamily="18" charset="0"/>
              </a:rPr>
              <a:t>PPEs can bring you more harm than safety when improperly used. Owing to its nature as “the last line of defense,” when incorrectly used the users of PPEs risk being directly exposed to the harm, suffering the consequence even more than without using the PPEs.  Remember, people know they are in harm’s when they are not using PPEs, and as such they will stay alert.  However, they are under a false sense of security when they have PPEs on, even if the PPEs are not functioning they way they should be.</a:t>
            </a:r>
            <a:endParaRPr lang="zh-TW" altLang="en-US" smtClean="0">
              <a:latin typeface="Times New Roman" pitchFamily="18" charset="0"/>
              <a:cs typeface="Times New Roman" pitchFamily="18" charset="0"/>
            </a:endParaRPr>
          </a:p>
          <a:p>
            <a:endParaRPr lang="zh-TW" alt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7EED35A-64FB-4821-A966-F6E982D7E645}" type="slidenum">
              <a:rPr lang="en-US" altLang="zh-TW" smtClean="0">
                <a:latin typeface="Arial" pitchFamily="34" charset="0"/>
              </a:rPr>
              <a:pPr/>
              <a:t>32</a:t>
            </a:fld>
            <a:endParaRPr lang="en-US" altLang="zh-TW"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altLang="zh-TW" u="sng" dirty="0" smtClean="0">
                <a:latin typeface="Times New Roman" pitchFamily="18" charset="0"/>
                <a:cs typeface="Times New Roman" pitchFamily="18" charset="0"/>
              </a:rPr>
              <a:t>Key points</a:t>
            </a:r>
            <a:r>
              <a:rPr lang="en-US" altLang="zh-TW" dirty="0" smtClean="0">
                <a:latin typeface="Times New Roman" pitchFamily="18" charset="0"/>
                <a:cs typeface="Times New Roman" pitchFamily="18" charset="0"/>
              </a:rPr>
              <a:t>:</a:t>
            </a:r>
          </a:p>
          <a:p>
            <a:endParaRPr lang="en-US" altLang="zh-TW" dirty="0" smtClean="0">
              <a:latin typeface="Times New Roman" pitchFamily="18" charset="0"/>
              <a:cs typeface="Times New Roman" pitchFamily="18" charset="0"/>
            </a:endParaRPr>
          </a:p>
          <a:p>
            <a:pPr eaLnBrk="1" hangingPunct="1"/>
            <a:r>
              <a:rPr lang="en-US" altLang="zh-TW" dirty="0" smtClean="0">
                <a:latin typeface="Times New Roman" pitchFamily="18" charset="0"/>
                <a:cs typeface="Times New Roman" pitchFamily="18" charset="0"/>
              </a:rPr>
              <a:t>1. The eyes are among the most sensitive yet vulnerable organs in human body; they can not regenerate once hurt.  In the laboratory, safety glasses are needed as the eyes may be hurt or even blinded by liquid spill and airborne debris of objects.</a:t>
            </a:r>
            <a:endParaRPr lang="zh-TW" altLang="en-US" dirty="0" smtClean="0">
              <a:latin typeface="Times New Roman" pitchFamily="18" charset="0"/>
              <a:cs typeface="Times New Roman" pitchFamily="18" charset="0"/>
            </a:endParaRPr>
          </a:p>
          <a:p>
            <a:pPr eaLnBrk="1" hangingPunct="1"/>
            <a:r>
              <a:rPr lang="en-US" altLang="zh-TW" dirty="0" smtClean="0">
                <a:latin typeface="Times New Roman" pitchFamily="18" charset="0"/>
                <a:cs typeface="Times New Roman" pitchFamily="18" charset="0"/>
              </a:rPr>
              <a:t>2. The glasses that people use for vision correction do not function as the safety glasses do in protecting the eyes.  Even if a person wears a pair of vision glasses, when working in the laboratory he/she still needs to put on a pair of safety glasses.</a:t>
            </a:r>
          </a:p>
          <a:p>
            <a:pPr eaLnBrk="1" hangingPunct="1"/>
            <a:r>
              <a:rPr lang="zh-TW" altLang="zh-TW" dirty="0" smtClean="0">
                <a:latin typeface="Times New Roman" pitchFamily="18" charset="0"/>
                <a:cs typeface="Times New Roman" pitchFamily="18" charset="0"/>
              </a:rPr>
              <a:t>3.</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Wearing a lab coat in the laboratory can prevent the skin being contaminated by liquid spill or stop any harmful materials from being brought outside the laboratory (e.g., microbes and bacteria may attach to regular clothing if the clothing is worn in the laboratory without being covered by a lab coat; these microorganisms may be brought outside the laboratory and released in the ambient environment or in public places).</a:t>
            </a:r>
          </a:p>
          <a:p>
            <a:pPr eaLnBrk="1" hangingPunct="1"/>
            <a:r>
              <a:rPr lang="zh-TW" altLang="zh-TW" dirty="0" smtClean="0">
                <a:latin typeface="Times New Roman" pitchFamily="18" charset="0"/>
                <a:cs typeface="Times New Roman" pitchFamily="18" charset="0"/>
              </a:rPr>
              <a:t>4.</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In this slide, the upper-left image shows different types of safety glasses and the upper-mid/-right images people having safety glasses and lab coat on at work.  The workers in the lower-left image did not wear a lab coat and risked skin exposure to liquid chemical. In addition, the worker was wearing a pair of general glasses which was insufficient to protect against chemical spill.  The person in the lower-mid picture was not engaged in experiment.  However, in her case, without a lab coat when being present in the laboratory risked a contamination by the chemical or microbe there and a subsequent release of the contaminant outside the laboratory.  As to the worker in the lower-right image, he was in a lab coat, but his eyes were completely uncovered and thus subject to harm if a chemical spill should occur.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B511C72-CEFE-4099-A4CA-30E4761B868D}" type="slidenum">
              <a:rPr lang="en-US" altLang="zh-TW" smtClean="0">
                <a:latin typeface="Arial" pitchFamily="34" charset="0"/>
              </a:rPr>
              <a:pPr/>
              <a:t>33</a:t>
            </a:fld>
            <a:endParaRPr lang="en-US" altLang="zh-TW"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marL="227013" indent="-227013"/>
            <a:r>
              <a:rPr lang="en-US" altLang="zh-TW" u="sng" dirty="0" smtClean="0">
                <a:latin typeface="Times New Roman" pitchFamily="18" charset="0"/>
              </a:rPr>
              <a:t>Key points</a:t>
            </a:r>
            <a:r>
              <a:rPr lang="en-US" altLang="zh-TW" dirty="0" smtClean="0">
                <a:latin typeface="Times New Roman" pitchFamily="18" charset="0"/>
              </a:rPr>
              <a:t>:</a:t>
            </a:r>
          </a:p>
          <a:p>
            <a:pPr marL="227013" indent="-227013"/>
            <a:endParaRPr lang="en-US" altLang="zh-TW" dirty="0" smtClean="0">
              <a:latin typeface="Times New Roman" pitchFamily="18" charset="0"/>
            </a:endParaRPr>
          </a:p>
          <a:p>
            <a:pPr marL="227013" indent="-227013"/>
            <a:r>
              <a:rPr lang="en-US" altLang="zh-TW" dirty="0" smtClean="0">
                <a:latin typeface="Times New Roman" pitchFamily="18" charset="0"/>
              </a:rPr>
              <a:t>In the laboratory, any objects tossed in the air, including liquid spill, will eventually fall to the ground. Even if the liquid spill falls on the legs, the liquid gets to the feet eventually. Human feet are very accessible to these harms. </a:t>
            </a:r>
            <a:r>
              <a:rPr kumimoji="0" lang="en-US" altLang="zh-TW" dirty="0" smtClean="0">
                <a:latin typeface="Times New Roman" pitchFamily="18" charset="0"/>
              </a:rPr>
              <a:t>Besides, there are harmful material and dangerous equipment of weight in the laboratory. The feet, particularly the toes, may get hurt when a person kicks on these objects by accident.</a:t>
            </a:r>
          </a:p>
          <a:p>
            <a:pPr marL="227013" indent="-227013"/>
            <a:endParaRPr kumimoji="0" lang="en-US" altLang="zh-TW" dirty="0" smtClean="0">
              <a:latin typeface="Times New Roman" pitchFamily="18" charset="0"/>
            </a:endParaRPr>
          </a:p>
          <a:p>
            <a:pPr marL="227013" indent="-227013"/>
            <a:r>
              <a:rPr kumimoji="0" lang="en-US" altLang="zh-TW" dirty="0" smtClean="0">
                <a:latin typeface="Times New Roman" pitchFamily="18" charset="0"/>
              </a:rPr>
              <a:t>To protect the feet, the workers in the laboratory need to wear only closed shoes (as shown in the upper roll of images in the slide); never wear shoes that reveal bare feet, soles, or toes. Working in bare feet or in open shoes in the laboratory (as shown in the pictures in the lower roll) in prohibited.</a:t>
            </a:r>
          </a:p>
          <a:p>
            <a:pPr marL="227013" indent="-227013"/>
            <a:endParaRPr kumimoji="0" lang="en-US" altLang="zh-TW" dirty="0" smtClean="0">
              <a:latin typeface="Times New Roman" pitchFamily="18" charset="0"/>
            </a:endParaRPr>
          </a:p>
          <a:p>
            <a:pPr marL="227013" indent="-227013"/>
            <a:r>
              <a:rPr kumimoji="0" lang="en-US" altLang="zh-TW" dirty="0" smtClean="0">
                <a:latin typeface="Times New Roman" pitchFamily="18" charset="0"/>
              </a:rPr>
              <a:t>In high-risk laboratories, as the conditions demand, protective shoes of high protection efficacy such as safety shoes with fronts being steel-covered or chemical protection boots may be required.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a:ln/>
        </p:spPr>
      </p:sp>
      <p:sp>
        <p:nvSpPr>
          <p:cNvPr id="134147" name="備忘稿版面配置區 2"/>
          <p:cNvSpPr>
            <a:spLocks noGrp="1"/>
          </p:cNvSpPr>
          <p:nvPr>
            <p:ph type="body" idx="1"/>
          </p:nvPr>
        </p:nvSpPr>
        <p:spPr>
          <a:noFill/>
          <a:ln/>
        </p:spPr>
        <p:txBody>
          <a:bodyPr/>
          <a:lstStyle/>
          <a:p>
            <a:pPr marL="339725" indent="-339725"/>
            <a:endParaRPr lang="zh-TW" altLang="en-US" smtClean="0">
              <a:latin typeface="Times New Roman" pitchFamily="18" charset="0"/>
            </a:endParaRPr>
          </a:p>
        </p:txBody>
      </p:sp>
      <p:sp>
        <p:nvSpPr>
          <p:cNvPr id="134148" name="投影片編號版面配置區 3"/>
          <p:cNvSpPr>
            <a:spLocks noGrp="1"/>
          </p:cNvSpPr>
          <p:nvPr>
            <p:ph type="sldNum" sz="quarter" idx="5"/>
          </p:nvPr>
        </p:nvSpPr>
        <p:spPr>
          <a:noFill/>
        </p:spPr>
        <p:txBody>
          <a:bodyPr/>
          <a:lstStyle/>
          <a:p>
            <a:fld id="{B7F02E51-6225-488E-91CA-6536E39FAC09}" type="slidenum">
              <a:rPr lang="en-US" altLang="zh-TW" smtClean="0">
                <a:latin typeface="Arial" pitchFamily="34" charset="0"/>
              </a:rPr>
              <a:pPr/>
              <a:t>34</a:t>
            </a:fld>
            <a:endParaRPr lang="en-US" altLang="zh-TW"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zh-TW" u="sng" smtClean="0">
                <a:latin typeface="Times New Roman" pitchFamily="18" charset="0"/>
                <a:ea typeface="標楷體" pitchFamily="65" charset="-120"/>
                <a:cs typeface="Times New Roman" pitchFamily="18" charset="0"/>
              </a:rPr>
              <a:t>Key points</a:t>
            </a:r>
            <a:r>
              <a:rPr lang="en-US" altLang="zh-TW" smtClean="0">
                <a:latin typeface="Times New Roman" pitchFamily="18" charset="0"/>
                <a:ea typeface="標楷體" pitchFamily="65" charset="-120"/>
                <a:cs typeface="Times New Roman" pitchFamily="18" charset="0"/>
              </a:rPr>
              <a:t>:</a:t>
            </a:r>
          </a:p>
          <a:p>
            <a:endParaRPr lang="zh-TW" altLang="en-US" smtClean="0">
              <a:latin typeface="Times New Roman" pitchFamily="18" charset="0"/>
              <a:ea typeface="標楷體" pitchFamily="65" charset="-120"/>
              <a:cs typeface="Times New Roman" pitchFamily="18" charset="0"/>
            </a:endParaRPr>
          </a:p>
          <a:p>
            <a:r>
              <a:rPr lang="en-US" altLang="zh-TW" smtClean="0">
                <a:latin typeface="Times New Roman" pitchFamily="18" charset="0"/>
                <a:ea typeface="標楷體" pitchFamily="65" charset="-120"/>
                <a:cs typeface="Times New Roman" pitchFamily="18" charset="0"/>
              </a:rPr>
              <a:t>Prevention of major disasters must start with preventing minor accidents!</a:t>
            </a:r>
          </a:p>
          <a:p>
            <a:endParaRPr lang="en-US" altLang="zh-TW" smtClean="0">
              <a:latin typeface="Times New Roman" pitchFamily="18" charset="0"/>
              <a:ea typeface="標楷體" pitchFamily="65" charset="-120"/>
              <a:cs typeface="Times New Roman" pitchFamily="18" charset="0"/>
            </a:endParaRPr>
          </a:p>
          <a:p>
            <a:r>
              <a:rPr lang="en-US" altLang="zh-TW" smtClean="0">
                <a:latin typeface="Times New Roman" pitchFamily="18" charset="0"/>
                <a:ea typeface="標楷體" pitchFamily="65" charset="-120"/>
                <a:cs typeface="Times New Roman" pitchFamily="18" charset="0"/>
              </a:rPr>
              <a:t>Importance of practices in laboratory safety and hygiene:</a:t>
            </a:r>
          </a:p>
          <a:p>
            <a:endParaRPr lang="en-US" altLang="zh-TW" smtClean="0">
              <a:latin typeface="Times New Roman" pitchFamily="18" charset="0"/>
              <a:ea typeface="標楷體" pitchFamily="65" charset="-120"/>
              <a:cs typeface="Times New Roman" pitchFamily="18" charset="0"/>
            </a:endParaRPr>
          </a:p>
          <a:p>
            <a:pPr eaLnBrk="1" hangingPunct="1">
              <a:lnSpc>
                <a:spcPct val="140000"/>
              </a:lnSpc>
              <a:buSzPct val="75000"/>
              <a:buFont typeface="Wingdings" pitchFamily="2" charset="2"/>
              <a:buNone/>
            </a:pPr>
            <a:r>
              <a:rPr lang="en-US" altLang="zh-TW" smtClean="0">
                <a:latin typeface="Times New Roman" pitchFamily="18" charset="0"/>
                <a:ea typeface="標楷體" pitchFamily="65" charset="-120"/>
                <a:cs typeface="Times New Roman" pitchFamily="18" charset="0"/>
              </a:rPr>
              <a:t>- Knowledge can be gained from experience, however with a high price when it comes to laboratory safety and health;</a:t>
            </a:r>
          </a:p>
          <a:p>
            <a:pPr eaLnBrk="1" hangingPunct="1">
              <a:lnSpc>
                <a:spcPct val="140000"/>
              </a:lnSpc>
              <a:buSzPct val="75000"/>
              <a:buFont typeface="Wingdings" pitchFamily="2" charset="2"/>
              <a:buNone/>
            </a:pPr>
            <a:r>
              <a:rPr lang="en-US" altLang="zh-TW" smtClean="0">
                <a:latin typeface="Times New Roman" pitchFamily="18" charset="0"/>
                <a:ea typeface="標楷體" pitchFamily="65" charset="-120"/>
                <a:cs typeface="Times New Roman" pitchFamily="18" charset="0"/>
              </a:rPr>
              <a:t>- Over 90% of safety issues are rooted in human errors that could have been avoided or prevented;</a:t>
            </a:r>
          </a:p>
          <a:p>
            <a:pPr eaLnBrk="1" hangingPunct="1">
              <a:lnSpc>
                <a:spcPct val="140000"/>
              </a:lnSpc>
              <a:buSzPct val="75000"/>
              <a:buFont typeface="Wingdings" pitchFamily="2" charset="2"/>
              <a:buNone/>
            </a:pPr>
            <a:r>
              <a:rPr lang="en-US" altLang="zh-TW" smtClean="0">
                <a:latin typeface="Times New Roman" pitchFamily="18" charset="0"/>
                <a:ea typeface="標楷體" pitchFamily="65" charset="-120"/>
                <a:cs typeface="Times New Roman" pitchFamily="18" charset="0"/>
              </a:rPr>
              <a:t>- These errors occurred not as a result of poor knowledge, but because of inadequate use of knowledge or use in an ineffective manner.</a:t>
            </a:r>
            <a:endParaRPr lang="zh-TW" altLang="en-US" smtClean="0">
              <a:latin typeface="Times New Roman" pitchFamily="18" charset="0"/>
              <a:ea typeface="標楷體" pitchFamily="65" charset="-120"/>
              <a:cs typeface="Times New Roman" pitchFamily="18" charset="0"/>
            </a:endParaRPr>
          </a:p>
          <a:p>
            <a:endParaRPr lang="en-US" altLang="zh-TW"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altLang="zh-TW"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altLang="zh-TW" u="sng" smtClean="0">
                <a:latin typeface="Times New Roman" pitchFamily="18" charset="0"/>
              </a:rPr>
              <a:t>Key points</a:t>
            </a:r>
            <a:r>
              <a:rPr lang="en-US" altLang="zh-TW" smtClean="0">
                <a:latin typeface="Times New Roman" pitchFamily="18" charset="0"/>
              </a:rPr>
              <a:t>:</a:t>
            </a:r>
          </a:p>
          <a:p>
            <a:endParaRPr lang="en-US" altLang="zh-TW" smtClean="0">
              <a:latin typeface="Times New Roman" pitchFamily="18" charset="0"/>
            </a:endParaRPr>
          </a:p>
          <a:p>
            <a:r>
              <a:rPr lang="en-US" altLang="zh-TW" smtClean="0">
                <a:latin typeface="Times New Roman" pitchFamily="18" charset="0"/>
              </a:rPr>
              <a:t>Safety glasses, goggles, and face shields differ from the normal glasses used for vision correction in that the safety glasses have wings on the sides to protect against the entry of foreign objects.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TextEdit="1"/>
          </p:cNvSpPr>
          <p:nvPr>
            <p:ph type="sldImg"/>
          </p:nvPr>
        </p:nvSpPr>
        <p:spPr>
          <a:ln/>
        </p:spPr>
      </p:sp>
      <p:sp>
        <p:nvSpPr>
          <p:cNvPr id="138243" name="備忘稿版面配置區 2"/>
          <p:cNvSpPr>
            <a:spLocks noGrp="1"/>
          </p:cNvSpPr>
          <p:nvPr>
            <p:ph type="body" idx="1"/>
          </p:nvPr>
        </p:nvSpPr>
        <p:spPr>
          <a:noFill/>
          <a:ln/>
        </p:spPr>
        <p:txBody>
          <a:bodyPr/>
          <a:lstStyle/>
          <a:p>
            <a:pPr marL="555625" indent="-555625" eaLnBrk="1" hangingPunct="1"/>
            <a:endParaRPr lang="en-US" altLang="zh-TW" smtClean="0">
              <a:latin typeface="Times New Roman" pitchFamily="18" charset="0"/>
              <a:ea typeface="標楷體" pitchFamily="65" charset="-120"/>
            </a:endParaRPr>
          </a:p>
        </p:txBody>
      </p:sp>
      <p:sp>
        <p:nvSpPr>
          <p:cNvPr id="138244" name="投影片編號版面配置區 3"/>
          <p:cNvSpPr>
            <a:spLocks noGrp="1"/>
          </p:cNvSpPr>
          <p:nvPr>
            <p:ph type="sldNum" sz="quarter" idx="5"/>
          </p:nvPr>
        </p:nvSpPr>
        <p:spPr>
          <a:noFill/>
        </p:spPr>
        <p:txBody>
          <a:bodyPr/>
          <a:lstStyle/>
          <a:p>
            <a:fld id="{BA5AC32E-9C50-4EA4-BF91-4F35F3D27EA2}" type="slidenum">
              <a:rPr lang="en-US" altLang="zh-TW" smtClean="0">
                <a:latin typeface="Arial" pitchFamily="34" charset="0"/>
              </a:rPr>
              <a:pPr/>
              <a:t>38</a:t>
            </a:fld>
            <a:endParaRPr lang="en-US" altLang="zh-TW"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a:ln/>
        </p:spPr>
      </p:sp>
      <p:sp>
        <p:nvSpPr>
          <p:cNvPr id="139267" name="備忘稿版面配置區 2"/>
          <p:cNvSpPr>
            <a:spLocks noGrp="1"/>
          </p:cNvSpPr>
          <p:nvPr>
            <p:ph type="body" idx="1"/>
          </p:nvPr>
        </p:nvSpPr>
        <p:spPr>
          <a:noFill/>
          <a:ln/>
        </p:spPr>
        <p:txBody>
          <a:bodyPr/>
          <a:lstStyle/>
          <a:p>
            <a:endParaRPr lang="zh-TW" altLang="en-US" smtClean="0">
              <a:latin typeface="Arial" pitchFamily="34" charset="0"/>
            </a:endParaRPr>
          </a:p>
        </p:txBody>
      </p:sp>
      <p:sp>
        <p:nvSpPr>
          <p:cNvPr id="139268" name="投影片編號版面配置區 3"/>
          <p:cNvSpPr>
            <a:spLocks noGrp="1"/>
          </p:cNvSpPr>
          <p:nvPr>
            <p:ph type="sldNum" sz="quarter" idx="5"/>
          </p:nvPr>
        </p:nvSpPr>
        <p:spPr>
          <a:noFill/>
        </p:spPr>
        <p:txBody>
          <a:bodyPr/>
          <a:lstStyle/>
          <a:p>
            <a:fld id="{ADC17A0F-6FE5-406E-86F7-6D4D1FED1CA8}" type="slidenum">
              <a:rPr lang="en-US" altLang="zh-TW" smtClean="0">
                <a:latin typeface="Arial" pitchFamily="34" charset="0"/>
              </a:rPr>
              <a:pPr/>
              <a:t>39</a:t>
            </a:fld>
            <a:endParaRPr lang="en-US" altLang="zh-TW"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B947C06-031B-4ED9-8B4A-99885F765C23}" type="slidenum">
              <a:rPr lang="en-US" altLang="zh-TW" smtClean="0">
                <a:latin typeface="Arial" pitchFamily="34" charset="0"/>
              </a:rPr>
              <a:pPr/>
              <a:t>40</a:t>
            </a:fld>
            <a:endParaRPr lang="en-US" altLang="zh-TW"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ln/>
        </p:spPr>
        <p:txBody>
          <a:bodyPr/>
          <a:lstStyle/>
          <a:p>
            <a:pPr eaLnBrk="1" hangingPunct="1">
              <a:defRPr/>
            </a:pPr>
            <a:r>
              <a:rPr lang="en-US" altLang="zh-TW" u="sng" dirty="0" smtClean="0">
                <a:solidFill>
                  <a:srgbClr val="000000"/>
                </a:solidFill>
                <a:effectLst>
                  <a:outerShdw blurRad="38100" dist="38100" dir="2700000" algn="tl">
                    <a:srgbClr val="C0C0C0"/>
                  </a:outerShdw>
                </a:effectLst>
                <a:latin typeface="Times New Roman" pitchFamily="18" charset="0"/>
                <a:cs typeface="Times New Roman" pitchFamily="18" charset="0"/>
              </a:rPr>
              <a:t>Key points</a:t>
            </a:r>
            <a:r>
              <a:rPr lang="en-US" altLang="zh-TW" dirty="0" smtClean="0">
                <a:solidFill>
                  <a:srgbClr val="000000"/>
                </a:solidFill>
                <a:effectLst>
                  <a:outerShdw blurRad="38100" dist="38100" dir="2700000" algn="tl">
                    <a:srgbClr val="C0C0C0"/>
                  </a:outerShdw>
                </a:effectLst>
                <a:latin typeface="Times New Roman" pitchFamily="18" charset="0"/>
                <a:cs typeface="Times New Roman" pitchFamily="18" charset="0"/>
              </a:rPr>
              <a:t>:</a:t>
            </a:r>
          </a:p>
          <a:p>
            <a:pPr eaLnBrk="1" hangingPunct="1">
              <a:defRPr/>
            </a:pPr>
            <a:endParaRPr lang="en-US" altLang="zh-TW" dirty="0" smtClean="0">
              <a:solidFill>
                <a:srgbClr val="000000"/>
              </a:solidFill>
              <a:effectLst>
                <a:outerShdw blurRad="38100" dist="38100" dir="2700000" algn="tl">
                  <a:srgbClr val="C0C0C0"/>
                </a:outerShdw>
              </a:effectLst>
              <a:latin typeface="Times New Roman" pitchFamily="18" charset="0"/>
              <a:cs typeface="Times New Roman" pitchFamily="18" charset="0"/>
            </a:endParaRPr>
          </a:p>
          <a:p>
            <a:pPr marL="361648" indent="-361648" eaLnBrk="1" hangingPunct="1">
              <a:lnSpc>
                <a:spcPct val="130000"/>
              </a:lnSpc>
              <a:buClr>
                <a:schemeClr val="tx1"/>
              </a:buClr>
              <a:defRPr/>
            </a:pPr>
            <a:r>
              <a:rPr lang="en-US" altLang="zh-TW" dirty="0" smtClean="0">
                <a:solidFill>
                  <a:srgbClr val="000000"/>
                </a:solidFill>
                <a:latin typeface="Times New Roman" pitchFamily="18" charset="0"/>
                <a:cs typeface="Times New Roman" pitchFamily="18" charset="0"/>
              </a:rPr>
              <a:t>Things to consider when evaluating appropriateness of using contact lenses in a laboratory or workplace:</a:t>
            </a:r>
          </a:p>
          <a:p>
            <a:pPr marL="361648" indent="-361648" eaLnBrk="1" hangingPunct="1">
              <a:lnSpc>
                <a:spcPct val="130000"/>
              </a:lnSpc>
              <a:buClr>
                <a:schemeClr val="tx1"/>
              </a:buClr>
              <a:defRPr/>
            </a:pPr>
            <a:r>
              <a:rPr lang="en-US" altLang="zh-TW" dirty="0" smtClean="0">
                <a:solidFill>
                  <a:srgbClr val="000000"/>
                </a:solidFill>
                <a:latin typeface="Times New Roman" pitchFamily="18" charset="0"/>
                <a:cs typeface="Times New Roman" pitchFamily="18" charset="0"/>
              </a:rPr>
              <a:t>(1) Type of hazard;</a:t>
            </a:r>
          </a:p>
          <a:p>
            <a:pPr marL="361648" indent="-361648" eaLnBrk="1" hangingPunct="1">
              <a:lnSpc>
                <a:spcPct val="130000"/>
              </a:lnSpc>
              <a:buClr>
                <a:schemeClr val="tx1"/>
              </a:buClr>
              <a:defRPr/>
            </a:pPr>
            <a:r>
              <a:rPr lang="en-US" altLang="zh-TW" dirty="0" smtClean="0">
                <a:solidFill>
                  <a:srgbClr val="000000"/>
                </a:solidFill>
                <a:latin typeface="Times New Roman" pitchFamily="18" charset="0"/>
                <a:cs typeface="Times New Roman" pitchFamily="18" charset="0"/>
              </a:rPr>
              <a:t>(2) Risk imposed on the eyes from wearing contact lenses;</a:t>
            </a:r>
          </a:p>
          <a:p>
            <a:pPr marL="361648" indent="-361648" eaLnBrk="1" hangingPunct="1">
              <a:lnSpc>
                <a:spcPct val="130000"/>
              </a:lnSpc>
              <a:buClr>
                <a:schemeClr val="tx1"/>
              </a:buClr>
              <a:defRPr/>
            </a:pPr>
            <a:r>
              <a:rPr lang="en-US" altLang="zh-TW" dirty="0" smtClean="0">
                <a:solidFill>
                  <a:srgbClr val="000000"/>
                </a:solidFill>
                <a:latin typeface="Times New Roman" pitchFamily="18" charset="0"/>
                <a:cs typeface="Times New Roman" pitchFamily="18" charset="0"/>
              </a:rPr>
              <a:t>(3) Risk from attempt to remove contact lenses;</a:t>
            </a:r>
          </a:p>
          <a:p>
            <a:pPr marL="361648" indent="-361648" eaLnBrk="1" hangingPunct="1">
              <a:lnSpc>
                <a:spcPct val="130000"/>
              </a:lnSpc>
              <a:buClr>
                <a:schemeClr val="tx1"/>
              </a:buClr>
              <a:defRPr/>
            </a:pPr>
            <a:r>
              <a:rPr lang="en-US" altLang="zh-TW" dirty="0" smtClean="0">
                <a:solidFill>
                  <a:srgbClr val="000000"/>
                </a:solidFill>
                <a:latin typeface="Times New Roman" pitchFamily="18" charset="0"/>
                <a:cs typeface="Times New Roman" pitchFamily="18" charset="0"/>
              </a:rPr>
              <a:t>(4) Presence of additional risk factors;</a:t>
            </a:r>
          </a:p>
          <a:p>
            <a:pPr marL="361648" indent="-361648" eaLnBrk="1" hangingPunct="1">
              <a:lnSpc>
                <a:spcPct val="130000"/>
              </a:lnSpc>
              <a:buClr>
                <a:schemeClr val="tx1"/>
              </a:buClr>
              <a:defRPr/>
            </a:pPr>
            <a:r>
              <a:rPr lang="en-US" altLang="zh-TW" dirty="0" smtClean="0">
                <a:solidFill>
                  <a:srgbClr val="000000"/>
                </a:solidFill>
                <a:latin typeface="Times New Roman" pitchFamily="18" charset="0"/>
                <a:cs typeface="Times New Roman" pitchFamily="18" charset="0"/>
              </a:rPr>
              <a:t>(5) Reduction in efficiency of protection by other protective gears due to use of contact lenses.</a:t>
            </a:r>
          </a:p>
          <a:p>
            <a:pPr marL="361648" indent="-361648" eaLnBrk="1" hangingPunct="1">
              <a:lnSpc>
                <a:spcPct val="130000"/>
              </a:lnSpc>
              <a:buClr>
                <a:schemeClr val="tx1"/>
              </a:buClr>
              <a:defRPr/>
            </a:pPr>
            <a:endParaRPr lang="en-US" altLang="zh-TW" dirty="0" smtClean="0">
              <a:solidFill>
                <a:srgbClr val="000000"/>
              </a:solidFill>
              <a:latin typeface="Times New Roman" pitchFamily="18" charset="0"/>
              <a:cs typeface="Times New Roman" pitchFamily="18" charset="0"/>
            </a:endParaRPr>
          </a:p>
          <a:p>
            <a:pPr marL="454823" indent="-454823">
              <a:defRPr/>
            </a:pPr>
            <a:r>
              <a:rPr lang="en-US" altLang="zh-TW" u="sng" dirty="0" smtClean="0">
                <a:latin typeface="Times New Roman" pitchFamily="18" charset="0"/>
                <a:cs typeface="Times New Roman" pitchFamily="18" charset="0"/>
              </a:rPr>
              <a:t>Reference information</a:t>
            </a:r>
            <a:r>
              <a:rPr lang="en-US" altLang="zh-TW" dirty="0" smtClean="0">
                <a:latin typeface="Times New Roman" pitchFamily="18" charset="0"/>
                <a:cs typeface="Times New Roman" pitchFamily="18" charset="0"/>
              </a:rPr>
              <a:t>:</a:t>
            </a:r>
          </a:p>
          <a:p>
            <a:pPr marL="454823" indent="-454823">
              <a:defRPr/>
            </a:pPr>
            <a:endParaRPr lang="en-US" altLang="zh-TW" dirty="0" smtClean="0">
              <a:latin typeface="Times New Roman" pitchFamily="18" charset="0"/>
              <a:cs typeface="Times New Roman" pitchFamily="18" charset="0"/>
            </a:endParaRPr>
          </a:p>
          <a:p>
            <a:pPr marL="454823" indent="-454823">
              <a:defRPr/>
            </a:pPr>
            <a:r>
              <a:rPr lang="en-US" altLang="zh-TW" dirty="0" smtClean="0">
                <a:latin typeface="Times New Roman" pitchFamily="18" charset="0"/>
                <a:ea typeface="標楷體" pitchFamily="65" charset="-120"/>
                <a:cs typeface="Times New Roman" pitchFamily="18" charset="0"/>
              </a:rPr>
              <a:t>The eye and facial protection equipments should be designed to meet the following requirements:</a:t>
            </a:r>
          </a:p>
          <a:p>
            <a:pPr marL="454823" indent="-454823">
              <a:defRPr/>
            </a:pPr>
            <a:r>
              <a:rPr lang="en-US" altLang="zh-TW" dirty="0" smtClean="0">
                <a:latin typeface="Times New Roman" pitchFamily="18" charset="0"/>
                <a:ea typeface="標楷體" pitchFamily="65" charset="-120"/>
                <a:cs typeface="Times New Roman" pitchFamily="18" charset="0"/>
              </a:rPr>
              <a:t>- Not increasing discomfort when in use;</a:t>
            </a:r>
          </a:p>
          <a:p>
            <a:pPr marL="454823" indent="-454823">
              <a:defRPr/>
            </a:pPr>
            <a:r>
              <a:rPr lang="en-US" altLang="zh-TW" dirty="0" smtClean="0">
                <a:latin typeface="Times New Roman" pitchFamily="18" charset="0"/>
                <a:ea typeface="標楷體" pitchFamily="65" charset="-120"/>
                <a:cs typeface="Times New Roman" pitchFamily="18" charset="0"/>
              </a:rPr>
              <a:t>- Ease to put on and hard to break;</a:t>
            </a:r>
          </a:p>
          <a:p>
            <a:pPr marL="454823" indent="-454823">
              <a:defRPr/>
            </a:pPr>
            <a:r>
              <a:rPr lang="en-US" altLang="zh-TW" dirty="0" smtClean="0">
                <a:latin typeface="Times New Roman" pitchFamily="18" charset="0"/>
                <a:ea typeface="標楷體" pitchFamily="65" charset="-120"/>
                <a:cs typeface="Times New Roman" pitchFamily="18" charset="0"/>
              </a:rPr>
              <a:t>- Robust connection of protective elements and components to the frame;</a:t>
            </a:r>
          </a:p>
          <a:p>
            <a:pPr marL="454823" indent="-454823">
              <a:defRPr/>
            </a:pPr>
            <a:r>
              <a:rPr lang="en-US" altLang="zh-TW" dirty="0" smtClean="0">
                <a:latin typeface="Times New Roman" pitchFamily="18" charset="0"/>
                <a:ea typeface="標楷體" pitchFamily="65" charset="-120"/>
                <a:cs typeface="Times New Roman" pitchFamily="18" charset="0"/>
              </a:rPr>
              <a:t>- No sharp angles or pieces that may harm the users;</a:t>
            </a:r>
          </a:p>
          <a:p>
            <a:pPr marL="454823" indent="-454823">
              <a:defRPr/>
            </a:pPr>
            <a:r>
              <a:rPr lang="en-US" altLang="zh-TW" dirty="0" smtClean="0">
                <a:latin typeface="Times New Roman" pitchFamily="18" charset="0"/>
                <a:ea typeface="標楷體" pitchFamily="65" charset="-120"/>
                <a:cs typeface="Times New Roman" pitchFamily="18" charset="0"/>
              </a:rPr>
              <a:t>- Using replaceable components.</a:t>
            </a:r>
            <a:endParaRPr lang="en-US" altLang="zh-TW" dirty="0" smtClean="0">
              <a:latin typeface="Times New Roman" pitchFamily="18" charset="0"/>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27100" y="750888"/>
            <a:ext cx="4945063" cy="3709987"/>
          </a:xfrm>
          <a:ln/>
        </p:spPr>
      </p:sp>
      <p:sp>
        <p:nvSpPr>
          <p:cNvPr id="141315" name="Rectangle 3"/>
          <p:cNvSpPr>
            <a:spLocks noGrp="1" noChangeArrowheads="1"/>
          </p:cNvSpPr>
          <p:nvPr>
            <p:ph type="body" idx="1"/>
          </p:nvPr>
        </p:nvSpPr>
        <p:spPr>
          <a:xfrm>
            <a:off x="906463" y="4713288"/>
            <a:ext cx="4984750" cy="4470400"/>
          </a:xfrm>
          <a:noFill/>
          <a:ln/>
        </p:spPr>
        <p:txBody>
          <a:bodyPr/>
          <a:lstStyle/>
          <a:p>
            <a:r>
              <a:rPr lang="en-US" altLang="zh-TW" u="sng" smtClean="0">
                <a:latin typeface="Times New Roman" pitchFamily="18" charset="0"/>
              </a:rPr>
              <a:t>Key points</a:t>
            </a:r>
            <a:r>
              <a:rPr lang="en-US" altLang="zh-TW" smtClean="0">
                <a:latin typeface="Times New Roman" pitchFamily="18" charset="0"/>
              </a:rPr>
              <a:t>:</a:t>
            </a:r>
          </a:p>
          <a:p>
            <a:endParaRPr lang="en-US" altLang="zh-TW" smtClean="0">
              <a:latin typeface="Times New Roman" pitchFamily="18" charset="0"/>
            </a:endParaRPr>
          </a:p>
          <a:p>
            <a:r>
              <a:rPr lang="en-US" altLang="zh-TW" smtClean="0">
                <a:latin typeface="Times New Roman" pitchFamily="18" charset="0"/>
              </a:rPr>
              <a:t>The dust masks are meant to protect against liquid and solid particulates while the gas masks are protecting against gaseous and vaporized chemicals. For example, the N95 filtering-facepiece respirators can not be used to protect against gaseous contaminants.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p:cNvSpPr>
            <a:spLocks noGrp="1" noRot="1" noChangeAspect="1" noTextEdit="1"/>
          </p:cNvSpPr>
          <p:nvPr>
            <p:ph type="sldImg"/>
          </p:nvPr>
        </p:nvSpPr>
        <p:spPr>
          <a:ln/>
        </p:spPr>
      </p:sp>
      <p:sp>
        <p:nvSpPr>
          <p:cNvPr id="142339" name="備忘稿版面配置區 2"/>
          <p:cNvSpPr>
            <a:spLocks noGrp="1"/>
          </p:cNvSpPr>
          <p:nvPr>
            <p:ph type="body" idx="1"/>
          </p:nvPr>
        </p:nvSpPr>
        <p:spPr>
          <a:noFill/>
          <a:ln/>
        </p:spPr>
        <p:txBody>
          <a:bodyPr/>
          <a:lstStyle/>
          <a:p>
            <a:endParaRPr lang="zh-TW" altLang="en-US" smtClean="0">
              <a:latin typeface="Arial" pitchFamily="34" charset="0"/>
            </a:endParaRPr>
          </a:p>
        </p:txBody>
      </p:sp>
      <p:sp>
        <p:nvSpPr>
          <p:cNvPr id="142340" name="投影片編號版面配置區 3"/>
          <p:cNvSpPr>
            <a:spLocks noGrp="1"/>
          </p:cNvSpPr>
          <p:nvPr>
            <p:ph type="sldNum" sz="quarter" idx="5"/>
          </p:nvPr>
        </p:nvSpPr>
        <p:spPr>
          <a:noFill/>
        </p:spPr>
        <p:txBody>
          <a:bodyPr/>
          <a:lstStyle/>
          <a:p>
            <a:fld id="{CD9AB295-C1B1-4A63-B496-721F45077643}" type="slidenum">
              <a:rPr lang="en-US" altLang="zh-TW" smtClean="0">
                <a:latin typeface="Arial" pitchFamily="34" charset="0"/>
              </a:rPr>
              <a:pPr/>
              <a:t>43</a:t>
            </a:fld>
            <a:endParaRPr lang="en-US" altLang="zh-TW"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圖像版面配置區 1"/>
          <p:cNvSpPr>
            <a:spLocks noGrp="1" noRot="1" noChangeAspect="1" noTextEdit="1"/>
          </p:cNvSpPr>
          <p:nvPr>
            <p:ph type="sldImg"/>
          </p:nvPr>
        </p:nvSpPr>
        <p:spPr>
          <a:ln/>
        </p:spPr>
      </p:sp>
      <p:sp>
        <p:nvSpPr>
          <p:cNvPr id="143363" name="備忘稿版面配置區 2"/>
          <p:cNvSpPr>
            <a:spLocks noGrp="1"/>
          </p:cNvSpPr>
          <p:nvPr>
            <p:ph type="body" idx="1"/>
          </p:nvPr>
        </p:nvSpPr>
        <p:spPr>
          <a:noFill/>
          <a:ln/>
        </p:spPr>
        <p:txBody>
          <a:bodyPr/>
          <a:lstStyle/>
          <a:p>
            <a:r>
              <a:rPr lang="en-US" altLang="zh-TW" u="sng" dirty="0" smtClean="0">
                <a:latin typeface="Times New Roman" pitchFamily="18" charset="0"/>
              </a:rPr>
              <a:t>Key points</a:t>
            </a:r>
            <a:r>
              <a:rPr lang="en-US" altLang="zh-TW" dirty="0" smtClean="0">
                <a:latin typeface="Times New Roman" pitchFamily="18" charset="0"/>
              </a:rPr>
              <a:t>:</a:t>
            </a:r>
          </a:p>
          <a:p>
            <a:endParaRPr lang="en-US" altLang="zh-TW" dirty="0" smtClean="0">
              <a:latin typeface="Times New Roman" pitchFamily="18" charset="0"/>
            </a:endParaRPr>
          </a:p>
          <a:p>
            <a:r>
              <a:rPr lang="en-US" altLang="zh-TW" dirty="0" smtClean="0">
                <a:latin typeface="Times New Roman" pitchFamily="18" charset="0"/>
              </a:rPr>
              <a:t>The diagram in this slide shows the absorption of gaseous contaminants by the activated carbon in the canister of a gas mask.</a:t>
            </a:r>
          </a:p>
          <a:p>
            <a:endParaRPr lang="en-US" altLang="zh-TW" dirty="0" smtClean="0">
              <a:latin typeface="Times New Roman" pitchFamily="18" charset="0"/>
            </a:endParaRPr>
          </a:p>
          <a:p>
            <a:endParaRPr lang="zh-TW" altLang="en-US" dirty="0" smtClean="0">
              <a:latin typeface="Arial" pitchFamily="34" charset="0"/>
            </a:endParaRPr>
          </a:p>
        </p:txBody>
      </p:sp>
      <p:sp>
        <p:nvSpPr>
          <p:cNvPr id="143364" name="投影片編號版面配置區 3"/>
          <p:cNvSpPr>
            <a:spLocks noGrp="1"/>
          </p:cNvSpPr>
          <p:nvPr>
            <p:ph type="sldNum" sz="quarter" idx="5"/>
          </p:nvPr>
        </p:nvSpPr>
        <p:spPr>
          <a:noFill/>
        </p:spPr>
        <p:txBody>
          <a:bodyPr/>
          <a:lstStyle/>
          <a:p>
            <a:fld id="{984699B7-8B59-425B-AD03-BF95691D8D2A}" type="slidenum">
              <a:rPr lang="en-US" altLang="zh-TW" smtClean="0">
                <a:latin typeface="Arial" pitchFamily="34" charset="0"/>
              </a:rPr>
              <a:pPr/>
              <a:t>44</a:t>
            </a:fld>
            <a:endParaRPr lang="en-US" altLang="zh-TW"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4568195-133C-428F-AAC6-CA0FDC6053EC}" type="slidenum">
              <a:rPr lang="en-US" altLang="zh-TW" smtClean="0">
                <a:latin typeface="Arial" pitchFamily="34" charset="0"/>
              </a:rPr>
              <a:pPr/>
              <a:t>7</a:t>
            </a:fld>
            <a:endParaRPr lang="en-US" altLang="zh-TW"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kumimoji="0" lang="en-US" altLang="zh-TW" u="sng" smtClean="0">
                <a:latin typeface="Times New Roman" pitchFamily="18" charset="0"/>
                <a:ea typeface="標楷體" pitchFamily="65" charset="-120"/>
                <a:cs typeface="Times New Roman" pitchFamily="18" charset="0"/>
              </a:rPr>
              <a:t>Key points</a:t>
            </a:r>
            <a:r>
              <a:rPr kumimoji="0" lang="en-US" altLang="zh-TW" smtClean="0">
                <a:latin typeface="Times New Roman" pitchFamily="18" charset="0"/>
                <a:ea typeface="標楷體" pitchFamily="65" charset="-120"/>
                <a:cs typeface="Times New Roman" pitchFamily="18" charset="0"/>
              </a:rPr>
              <a:t>:</a:t>
            </a:r>
          </a:p>
          <a:p>
            <a:pPr eaLnBrk="1" hangingPunct="1"/>
            <a:endParaRPr kumimoji="0" lang="en-US" altLang="zh-TW" smtClean="0">
              <a:latin typeface="Times New Roman" pitchFamily="18" charset="0"/>
              <a:ea typeface="標楷體" pitchFamily="65" charset="-120"/>
              <a:cs typeface="Times New Roman" pitchFamily="18" charset="0"/>
            </a:endParaRPr>
          </a:p>
          <a:p>
            <a:pPr eaLnBrk="1" hangingPunct="1"/>
            <a:r>
              <a:rPr lang="en-US" altLang="zh-TW" smtClean="0">
                <a:latin typeface="Times New Roman" pitchFamily="18" charset="0"/>
                <a:ea typeface="標楷體" pitchFamily="65" charset="-120"/>
                <a:cs typeface="Times New Roman" pitchFamily="18" charset="0"/>
              </a:rPr>
              <a:t>There are five major sources of hazard present in the workplace:</a:t>
            </a:r>
          </a:p>
          <a:p>
            <a:pPr eaLnBrk="1" hangingPunct="1"/>
            <a:endParaRPr lang="en-US" altLang="zh-TW" smtClean="0">
              <a:latin typeface="Times New Roman" pitchFamily="18" charset="0"/>
              <a:ea typeface="標楷體" pitchFamily="65" charset="-120"/>
              <a:cs typeface="Times New Roman" pitchFamily="18" charset="0"/>
            </a:endParaRPr>
          </a:p>
          <a:p>
            <a:pPr eaLnBrk="1" hangingPunct="1">
              <a:buFontTx/>
              <a:buChar char="-"/>
            </a:pPr>
            <a:r>
              <a:rPr lang="en-US" altLang="zh-TW" smtClean="0">
                <a:latin typeface="Times New Roman" pitchFamily="18" charset="0"/>
                <a:ea typeface="標楷體" pitchFamily="65" charset="-120"/>
                <a:cs typeface="Times New Roman" pitchFamily="18" charset="0"/>
              </a:rPr>
              <a:t> Chemical hazards referring to harms and effects associated with specific chemical substances;</a:t>
            </a:r>
          </a:p>
          <a:p>
            <a:pPr eaLnBrk="1" hangingPunct="1">
              <a:buFontTx/>
              <a:buChar char="-"/>
            </a:pPr>
            <a:r>
              <a:rPr lang="en-US" altLang="zh-TW" smtClean="0">
                <a:latin typeface="Times New Roman" pitchFamily="18" charset="0"/>
                <a:ea typeface="標楷體" pitchFamily="65" charset="-120"/>
                <a:cs typeface="Times New Roman" pitchFamily="18" charset="0"/>
              </a:rPr>
              <a:t> Physical hazards referring to various forms of excess energy or forces;</a:t>
            </a:r>
          </a:p>
          <a:p>
            <a:pPr eaLnBrk="1" hangingPunct="1">
              <a:buFontTx/>
              <a:buChar char="-"/>
            </a:pPr>
            <a:r>
              <a:rPr lang="en-US" altLang="zh-TW" smtClean="0">
                <a:latin typeface="Times New Roman" pitchFamily="18" charset="0"/>
                <a:ea typeface="標楷體" pitchFamily="65" charset="-120"/>
                <a:cs typeface="Times New Roman" pitchFamily="18" charset="0"/>
              </a:rPr>
              <a:t> Biological hazards associated with contact with organisms/microorganisms or their derivatives (by-products, metabolites, and etc);</a:t>
            </a:r>
          </a:p>
          <a:p>
            <a:pPr eaLnBrk="1" hangingPunct="1">
              <a:buFontTx/>
              <a:buChar char="-"/>
            </a:pPr>
            <a:r>
              <a:rPr lang="en-US" altLang="zh-TW" smtClean="0">
                <a:latin typeface="Times New Roman" pitchFamily="18" charset="0"/>
                <a:ea typeface="標楷體" pitchFamily="65" charset="-120"/>
                <a:cs typeface="Times New Roman" pitchFamily="18" charset="0"/>
              </a:rPr>
              <a:t> Ergonomic hazards referring to factors related to the design of task, work area or tools;</a:t>
            </a:r>
          </a:p>
          <a:p>
            <a:pPr eaLnBrk="1" hangingPunct="1">
              <a:buFontTx/>
              <a:buChar char="-"/>
            </a:pPr>
            <a:r>
              <a:rPr lang="en-US" altLang="zh-TW" smtClean="0">
                <a:latin typeface="Times New Roman" pitchFamily="18" charset="0"/>
                <a:ea typeface="標楷體" pitchFamily="65" charset="-120"/>
                <a:cs typeface="Times New Roman" pitchFamily="18" charset="0"/>
              </a:rPr>
              <a:t> Safety hazards potentially leading to serious injury or death or causing property damage.</a:t>
            </a:r>
          </a:p>
          <a:p>
            <a:pPr eaLnBrk="1" hangingPunct="1"/>
            <a:endParaRPr lang="zh-TW" altLang="zh-TW" smtClean="0">
              <a:latin typeface="Arial" pitchFamily="34" charset="0"/>
              <a:ea typeface="標楷體" pitchFamily="65" charset="-120"/>
              <a:cs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3533775" y="2671763"/>
            <a:ext cx="0" cy="0"/>
          </a:xfrm>
          <a:solidFill>
            <a:srgbClr val="FFFFFF"/>
          </a:solidFill>
          <a:ln w="12700" cap="flat"/>
        </p:spPr>
      </p:sp>
      <p:sp>
        <p:nvSpPr>
          <p:cNvPr id="147459" name="Rectangle 3"/>
          <p:cNvSpPr>
            <a:spLocks noGrp="1" noChangeArrowheads="1"/>
          </p:cNvSpPr>
          <p:nvPr>
            <p:ph type="body" idx="1"/>
          </p:nvPr>
        </p:nvSpPr>
        <p:spPr>
          <a:xfrm>
            <a:off x="923925" y="7164388"/>
            <a:ext cx="2671763" cy="274637"/>
          </a:xfrm>
          <a:noFill/>
          <a:ln/>
        </p:spPr>
        <p:txBody>
          <a:bodyPr lIns="90269" tIns="45134" rIns="90269" bIns="45134" anchor="ctr" anchorCtr="1">
            <a:spAutoFit/>
          </a:bodyPr>
          <a:lstStyle/>
          <a:p>
            <a:endParaRPr lang="zh-TW"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51275" y="9431338"/>
            <a:ext cx="2944813" cy="495300"/>
          </a:xfrm>
          <a:prstGeom prst="rect">
            <a:avLst/>
          </a:prstGeom>
          <a:noFill/>
          <a:ln w="9525">
            <a:noFill/>
            <a:miter lim="800000"/>
            <a:headEnd/>
            <a:tailEnd/>
          </a:ln>
        </p:spPr>
        <p:txBody>
          <a:bodyPr lIns="90965" tIns="45482" rIns="90965" bIns="45482" anchor="b"/>
          <a:lstStyle/>
          <a:p>
            <a:pPr algn="r" eaLnBrk="1" hangingPunct="1">
              <a:lnSpc>
                <a:spcPct val="100000"/>
              </a:lnSpc>
              <a:spcBef>
                <a:spcPct val="0"/>
              </a:spcBef>
              <a:buFontTx/>
              <a:buNone/>
            </a:pPr>
            <a:fld id="{CA8672A4-5570-4F23-996B-8118329E7130}" type="slidenum">
              <a:rPr lang="en-US" altLang="zh-TW" sz="1200">
                <a:latin typeface="Arial" pitchFamily="34" charset="0"/>
                <a:ea typeface="新細明體" pitchFamily="18" charset="-120"/>
              </a:rPr>
              <a:pPr algn="r" eaLnBrk="1" hangingPunct="1">
                <a:lnSpc>
                  <a:spcPct val="100000"/>
                </a:lnSpc>
                <a:spcBef>
                  <a:spcPct val="0"/>
                </a:spcBef>
                <a:buFontTx/>
                <a:buNone/>
              </a:pPr>
              <a:t>50</a:t>
            </a:fld>
            <a:endParaRPr lang="en-US" altLang="zh-TW" sz="1200">
              <a:latin typeface="Arial" pitchFamily="34" charset="0"/>
              <a:ea typeface="新細明體" pitchFamily="18" charset="-12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a:lnSpc>
                <a:spcPct val="80000"/>
              </a:lnSpc>
            </a:pPr>
            <a:r>
              <a:rPr lang="en-US" altLang="zh-TW" u="sng" dirty="0" smtClean="0">
                <a:latin typeface="Times New Roman" pitchFamily="18" charset="0"/>
                <a:cs typeface="Times New Roman" pitchFamily="18" charset="0"/>
              </a:rPr>
              <a:t>Key points</a:t>
            </a:r>
            <a:r>
              <a:rPr lang="en-US" altLang="zh-TW" dirty="0" smtClean="0">
                <a:latin typeface="Times New Roman" pitchFamily="18" charset="0"/>
                <a:cs typeface="Times New Roman" pitchFamily="18" charset="0"/>
              </a:rPr>
              <a:t>:</a:t>
            </a:r>
          </a:p>
          <a:p>
            <a:pPr>
              <a:lnSpc>
                <a:spcPct val="80000"/>
              </a:lnSpc>
            </a:pPr>
            <a:endParaRPr lang="en-US" altLang="zh-TW" dirty="0" smtClean="0">
              <a:latin typeface="Times New Roman" pitchFamily="18" charset="0"/>
              <a:cs typeface="Times New Roman" pitchFamily="18" charset="0"/>
            </a:endParaRPr>
          </a:p>
          <a:p>
            <a:pPr>
              <a:lnSpc>
                <a:spcPct val="80000"/>
              </a:lnSpc>
            </a:pPr>
            <a:r>
              <a:rPr lang="en-US" altLang="zh-TW" dirty="0" smtClean="0">
                <a:latin typeface="Times New Roman" pitchFamily="18" charset="0"/>
                <a:cs typeface="Times New Roman" pitchFamily="18" charset="0"/>
              </a:rPr>
              <a:t>1. When selecting a respirator, choose one that has been properly certified.  A “certification” means that the specific model of respirator has been evaluated against and meet a set of criteria as required by the certifying agency. For example, the US National Institute for Occupational Safety and Health (NIOSH) provides the certification of respirators in accordance with the 42 CFR (Code of Federal Register) 84 and classifies the certified respirators into different levels of protection efficiency commonly referred to as N95, N99, P100, and etc. There are other systems of certification, including the EN (European) certification system that classifies respirators into the classes EN 149 (disposable dust masks), EN 143 (dust masks), and etc.</a:t>
            </a:r>
            <a:endParaRPr lang="zh-TW" altLang="en-US" dirty="0" smtClean="0">
              <a:latin typeface="Times New Roman" pitchFamily="18" charset="0"/>
              <a:cs typeface="Times New Roman" pitchFamily="18" charset="0"/>
            </a:endParaRPr>
          </a:p>
          <a:p>
            <a:pPr>
              <a:lnSpc>
                <a:spcPct val="80000"/>
              </a:lnSpc>
            </a:pPr>
            <a:endParaRPr lang="zh-TW" altLang="en-US" dirty="0" smtClean="0">
              <a:latin typeface="Times New Roman" pitchFamily="18" charset="0"/>
              <a:cs typeface="Times New Roman" pitchFamily="18" charset="0"/>
            </a:endParaRPr>
          </a:p>
          <a:p>
            <a:pPr>
              <a:lnSpc>
                <a:spcPct val="80000"/>
              </a:lnSpc>
            </a:pPr>
            <a:r>
              <a:rPr lang="en-US" altLang="zh-TW" dirty="0" smtClean="0">
                <a:latin typeface="Times New Roman" pitchFamily="18" charset="0"/>
                <a:cs typeface="Times New Roman" pitchFamily="18" charset="0"/>
              </a:rPr>
              <a:t>2. People have different facial characteristics and some have beards/scars on the face; these will affect if or not a respirator may properly fit and protect the users.  Simply put, what fits you may not fit me.</a:t>
            </a:r>
            <a:endParaRPr lang="zh-TW" altLang="en-US" dirty="0" smtClean="0">
              <a:latin typeface="Times New Roman" pitchFamily="18" charset="0"/>
              <a:cs typeface="Times New Roman" pitchFamily="18" charset="0"/>
            </a:endParaRPr>
          </a:p>
          <a:p>
            <a:pPr eaLnBrk="1" hangingPunct="1">
              <a:lnSpc>
                <a:spcPct val="80000"/>
              </a:lnSpc>
            </a:pPr>
            <a:endParaRPr lang="zh-TW" altLang="en-US" dirty="0" smtClean="0">
              <a:latin typeface="Times New Roman" pitchFamily="18" charset="0"/>
              <a:cs typeface="Times New Roman" pitchFamily="18" charset="0"/>
            </a:endParaRPr>
          </a:p>
          <a:p>
            <a:pPr eaLnBrk="1" hangingPunct="1">
              <a:lnSpc>
                <a:spcPct val="80000"/>
              </a:lnSpc>
            </a:pPr>
            <a:r>
              <a:rPr lang="en-US" altLang="zh-TW" dirty="0" smtClean="0">
                <a:latin typeface="Times New Roman" pitchFamily="18" charset="0"/>
                <a:cs typeface="Times New Roman" pitchFamily="18" charset="0"/>
              </a:rPr>
              <a:t>3. The protection offered by a respirator is commonly determined by the protection factor and the fit factor.</a:t>
            </a:r>
            <a:endParaRPr lang="en-US" altLang="zh-TW" dirty="0" smtClean="0">
              <a:latin typeface="Times New Roman" pitchFamily="18" charset="0"/>
              <a:ea typeface="標楷體" pitchFamily="65" charset="-120"/>
              <a:cs typeface="Times New Roman" pitchFamily="18" charset="0"/>
            </a:endParaRPr>
          </a:p>
          <a:p>
            <a:pPr eaLnBrk="1" hangingPunct="1">
              <a:lnSpc>
                <a:spcPct val="80000"/>
              </a:lnSpc>
              <a:buFontTx/>
              <a:buChar char="-"/>
            </a:pPr>
            <a:r>
              <a:rPr lang="en-US" altLang="zh-TW" dirty="0" smtClean="0">
                <a:latin typeface="Times New Roman" pitchFamily="18" charset="0"/>
                <a:cs typeface="Times New Roman" pitchFamily="18" charset="0"/>
              </a:rPr>
              <a:t> Protection factor (PF): The PF is defined as the ratio of the mean concentration of the contaminant outside the </a:t>
            </a:r>
            <a:r>
              <a:rPr lang="en-US" altLang="zh-TW" dirty="0" err="1" smtClean="0">
                <a:latin typeface="Times New Roman" pitchFamily="18" charset="0"/>
                <a:cs typeface="Times New Roman" pitchFamily="18" charset="0"/>
              </a:rPr>
              <a:t>facepiece</a:t>
            </a:r>
            <a:r>
              <a:rPr lang="en-US" altLang="zh-TW" dirty="0" smtClean="0">
                <a:latin typeface="Times New Roman" pitchFamily="18" charset="0"/>
                <a:cs typeface="Times New Roman" pitchFamily="18" charset="0"/>
              </a:rPr>
              <a:t> to that inside. The greater the PF, the better protection the respirator may offer. The PF for different respirators in good working condition are not the same; in general full-</a:t>
            </a:r>
            <a:r>
              <a:rPr lang="en-US" altLang="zh-TW" dirty="0" err="1" smtClean="0">
                <a:latin typeface="Times New Roman" pitchFamily="18" charset="0"/>
                <a:cs typeface="Times New Roman" pitchFamily="18" charset="0"/>
              </a:rPr>
              <a:t>facepiece</a:t>
            </a:r>
            <a:r>
              <a:rPr lang="en-US" altLang="zh-TW" dirty="0" smtClean="0">
                <a:latin typeface="Times New Roman" pitchFamily="18" charset="0"/>
                <a:cs typeface="Times New Roman" pitchFamily="18" charset="0"/>
              </a:rPr>
              <a:t> respirators have PF greater than half-</a:t>
            </a:r>
            <a:r>
              <a:rPr lang="en-US" altLang="zh-TW" dirty="0" err="1" smtClean="0">
                <a:latin typeface="Times New Roman" pitchFamily="18" charset="0"/>
                <a:cs typeface="Times New Roman" pitchFamily="18" charset="0"/>
              </a:rPr>
              <a:t>facepiece</a:t>
            </a:r>
            <a:r>
              <a:rPr lang="en-US" altLang="zh-TW" dirty="0" smtClean="0">
                <a:latin typeface="Times New Roman" pitchFamily="18" charset="0"/>
                <a:cs typeface="Times New Roman" pitchFamily="18" charset="0"/>
              </a:rPr>
              <a:t> respirators do. In addition, the PF for positive-pressure respirators are typically greater than those for negative-pressure respirators.</a:t>
            </a:r>
          </a:p>
          <a:p>
            <a:pPr eaLnBrk="1" hangingPunct="1">
              <a:lnSpc>
                <a:spcPct val="80000"/>
              </a:lnSpc>
              <a:buFontTx/>
              <a:buChar char="-"/>
            </a:pPr>
            <a:r>
              <a:rPr lang="en-US" altLang="zh-TW" dirty="0" smtClean="0">
                <a:latin typeface="Times New Roman" pitchFamily="18" charset="0"/>
                <a:cs typeface="Times New Roman" pitchFamily="18" charset="0"/>
              </a:rPr>
              <a:t> Fit factor (FF): The FF defines if a </a:t>
            </a:r>
            <a:r>
              <a:rPr lang="en-US" altLang="zh-TW" dirty="0" err="1" smtClean="0">
                <a:latin typeface="Times New Roman" pitchFamily="18" charset="0"/>
                <a:cs typeface="Times New Roman" pitchFamily="18" charset="0"/>
              </a:rPr>
              <a:t>facepiece</a:t>
            </a:r>
            <a:r>
              <a:rPr lang="en-US" altLang="zh-TW" dirty="0" smtClean="0">
                <a:latin typeface="Times New Roman" pitchFamily="18" charset="0"/>
                <a:cs typeface="Times New Roman" pitchFamily="18" charset="0"/>
              </a:rPr>
              <a:t> properly fits the user and prevents the contaminant from entering the </a:t>
            </a:r>
            <a:r>
              <a:rPr lang="en-US" altLang="zh-TW" dirty="0" err="1" smtClean="0">
                <a:latin typeface="Times New Roman" pitchFamily="18" charset="0"/>
                <a:cs typeface="Times New Roman" pitchFamily="18" charset="0"/>
              </a:rPr>
              <a:t>facepiece</a:t>
            </a:r>
            <a:r>
              <a:rPr lang="en-US" altLang="zh-TW" dirty="0" smtClean="0">
                <a:latin typeface="Times New Roman" pitchFamily="18" charset="0"/>
                <a:cs typeface="Times New Roman" pitchFamily="18" charset="0"/>
              </a:rPr>
              <a:t>. The FF is typically determined from a quantitative fit test, and is formulated as the ratio of the contaminant concentration in the air to that inside the </a:t>
            </a:r>
            <a:r>
              <a:rPr lang="en-US" altLang="zh-TW" dirty="0" err="1" smtClean="0">
                <a:latin typeface="Times New Roman" pitchFamily="18" charset="0"/>
                <a:cs typeface="Times New Roman" pitchFamily="18" charset="0"/>
              </a:rPr>
              <a:t>facepiece</a:t>
            </a:r>
            <a:r>
              <a:rPr lang="en-US" altLang="zh-TW" dirty="0" smtClean="0">
                <a:latin typeface="Times New Roman" pitchFamily="18" charset="0"/>
                <a:cs typeface="Times New Roman" pitchFamily="18" charset="0"/>
              </a:rPr>
              <a:t>. For example, if the contaminant concentration outside the </a:t>
            </a:r>
            <a:r>
              <a:rPr lang="en-US" altLang="zh-TW" dirty="0" err="1" smtClean="0">
                <a:latin typeface="Times New Roman" pitchFamily="18" charset="0"/>
                <a:cs typeface="Times New Roman" pitchFamily="18" charset="0"/>
              </a:rPr>
              <a:t>facepiece</a:t>
            </a:r>
            <a:r>
              <a:rPr lang="en-US" altLang="zh-TW" dirty="0" smtClean="0">
                <a:latin typeface="Times New Roman" pitchFamily="18" charset="0"/>
                <a:cs typeface="Times New Roman" pitchFamily="18" charset="0"/>
              </a:rPr>
              <a:t> is 300 </a:t>
            </a:r>
            <a:r>
              <a:rPr lang="en-US" altLang="zh-TW" dirty="0" err="1" smtClean="0">
                <a:latin typeface="Times New Roman" pitchFamily="18" charset="0"/>
                <a:cs typeface="Times New Roman" pitchFamily="18" charset="0"/>
              </a:rPr>
              <a:t>ppm</a:t>
            </a:r>
            <a:r>
              <a:rPr lang="en-US" altLang="zh-TW" dirty="0" smtClean="0">
                <a:latin typeface="Times New Roman" pitchFamily="18" charset="0"/>
                <a:cs typeface="Times New Roman" pitchFamily="18" charset="0"/>
              </a:rPr>
              <a:t> and that inside is 3 </a:t>
            </a:r>
            <a:r>
              <a:rPr lang="en-US" altLang="zh-TW" dirty="0" err="1" smtClean="0">
                <a:latin typeface="Times New Roman" pitchFamily="18" charset="0"/>
                <a:cs typeface="Times New Roman" pitchFamily="18" charset="0"/>
              </a:rPr>
              <a:t>ppm</a:t>
            </a:r>
            <a:r>
              <a:rPr lang="en-US" altLang="zh-TW" dirty="0" smtClean="0">
                <a:latin typeface="Times New Roman" pitchFamily="18" charset="0"/>
                <a:cs typeface="Times New Roman" pitchFamily="18" charset="0"/>
              </a:rPr>
              <a:t>, then the FF for the tested user is 100.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r>
              <a:rPr lang="en-US" altLang="zh-TW" u="sng" smtClean="0">
                <a:latin typeface="Times New Roman" pitchFamily="18" charset="0"/>
                <a:cs typeface="Times New Roman" pitchFamily="18" charset="0"/>
              </a:rPr>
              <a:t>Key points</a:t>
            </a:r>
            <a:r>
              <a:rPr lang="en-US" altLang="zh-TW" smtClean="0">
                <a:latin typeface="Times New Roman" pitchFamily="18" charset="0"/>
                <a:cs typeface="Times New Roman" pitchFamily="18" charset="0"/>
              </a:rPr>
              <a:t>:</a:t>
            </a:r>
          </a:p>
          <a:p>
            <a:endParaRPr lang="en-US" altLang="zh-TW" smtClean="0">
              <a:latin typeface="Times New Roman" pitchFamily="18" charset="0"/>
              <a:cs typeface="Times New Roman" pitchFamily="18" charset="0"/>
            </a:endParaRPr>
          </a:p>
          <a:p>
            <a:r>
              <a:rPr lang="en-US" altLang="zh-TW" smtClean="0">
                <a:latin typeface="Times New Roman" pitchFamily="18" charset="0"/>
                <a:cs typeface="Times New Roman" pitchFamily="18" charset="0"/>
              </a:rPr>
              <a:t>1. Before making a decision on using a respirator, the workplace management and the worker need to confirm the presence of an inhalational hazard in the workplace, specifically, the type of hazard involved, e.g., oxygen deficiency, dust, toxic gas/vapor, presence of chemical immediately dangerous to life or health, and etc.</a:t>
            </a:r>
          </a:p>
          <a:p>
            <a:r>
              <a:rPr lang="en-US" altLang="zh-TW" smtClean="0">
                <a:latin typeface="Times New Roman" pitchFamily="18" charset="0"/>
                <a:ea typeface="標楷體" pitchFamily="65" charset="-120"/>
                <a:cs typeface="Times New Roman" pitchFamily="18" charset="0"/>
              </a:rPr>
              <a:t>2. Respirators are always required when the concentration of the target chemical in the air reaches the </a:t>
            </a:r>
            <a:r>
              <a:rPr lang="en-US" altLang="zh-TW" smtClean="0">
                <a:solidFill>
                  <a:srgbClr val="000000"/>
                </a:solidFill>
                <a:latin typeface="Times New Roman" pitchFamily="18" charset="0"/>
                <a:cs typeface="Times New Roman" pitchFamily="18" charset="0"/>
              </a:rPr>
              <a:t>IDLH (Immediately Dangerous to Life or Health concentration), as once the concentration exceeds the IDLH the person exposed to the chemical may be: 1) losing life; 2) suffering irreversible health consequence; or 3) losing the ability to escape.</a:t>
            </a:r>
            <a:r>
              <a:rPr lang="en-US" altLang="zh-TW" smtClean="0">
                <a:latin typeface="Times New Roman" pitchFamily="18" charset="0"/>
                <a:ea typeface="標楷體" pitchFamily="65" charset="-120"/>
              </a:rPr>
              <a:t> Only air-supplying respirators should be used under </a:t>
            </a:r>
            <a:r>
              <a:rPr lang="en-US" altLang="zh-TW" smtClean="0">
                <a:solidFill>
                  <a:srgbClr val="000000"/>
                </a:solidFill>
                <a:latin typeface="Times New Roman" pitchFamily="18" charset="0"/>
                <a:ea typeface="標楷體" pitchFamily="65" charset="-120"/>
              </a:rPr>
              <a:t>IDLH conditions, e.g., the self-contained breathing apparatus (SCBA) used by firefighters or emergency responders.</a:t>
            </a:r>
          </a:p>
          <a:p>
            <a:endParaRPr lang="en-US" altLang="zh-TW" smtClean="0">
              <a:solidFill>
                <a:srgbClr val="000000"/>
              </a:solidFill>
              <a:latin typeface="Times New Roman" pitchFamily="18" charset="0"/>
              <a:ea typeface="標楷體" pitchFamily="65" charset="-12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D12AA1DF-A24F-4AFA-ADD0-3D9BAB6CA1D5}" type="slidenum">
              <a:rPr lang="en-US" altLang="zh-TW" smtClean="0">
                <a:latin typeface="Arial" pitchFamily="34" charset="0"/>
              </a:rPr>
              <a:pPr/>
              <a:t>52</a:t>
            </a:fld>
            <a:endParaRPr lang="en-US" altLang="zh-TW" smtClean="0">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6936C94-A3E1-4BEF-914A-63FBDD870309}" type="slidenum">
              <a:rPr lang="en-US" altLang="zh-TW" smtClean="0">
                <a:latin typeface="Arial" pitchFamily="34" charset="0"/>
              </a:rPr>
              <a:pPr/>
              <a:t>53</a:t>
            </a:fld>
            <a:endParaRPr lang="en-US" altLang="zh-TW" smtClean="0">
              <a:latin typeface="Arial" pitchFamily="34" charset="0"/>
            </a:endParaRPr>
          </a:p>
        </p:txBody>
      </p:sp>
      <p:sp>
        <p:nvSpPr>
          <p:cNvPr id="151555" name="Rectangle 2"/>
          <p:cNvSpPr>
            <a:spLocks noGrp="1" noRot="1" noChangeAspect="1" noChangeArrowheads="1" noTextEdit="1"/>
          </p:cNvSpPr>
          <p:nvPr>
            <p:ph type="sldImg"/>
          </p:nvPr>
        </p:nvSpPr>
        <p:spPr>
          <a:xfrm>
            <a:off x="925513" y="750888"/>
            <a:ext cx="4946650" cy="3709987"/>
          </a:xfrm>
          <a:ln/>
        </p:spPr>
      </p:sp>
      <p:sp>
        <p:nvSpPr>
          <p:cNvPr id="151556" name="Rectangle 3"/>
          <p:cNvSpPr>
            <a:spLocks noGrp="1" noChangeArrowheads="1"/>
          </p:cNvSpPr>
          <p:nvPr>
            <p:ph type="body" idx="1"/>
          </p:nvPr>
        </p:nvSpPr>
        <p:spPr>
          <a:xfrm>
            <a:off x="906463" y="4714875"/>
            <a:ext cx="4984750" cy="4468813"/>
          </a:xfrm>
          <a:noFill/>
          <a:ln/>
        </p:spPr>
        <p:txBody>
          <a:bodyPr/>
          <a:lstStyle/>
          <a:p>
            <a:pPr eaLnBrk="1" hangingPunct="1"/>
            <a:r>
              <a:rPr lang="en-US" altLang="zh-TW" u="sng" smtClean="0">
                <a:latin typeface="Times New Roman" pitchFamily="18" charset="0"/>
                <a:cs typeface="Times New Roman" pitchFamily="18" charset="0"/>
              </a:rPr>
              <a:t>Key points</a:t>
            </a:r>
            <a:r>
              <a:rPr lang="en-US" altLang="zh-TW" smtClean="0">
                <a:latin typeface="Times New Roman" pitchFamily="18" charset="0"/>
                <a:cs typeface="Times New Roman" pitchFamily="18" charset="0"/>
              </a:rPr>
              <a:t>:</a:t>
            </a:r>
          </a:p>
          <a:p>
            <a:pPr eaLnBrk="1" hangingPunct="1"/>
            <a:endParaRPr lang="en-US" altLang="zh-TW" smtClean="0">
              <a:latin typeface="Times New Roman" pitchFamily="18" charset="0"/>
              <a:cs typeface="Times New Roman" pitchFamily="18" charset="0"/>
            </a:endParaRPr>
          </a:p>
          <a:p>
            <a:pPr eaLnBrk="1" hangingPunct="1"/>
            <a:r>
              <a:rPr lang="en-US" altLang="zh-TW" smtClean="0">
                <a:latin typeface="Times New Roman" pitchFamily="18" charset="0"/>
                <a:cs typeface="Times New Roman" pitchFamily="18" charset="0"/>
              </a:rPr>
              <a:t>This slide shows how to calculate the protection factor and the significance of each component involved in the calculation.</a:t>
            </a:r>
          </a:p>
          <a:p>
            <a:pPr eaLnBrk="1" hangingPunct="1"/>
            <a:endParaRPr lang="en-US" altLang="zh-TW" smtClean="0">
              <a:latin typeface="Times New Roman" pitchFamily="18" charset="0"/>
              <a:cs typeface="Times New Roman" pitchFamily="18" charset="0"/>
            </a:endParaRPr>
          </a:p>
          <a:p>
            <a:pPr eaLnBrk="1" hangingPunct="1"/>
            <a:r>
              <a:rPr lang="en-US" altLang="zh-TW" smtClean="0">
                <a:latin typeface="Times New Roman" pitchFamily="18" charset="0"/>
                <a:cs typeface="Times New Roman" pitchFamily="18" charset="0"/>
              </a:rPr>
              <a:t>The protection factor is defined as the ratio of the contaminant’s concentration in the air to that inside the respirator. The higher the protection factor, the greater the level of protection the respirator may offer. Different models of respirators have different protection factors. In general, the factors for full-facepiece respirators are higher than half-facepiece ones; so are the factors for positive-pressure respirators than those for negative-pressure ones.</a:t>
            </a:r>
            <a:endParaRPr lang="zh-TW" altLang="en-US" smtClean="0">
              <a:latin typeface="Times New Roman" pitchFamily="18" charset="0"/>
              <a:cs typeface="Times New Roman" pitchFamily="18" charset="0"/>
            </a:endParaRPr>
          </a:p>
          <a:p>
            <a:pPr eaLnBrk="1" hangingPunct="1"/>
            <a:endParaRPr lang="zh-TW" altLang="en-US" smtClean="0">
              <a:latin typeface="Times New Roman" pitchFamily="18" charset="0"/>
              <a:cs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C5E69AA-F345-4ACB-A83F-441E9C09743A}" type="slidenum">
              <a:rPr lang="en-US" altLang="zh-TW" smtClean="0">
                <a:latin typeface="Arial" pitchFamily="34" charset="0"/>
              </a:rPr>
              <a:pPr/>
              <a:t>54</a:t>
            </a:fld>
            <a:endParaRPr lang="en-US" altLang="zh-TW"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altLang="zh-TW" u="sng" smtClean="0">
                <a:latin typeface="Times New Roman" pitchFamily="18" charset="0"/>
                <a:cs typeface="Times New Roman" pitchFamily="18" charset="0"/>
              </a:rPr>
              <a:t>Key points</a:t>
            </a:r>
            <a:r>
              <a:rPr lang="en-US" altLang="zh-TW" smtClean="0">
                <a:latin typeface="Times New Roman" pitchFamily="18" charset="0"/>
                <a:cs typeface="Times New Roman" pitchFamily="18" charset="0"/>
              </a:rPr>
              <a:t>:</a:t>
            </a:r>
          </a:p>
          <a:p>
            <a:pPr eaLnBrk="1" hangingPunct="1"/>
            <a:endParaRPr lang="en-US" altLang="zh-TW" smtClean="0">
              <a:latin typeface="Times New Roman" pitchFamily="18" charset="0"/>
              <a:cs typeface="Times New Roman" pitchFamily="18" charset="0"/>
            </a:endParaRPr>
          </a:p>
          <a:p>
            <a:pPr eaLnBrk="1" hangingPunct="1"/>
            <a:r>
              <a:rPr lang="en-US" altLang="zh-TW" smtClean="0">
                <a:latin typeface="Times New Roman" pitchFamily="18" charset="0"/>
                <a:cs typeface="Times New Roman" pitchFamily="18" charset="0"/>
              </a:rPr>
              <a:t>This slide demonstrate the fit factors for different models of respirators as determined from fit testing. Surgical masks 1, 2, and 3 are so called “flat masks.” They are not considered respirators in industrial hygiene, as they can not effectively reduce the concentration of particles present in the air when the particles move across the filters inside the mask. Frequently the flat masks have near-zero fit factors. </a:t>
            </a:r>
          </a:p>
          <a:p>
            <a:pPr eaLnBrk="1" hangingPunct="1"/>
            <a:endParaRPr lang="en-US" altLang="zh-TW" smtClean="0">
              <a:latin typeface="Times New Roman" pitchFamily="18" charset="0"/>
              <a:cs typeface="Times New Roman" pitchFamily="18" charset="0"/>
            </a:endParaRPr>
          </a:p>
          <a:p>
            <a:pPr eaLnBrk="1" hangingPunct="1"/>
            <a:r>
              <a:rPr lang="en-US" altLang="zh-TW" smtClean="0">
                <a:latin typeface="Times New Roman" pitchFamily="18" charset="0"/>
                <a:cs typeface="Times New Roman" pitchFamily="18" charset="0"/>
              </a:rPr>
              <a:t>In comparison, the two masks to the right of the table are N95 filtering-facepiece respirators. They have greater fit factors compared to those of the surgical masks, and they can much better reduce the concentration of the particles in the air stream moving across the mask. However, even both classified as a N95 class, these two masks have distinctly different fitting characteristics. It is also important to know that the fit factor varies among people even when they are using the same respirator. For example, for N95 mask 2 the highest fit factor can reach 200 whereas the lowest level is only a single-digit number.</a:t>
            </a:r>
            <a:endParaRPr lang="zh-TW" altLang="en-US" smtClean="0">
              <a:latin typeface="Times New Roman" pitchFamily="18" charset="0"/>
              <a:cs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r>
              <a:rPr lang="en-US" altLang="zh-TW" u="sng" smtClean="0">
                <a:latin typeface="Times New Roman" pitchFamily="18" charset="0"/>
                <a:cs typeface="Times New Roman" pitchFamily="18" charset="0"/>
              </a:rPr>
              <a:t>Key points</a:t>
            </a:r>
            <a:r>
              <a:rPr lang="en-US" altLang="zh-TW" smtClean="0">
                <a:latin typeface="Times New Roman" pitchFamily="18" charset="0"/>
                <a:cs typeface="Times New Roman" pitchFamily="18" charset="0"/>
              </a:rPr>
              <a:t>:</a:t>
            </a:r>
          </a:p>
          <a:p>
            <a:endParaRPr lang="zh-TW" altLang="en-US" smtClean="0">
              <a:latin typeface="Times New Roman" pitchFamily="18" charset="0"/>
              <a:cs typeface="Times New Roman" pitchFamily="18" charset="0"/>
            </a:endParaRPr>
          </a:p>
          <a:p>
            <a:r>
              <a:rPr lang="en-US" altLang="zh-TW" smtClean="0">
                <a:latin typeface="Times New Roman" pitchFamily="18" charset="0"/>
                <a:cs typeface="Times New Roman" pitchFamily="18" charset="0"/>
              </a:rPr>
              <a:t>The previous slide demonstrates the importance of selecting a respirator that fits the user’s facial characteristics and the significance of using the respirator in a correct manner. This slide introduces the matters to attend to when using a respirator, including the fit check and fit test.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kumimoji="0" lang="zh-TW" altLang="en-US" smtClean="0">
              <a:solidFill>
                <a:srgbClr val="F95427"/>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0888" tIns="45443" rIns="90888" bIns="45443" anchor="b"/>
          <a:lstStyle/>
          <a:p>
            <a:pPr algn="r" defTabSz="908050"/>
            <a:fld id="{5B1FED14-083F-4FEE-A0A5-B06CA1D5FF12}" type="slidenum">
              <a:rPr lang="en-US" altLang="zh-TW" sz="1200"/>
              <a:pPr algn="r" defTabSz="908050"/>
              <a:t>8</a:t>
            </a:fld>
            <a:endParaRPr lang="en-US" altLang="zh-TW"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679450" y="4716463"/>
            <a:ext cx="5438775" cy="4467225"/>
          </a:xfrm>
          <a:noFill/>
          <a:ln/>
        </p:spPr>
        <p:txBody>
          <a:bodyPr lIns="90888" tIns="45443" rIns="90888" bIns="45443"/>
          <a:lstStyle/>
          <a:p>
            <a:pPr eaLnBrk="1" hangingPunct="1"/>
            <a:endParaRPr lang="en-US" altLang="zh-TW" dirty="0" smtClean="0">
              <a:latin typeface="Times New Roman" pitchFamily="18" charset="0"/>
              <a:ea typeface="標楷體" pitchFamily="65" charset="-120"/>
              <a:cs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algn="just" eaLnBrk="1" hangingPunct="1">
              <a:spcBef>
                <a:spcPts val="600"/>
              </a:spcBef>
              <a:spcAft>
                <a:spcPts val="600"/>
              </a:spcAft>
            </a:pPr>
            <a:r>
              <a:rPr lang="en-US" altLang="zh-TW" u="sng" smtClean="0">
                <a:latin typeface="Times New Roman" pitchFamily="18" charset="0"/>
              </a:rPr>
              <a:t>Key points</a:t>
            </a:r>
            <a:r>
              <a:rPr lang="en-US" altLang="zh-TW" smtClean="0">
                <a:latin typeface="Times New Roman" pitchFamily="18" charset="0"/>
              </a:rPr>
              <a:t>:</a:t>
            </a:r>
          </a:p>
          <a:p>
            <a:pPr algn="just" eaLnBrk="1" hangingPunct="1">
              <a:spcBef>
                <a:spcPts val="600"/>
              </a:spcBef>
              <a:spcAft>
                <a:spcPts val="600"/>
              </a:spcAft>
            </a:pPr>
            <a:endParaRPr lang="en-US" altLang="zh-TW" smtClean="0">
              <a:latin typeface="Times New Roman" pitchFamily="18" charset="0"/>
            </a:endParaRPr>
          </a:p>
          <a:p>
            <a:pPr algn="just" eaLnBrk="1" hangingPunct="1">
              <a:spcBef>
                <a:spcPts val="600"/>
              </a:spcBef>
              <a:spcAft>
                <a:spcPts val="600"/>
              </a:spcAft>
            </a:pPr>
            <a:r>
              <a:rPr lang="en-US" altLang="zh-TW" smtClean="0">
                <a:latin typeface="Times New Roman" pitchFamily="18" charset="0"/>
              </a:rPr>
              <a:t>The qualitative fit test employs a chemical agent as the testing solution.  If the respirator user smells or tastes the agent, then the test fails. When testing a dust mask, the chemical agent used is typically saccharin or Bitrex; when testing a gas mask the agent is frequently banana oil. In contrast, the quantitative fit test measures and compares the concentrations of the agent inside and outside the mask, thus do not rely on the subjective sensation of the respirator user.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2F2CD42-0081-4577-A09D-D541ADB45175}" type="slidenum">
              <a:rPr lang="en-US" altLang="zh-TW" smtClean="0">
                <a:latin typeface="Arial" pitchFamily="34" charset="0"/>
              </a:rPr>
              <a:pPr/>
              <a:t>58</a:t>
            </a:fld>
            <a:endParaRPr lang="en-US" altLang="zh-TW" smtClean="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06463" y="4716463"/>
            <a:ext cx="4984750" cy="4467225"/>
          </a:xfrm>
          <a:noFill/>
          <a:ln/>
        </p:spPr>
        <p:txBody>
          <a:bodyPr/>
          <a:lstStyle/>
          <a:p>
            <a:pPr eaLnBrk="1" hangingPunct="1"/>
            <a:r>
              <a:rPr lang="en-US" altLang="zh-TW" u="sng" dirty="0" smtClean="0">
                <a:latin typeface="Times New Roman" pitchFamily="18" charset="0"/>
              </a:rPr>
              <a:t>Key points</a:t>
            </a:r>
            <a:r>
              <a:rPr lang="en-US" altLang="zh-TW" dirty="0" smtClean="0">
                <a:latin typeface="Times New Roman" pitchFamily="18" charset="0"/>
              </a:rPr>
              <a:t>:</a:t>
            </a:r>
          </a:p>
          <a:p>
            <a:pPr eaLnBrk="1" hangingPunct="1"/>
            <a:endParaRPr lang="en-US" altLang="zh-TW" dirty="0" smtClean="0">
              <a:latin typeface="Times New Roman" pitchFamily="18" charset="0"/>
            </a:endParaRPr>
          </a:p>
          <a:p>
            <a:pPr eaLnBrk="1" hangingPunct="1"/>
            <a:r>
              <a:rPr lang="en-US" altLang="zh-TW" dirty="0" smtClean="0">
                <a:latin typeface="Times New Roman" pitchFamily="18" charset="0"/>
              </a:rPr>
              <a:t>- Respirators should be properly stored when not in use, otherwise they may gradually deteriorate over time;</a:t>
            </a:r>
          </a:p>
          <a:p>
            <a:pPr eaLnBrk="1" hangingPunct="1"/>
            <a:r>
              <a:rPr lang="en-US" altLang="zh-TW" dirty="0" smtClean="0">
                <a:latin typeface="Times New Roman" pitchFamily="18" charset="0"/>
              </a:rPr>
              <a:t>- Respirators for emergency use should be so labeled, clearly, with instructions on how to use.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tLang="zh-TW" u="sng" smtClean="0">
                <a:latin typeface="Times New Roman" pitchFamily="18" charset="0"/>
                <a:cs typeface="Times New Roman" pitchFamily="18" charset="0"/>
              </a:rPr>
              <a:t>Key points</a:t>
            </a:r>
            <a:r>
              <a:rPr lang="en-US" altLang="zh-TW" smtClean="0">
                <a:latin typeface="Times New Roman" pitchFamily="18" charset="0"/>
                <a:cs typeface="Times New Roman" pitchFamily="18" charset="0"/>
              </a:rPr>
              <a:t>:</a:t>
            </a:r>
          </a:p>
          <a:p>
            <a:endParaRPr lang="en-US" altLang="zh-TW" smtClean="0">
              <a:latin typeface="Times New Roman" pitchFamily="18" charset="0"/>
              <a:cs typeface="Times New Roman" pitchFamily="18" charset="0"/>
            </a:endParaRPr>
          </a:p>
          <a:p>
            <a:r>
              <a:rPr lang="en-US" altLang="zh-TW" smtClean="0">
                <a:latin typeface="Times New Roman" pitchFamily="18" charset="0"/>
                <a:cs typeface="Times New Roman" pitchFamily="18" charset="0"/>
              </a:rPr>
              <a:t>Wearing a lab coat is required in laboratory handling or storing chemical. The coat is usually white, as the color facilitates a quick and easy identification of accidental spill should it occur. The cover-all design of the lab coat allows quick removal when the coat is contaminated. Keep in mind that the lab coat is the first line of defense when chemical spill occurs and it provides a barrier to skin contamination. Replace or repair the lab coat immediately if it is torn or worn.</a:t>
            </a:r>
          </a:p>
          <a:p>
            <a:endParaRPr lang="en-US" altLang="zh-TW" smtClean="0">
              <a:latin typeface="Times New Roman" pitchFamily="18" charset="0"/>
              <a:cs typeface="Times New Roman" pitchFamily="18" charset="0"/>
            </a:endParaRPr>
          </a:p>
          <a:p>
            <a:r>
              <a:rPr lang="en-US" altLang="zh-TW" smtClean="0">
                <a:latin typeface="Times New Roman" pitchFamily="18" charset="0"/>
                <a:cs typeface="Times New Roman" pitchFamily="18" charset="0"/>
              </a:rPr>
              <a:t>In certain occasions the protective clothing may be task-specific. For examples, chemical protective clothing sufficient to isolating the worker from chemical contact should be worn when handling chemical of significant toxicity or corrosivity, and protective clothing sufficient to preventing contact of the worker with specimen or microbiological samples should be worn when handling these types of samples.</a:t>
            </a:r>
            <a:endParaRPr lang="zh-TW" altLang="en-US" smtClean="0">
              <a:latin typeface="Times New Roman" pitchFamily="18" charset="0"/>
              <a:cs typeface="Times New Roman" pitchFamily="18" charset="0"/>
            </a:endParaRPr>
          </a:p>
          <a:p>
            <a:endParaRPr lang="zh-TW" alt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906463" y="4716463"/>
            <a:ext cx="4984750" cy="4467225"/>
          </a:xfrm>
          <a:noFill/>
          <a:ln/>
        </p:spPr>
        <p:txBody>
          <a:bodyPr/>
          <a:lstStyle/>
          <a:p>
            <a:endParaRPr lang="en-US" altLang="zh-TW" sz="80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906463" y="4716463"/>
            <a:ext cx="4984750" cy="4467225"/>
          </a:xfrm>
          <a:noFill/>
          <a:ln/>
        </p:spPr>
        <p:txBody>
          <a:bodyPr/>
          <a:lstStyle/>
          <a:p>
            <a:endParaRPr lang="en-US" altLang="zh-TW"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94C0848-9361-44F9-AC87-ED5245C1E821}" type="slidenum">
              <a:rPr lang="en-US" altLang="zh-TW" smtClean="0">
                <a:latin typeface="Arial" pitchFamily="34" charset="0"/>
              </a:rPr>
              <a:pPr/>
              <a:t>64</a:t>
            </a:fld>
            <a:endParaRPr lang="en-US" altLang="zh-TW"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altLang="zh-TW" u="sng" dirty="0" smtClean="0">
                <a:latin typeface="Times New Roman" pitchFamily="18" charset="0"/>
                <a:cs typeface="Times New Roman" pitchFamily="18" charset="0"/>
              </a:rPr>
              <a:t>Key points</a:t>
            </a:r>
            <a:r>
              <a:rPr lang="en-US" altLang="zh-TW" dirty="0" smtClean="0">
                <a:latin typeface="Times New Roman" pitchFamily="18" charset="0"/>
                <a:cs typeface="Times New Roman" pitchFamily="18" charset="0"/>
              </a:rPr>
              <a:t>:</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 story about Dr. </a:t>
            </a:r>
            <a:r>
              <a:rPr lang="en-US" altLang="zh-TW" dirty="0" err="1" smtClean="0">
                <a:latin typeface="Times New Roman" pitchFamily="18" charset="0"/>
                <a:cs typeface="Times New Roman" pitchFamily="18" charset="0"/>
              </a:rPr>
              <a:t>Wetterhahn</a:t>
            </a:r>
            <a:r>
              <a:rPr lang="en-US" altLang="zh-TW" dirty="0" smtClean="0">
                <a:latin typeface="Times New Roman" pitchFamily="18" charset="0"/>
                <a:cs typeface="Times New Roman" pitchFamily="18" charset="0"/>
              </a:rPr>
              <a:t>:</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Dr. Karen </a:t>
            </a:r>
            <a:r>
              <a:rPr lang="en-US" altLang="zh-TW" dirty="0" err="1" smtClean="0">
                <a:latin typeface="Times New Roman" pitchFamily="18" charset="0"/>
                <a:cs typeface="Times New Roman" pitchFamily="18" charset="0"/>
              </a:rPr>
              <a:t>Wetterhahn</a:t>
            </a:r>
            <a:r>
              <a:rPr lang="en-US" altLang="zh-TW" dirty="0" smtClean="0">
                <a:latin typeface="Times New Roman" pitchFamily="18" charset="0"/>
                <a:cs typeface="Times New Roman" pitchFamily="18" charset="0"/>
              </a:rPr>
              <a:t> was a Professor of Chemistry at the Dartmouth College, New Hampshire, USA. Her research interest included heavy metals. In 1997, Dr. </a:t>
            </a:r>
            <a:r>
              <a:rPr lang="en-US" altLang="zh-TW" dirty="0" err="1" smtClean="0">
                <a:latin typeface="Times New Roman" pitchFamily="18" charset="0"/>
                <a:cs typeface="Times New Roman" pitchFamily="18" charset="0"/>
              </a:rPr>
              <a:t>Wetterhahn</a:t>
            </a:r>
            <a:r>
              <a:rPr lang="en-US" altLang="zh-TW" dirty="0" smtClean="0">
                <a:latin typeface="Times New Roman" pitchFamily="18" charset="0"/>
                <a:cs typeface="Times New Roman" pitchFamily="18" charset="0"/>
              </a:rPr>
              <a:t> used latex gloves provided by the school when conducting experiments on </a:t>
            </a:r>
            <a:r>
              <a:rPr lang="en-US" altLang="zh-TW" dirty="0" err="1" smtClean="0">
                <a:latin typeface="Times New Roman" pitchFamily="18" charset="0"/>
                <a:cs typeface="Times New Roman" pitchFamily="18" charset="0"/>
              </a:rPr>
              <a:t>dimethylmercury</a:t>
            </a:r>
            <a:r>
              <a:rPr lang="en-US" altLang="zh-TW" dirty="0" smtClean="0">
                <a:latin typeface="Times New Roman" pitchFamily="18" charset="0"/>
                <a:cs typeface="Times New Roman" pitchFamily="18" charset="0"/>
              </a:rPr>
              <a:t>, and was diagnosed in January, 1997, of mercury poisoning. She was hospitalized after 3 weeks, but deceased in June that year. The school initiated an investigation on Dr. </a:t>
            </a:r>
            <a:r>
              <a:rPr lang="en-US" altLang="zh-TW" dirty="0" err="1" smtClean="0">
                <a:latin typeface="Times New Roman" pitchFamily="18" charset="0"/>
                <a:cs typeface="Times New Roman" pitchFamily="18" charset="0"/>
              </a:rPr>
              <a:t>Wetterhahn’s</a:t>
            </a:r>
            <a:r>
              <a:rPr lang="en-US" altLang="zh-TW" dirty="0" smtClean="0">
                <a:latin typeface="Times New Roman" pitchFamily="18" charset="0"/>
                <a:cs typeface="Times New Roman" pitchFamily="18" charset="0"/>
              </a:rPr>
              <a:t> accident and concluded, as supported by the statement previously prepared by the late Dr. </a:t>
            </a:r>
            <a:r>
              <a:rPr lang="en-US" altLang="zh-TW" dirty="0" err="1" smtClean="0">
                <a:latin typeface="Times New Roman" pitchFamily="18" charset="0"/>
                <a:cs typeface="Times New Roman" pitchFamily="18" charset="0"/>
              </a:rPr>
              <a:t>Wetterhahn</a:t>
            </a:r>
            <a:r>
              <a:rPr lang="en-US" altLang="zh-TW" dirty="0" smtClean="0">
                <a:latin typeface="Times New Roman" pitchFamily="18" charset="0"/>
                <a:cs typeface="Times New Roman" pitchFamily="18" charset="0"/>
              </a:rPr>
              <a:t>, the misuse of protective gloves as the cause of this tragedy. </a:t>
            </a:r>
            <a:r>
              <a:rPr lang="en-US" altLang="zh-TW" dirty="0" err="1" smtClean="0">
                <a:latin typeface="Times New Roman" pitchFamily="18" charset="0"/>
                <a:cs typeface="Times New Roman" pitchFamily="18" charset="0"/>
              </a:rPr>
              <a:t>Dimethylmercury</a:t>
            </a:r>
            <a:r>
              <a:rPr lang="en-US" altLang="zh-TW" dirty="0" smtClean="0">
                <a:latin typeface="Times New Roman" pitchFamily="18" charset="0"/>
                <a:cs typeface="Times New Roman" pitchFamily="18" charset="0"/>
              </a:rPr>
              <a:t> was capable of permeating through the latex gloves and the skin and caused poisoning. The US National Institute for Occupational Safety and Health cautioned the permeation of </a:t>
            </a:r>
            <a:r>
              <a:rPr lang="en-US" altLang="zh-TW" dirty="0" err="1" smtClean="0">
                <a:latin typeface="Times New Roman" pitchFamily="18" charset="0"/>
                <a:cs typeface="Times New Roman" pitchFamily="18" charset="0"/>
              </a:rPr>
              <a:t>dimethylmercury</a:t>
            </a:r>
            <a:r>
              <a:rPr lang="en-US" altLang="zh-TW" dirty="0" smtClean="0">
                <a:latin typeface="Times New Roman" pitchFamily="18" charset="0"/>
                <a:cs typeface="Times New Roman" pitchFamily="18" charset="0"/>
              </a:rPr>
              <a:t> through the latex gloves in a number of guidance documents, and the box containing the gloves used in Dr. </a:t>
            </a:r>
            <a:r>
              <a:rPr lang="en-US" altLang="zh-TW" dirty="0" err="1" smtClean="0">
                <a:latin typeface="Times New Roman" pitchFamily="18" charset="0"/>
                <a:cs typeface="Times New Roman" pitchFamily="18" charset="0"/>
              </a:rPr>
              <a:t>Wetterhahn’s</a:t>
            </a:r>
            <a:r>
              <a:rPr lang="en-US" altLang="zh-TW" dirty="0" smtClean="0">
                <a:latin typeface="Times New Roman" pitchFamily="18" charset="0"/>
                <a:cs typeface="Times New Roman" pitchFamily="18" charset="0"/>
              </a:rPr>
              <a:t> laboratory also clearly showed warnings on using latex gloves for protection against chemical penetration. Following the investigation, the school presented the case to the Chemical and Engineering News published by the American Chemical Society to remind those who were engaged in laboratory on similar topics of research.  The US Occupational Safety and Health Administration (OSHA) charged the Dartmouth College with negligence as: (1) the laboratory safety plan was insufficient, particularly regarding the selection and use limitations of protective gloves; and (2) the school did not provide education and training on the use of protective gloves. The Dartmouth College was fined USD 9,000 by the OSHA. The school subsequently took corrective actions that included: (1) increasing the number of training courses for the selection and use of protective gloves; (2) hiring chemical safety specialists; and (3) organizing a chemical safety committee to promote chemical safety on campus.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51275" y="9431338"/>
            <a:ext cx="2944813" cy="495300"/>
          </a:xfrm>
          <a:prstGeom prst="rect">
            <a:avLst/>
          </a:prstGeom>
          <a:noFill/>
          <a:ln w="9525">
            <a:noFill/>
            <a:miter lim="800000"/>
            <a:headEnd/>
            <a:tailEnd/>
          </a:ln>
        </p:spPr>
        <p:txBody>
          <a:bodyPr lIns="90965" tIns="45482" rIns="90965" bIns="45482" anchor="b"/>
          <a:lstStyle/>
          <a:p>
            <a:pPr algn="r" eaLnBrk="1" hangingPunct="1">
              <a:lnSpc>
                <a:spcPct val="100000"/>
              </a:lnSpc>
              <a:spcBef>
                <a:spcPct val="0"/>
              </a:spcBef>
              <a:buFontTx/>
              <a:buNone/>
            </a:pPr>
            <a:fld id="{A47E93BB-409C-4064-96D4-75C3A223FE30}" type="slidenum">
              <a:rPr lang="en-US" altLang="zh-TW" sz="1200">
                <a:latin typeface="Arial" pitchFamily="34" charset="0"/>
                <a:ea typeface="新細明體" pitchFamily="18" charset="-120"/>
              </a:rPr>
              <a:pPr algn="r" eaLnBrk="1" hangingPunct="1">
                <a:lnSpc>
                  <a:spcPct val="100000"/>
                </a:lnSpc>
                <a:spcBef>
                  <a:spcPct val="0"/>
                </a:spcBef>
                <a:buFontTx/>
                <a:buNone/>
              </a:pPr>
              <a:t>65</a:t>
            </a:fld>
            <a:endParaRPr lang="en-US" altLang="zh-TW" sz="1200">
              <a:latin typeface="Arial" pitchFamily="34" charset="0"/>
              <a:ea typeface="新細明體" pitchFamily="18" charset="-12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zh-TW" altLang="en-US" smtClean="0">
              <a:latin typeface="Times New Roman" pitchFamily="18" charset="0"/>
              <a:cs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a:ln/>
        </p:spPr>
      </p:sp>
      <p:sp>
        <p:nvSpPr>
          <p:cNvPr id="162819" name="備忘稿版面配置區 2"/>
          <p:cNvSpPr>
            <a:spLocks noGrp="1"/>
          </p:cNvSpPr>
          <p:nvPr>
            <p:ph type="body" idx="1"/>
          </p:nvPr>
        </p:nvSpPr>
        <p:spPr>
          <a:noFill/>
          <a:ln/>
        </p:spPr>
        <p:txBody>
          <a:bodyPr/>
          <a:lstStyle/>
          <a:p>
            <a:pPr>
              <a:lnSpc>
                <a:spcPct val="80000"/>
              </a:lnSpc>
            </a:pPr>
            <a:r>
              <a:rPr lang="en-US" altLang="zh-TW" u="sng" smtClean="0">
                <a:latin typeface="Times New Roman" pitchFamily="18" charset="0"/>
              </a:rPr>
              <a:t>Key points</a:t>
            </a:r>
            <a:r>
              <a:rPr lang="en-US" altLang="zh-TW" smtClean="0">
                <a:latin typeface="Times New Roman" pitchFamily="18" charset="0"/>
              </a:rPr>
              <a:t>:</a:t>
            </a:r>
          </a:p>
          <a:p>
            <a:pPr>
              <a:lnSpc>
                <a:spcPct val="80000"/>
              </a:lnSpc>
            </a:pPr>
            <a:endParaRPr lang="en-US" altLang="zh-TW" smtClean="0">
              <a:latin typeface="Times New Roman" pitchFamily="18" charset="0"/>
            </a:endParaRPr>
          </a:p>
          <a:p>
            <a:pPr>
              <a:lnSpc>
                <a:spcPct val="80000"/>
              </a:lnSpc>
            </a:pPr>
            <a:r>
              <a:rPr lang="en-US" altLang="zh-TW" smtClean="0">
                <a:latin typeface="Times New Roman" pitchFamily="18" charset="0"/>
              </a:rPr>
              <a:t>The chemical protective gloves shown in this slide are those of common use in the. In fact, most chemical protective gloves availability on the market are made of polymeric materials such as natural rubber, nitrile, neoprene, butyl rubber, polyvinyl chloride, polyvinyl alcohol, polyurethane and etc.</a:t>
            </a:r>
          </a:p>
          <a:p>
            <a:endParaRPr lang="zh-TW" altLang="en-US" smtClean="0">
              <a:latin typeface="Arial" pitchFamily="34" charset="0"/>
            </a:endParaRPr>
          </a:p>
        </p:txBody>
      </p:sp>
      <p:sp>
        <p:nvSpPr>
          <p:cNvPr id="162820" name="投影片編號版面配置區 3"/>
          <p:cNvSpPr>
            <a:spLocks noGrp="1"/>
          </p:cNvSpPr>
          <p:nvPr>
            <p:ph type="sldNum" sz="quarter" idx="5"/>
          </p:nvPr>
        </p:nvSpPr>
        <p:spPr>
          <a:noFill/>
        </p:spPr>
        <p:txBody>
          <a:bodyPr/>
          <a:lstStyle/>
          <a:p>
            <a:fld id="{994FF985-EE0A-4E0E-B26A-37FAB4860101}" type="slidenum">
              <a:rPr lang="en-US" altLang="zh-TW" smtClean="0">
                <a:latin typeface="Arial" pitchFamily="34" charset="0"/>
              </a:rPr>
              <a:pPr/>
              <a:t>66</a:t>
            </a:fld>
            <a:endParaRPr lang="en-US" altLang="zh-TW"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a:ln/>
        </p:spPr>
      </p:sp>
      <p:sp>
        <p:nvSpPr>
          <p:cNvPr id="163843" name="備忘稿版面配置區 2"/>
          <p:cNvSpPr>
            <a:spLocks noGrp="1"/>
          </p:cNvSpPr>
          <p:nvPr>
            <p:ph type="body" idx="1"/>
          </p:nvPr>
        </p:nvSpPr>
        <p:spPr>
          <a:noFill/>
          <a:ln/>
        </p:spPr>
        <p:txBody>
          <a:bodyPr/>
          <a:lstStyle/>
          <a:p>
            <a:pPr>
              <a:lnSpc>
                <a:spcPct val="80000"/>
              </a:lnSpc>
            </a:pPr>
            <a:r>
              <a:rPr lang="en-US" altLang="zh-TW" u="sng" smtClean="0">
                <a:latin typeface="Times New Roman" pitchFamily="18" charset="0"/>
              </a:rPr>
              <a:t>Key points</a:t>
            </a:r>
            <a:r>
              <a:rPr lang="en-US" altLang="zh-TW" smtClean="0">
                <a:latin typeface="Times New Roman" pitchFamily="18" charset="0"/>
              </a:rPr>
              <a:t>:</a:t>
            </a:r>
          </a:p>
          <a:p>
            <a:pPr>
              <a:lnSpc>
                <a:spcPct val="80000"/>
              </a:lnSpc>
            </a:pPr>
            <a:endParaRPr lang="en-US" altLang="zh-TW" smtClean="0">
              <a:latin typeface="Times New Roman" pitchFamily="18" charset="0"/>
            </a:endParaRPr>
          </a:p>
          <a:p>
            <a:pPr eaLnBrk="1" hangingPunct="1">
              <a:lnSpc>
                <a:spcPct val="80000"/>
              </a:lnSpc>
            </a:pPr>
            <a:r>
              <a:rPr lang="en-US" altLang="zh-TW" smtClean="0">
                <a:latin typeface="Times New Roman" pitchFamily="18" charset="0"/>
              </a:rPr>
              <a:t>1. Two technical indicators are typically considered when evaluating the effectiveness of the gloves protecting against chemical permeation, the steady-state permeation rate and the breakthrough time. The permeation rate, expressed in </a:t>
            </a:r>
            <a:r>
              <a:rPr kumimoji="0" lang="en-US" altLang="zh-TW" smtClean="0">
                <a:latin typeface="Times New Roman" pitchFamily="18" charset="0"/>
              </a:rPr>
              <a:t>µ</a:t>
            </a:r>
            <a:r>
              <a:rPr lang="en-US" altLang="zh-TW" smtClean="0">
                <a:latin typeface="Times New Roman" pitchFamily="18" charset="0"/>
              </a:rPr>
              <a:t>g/cm</a:t>
            </a:r>
            <a:r>
              <a:rPr lang="en-US" altLang="zh-TW" baseline="30000" smtClean="0">
                <a:latin typeface="Times New Roman" pitchFamily="18" charset="0"/>
              </a:rPr>
              <a:t>2</a:t>
            </a:r>
            <a:r>
              <a:rPr lang="en-US" altLang="zh-TW" smtClean="0">
                <a:latin typeface="Times New Roman" pitchFamily="18" charset="0"/>
              </a:rPr>
              <a:t>/min, indicates the mass of a chemical moving across a unit surface area of the barrier material used in constructing the gloves during a unit period of time; whereas the breakthrough time shows the time it requires for the chemical coming in contact with a glove from the outside to move across the membrane and appear on the inside of the glove at a concentration above the detection limit.</a:t>
            </a:r>
          </a:p>
          <a:p>
            <a:pPr eaLnBrk="1" hangingPunct="1">
              <a:lnSpc>
                <a:spcPct val="80000"/>
              </a:lnSpc>
            </a:pPr>
            <a:r>
              <a:rPr lang="en-US" altLang="zh-TW" smtClean="0">
                <a:latin typeface="Times New Roman" pitchFamily="18" charset="0"/>
              </a:rPr>
              <a:t>2. Keep in mind that there is no universal glove material that may resist the permeation of all chemicals; the protective efficiency of the gloves lies in how long the barrier can resist the chemical from appearing inside the gloves at a significant level (i.e. how long the time it takes for the chemical to break through).</a:t>
            </a:r>
            <a:endParaRPr lang="zh-TW" altLang="en-US" smtClean="0">
              <a:latin typeface="Times New Roman" pitchFamily="18" charset="0"/>
            </a:endParaRPr>
          </a:p>
          <a:p>
            <a:endParaRPr lang="zh-TW" altLang="en-US" smtClean="0">
              <a:latin typeface="Arial" pitchFamily="34" charset="0"/>
            </a:endParaRPr>
          </a:p>
        </p:txBody>
      </p:sp>
      <p:sp>
        <p:nvSpPr>
          <p:cNvPr id="163844" name="投影片編號版面配置區 3"/>
          <p:cNvSpPr>
            <a:spLocks noGrp="1"/>
          </p:cNvSpPr>
          <p:nvPr>
            <p:ph type="sldNum" sz="quarter" idx="5"/>
          </p:nvPr>
        </p:nvSpPr>
        <p:spPr>
          <a:noFill/>
        </p:spPr>
        <p:txBody>
          <a:bodyPr/>
          <a:lstStyle/>
          <a:p>
            <a:fld id="{133E7035-5DB8-48E9-85AA-DEF160B82877}" type="slidenum">
              <a:rPr lang="en-US" altLang="zh-TW" smtClean="0">
                <a:latin typeface="Arial" pitchFamily="34" charset="0"/>
              </a:rPr>
              <a:pPr/>
              <a:t>67</a:t>
            </a:fld>
            <a:endParaRPr lang="en-US" altLang="zh-TW"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1AA0F192-87A1-4D3E-8115-AE58FB3713C9}" type="slidenum">
              <a:rPr lang="en-US" altLang="zh-TW" smtClean="0">
                <a:latin typeface="Arial" pitchFamily="34" charset="0"/>
              </a:rPr>
              <a:pPr/>
              <a:t>68</a:t>
            </a:fld>
            <a:endParaRPr lang="en-US" altLang="zh-TW" smtClean="0">
              <a:latin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a:lnSpc>
                <a:spcPct val="80000"/>
              </a:lnSpc>
            </a:pPr>
            <a:endParaRPr lang="zh-TW"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a:lnSpc>
                <a:spcPct val="80000"/>
              </a:lnSpc>
            </a:pPr>
            <a:r>
              <a:rPr lang="en-US" altLang="zh-TW" u="sng" smtClean="0">
                <a:latin typeface="Times New Roman" pitchFamily="18" charset="0"/>
                <a:cs typeface="Times New Roman" pitchFamily="18" charset="0"/>
              </a:rPr>
              <a:t>Key points</a:t>
            </a:r>
            <a:r>
              <a:rPr lang="en-US" altLang="zh-TW" smtClean="0">
                <a:latin typeface="Times New Roman" pitchFamily="18" charset="0"/>
                <a:cs typeface="Times New Roman" pitchFamily="18" charset="0"/>
              </a:rPr>
              <a:t>:</a:t>
            </a:r>
          </a:p>
          <a:p>
            <a:pPr>
              <a:lnSpc>
                <a:spcPct val="80000"/>
              </a:lnSpc>
            </a:pPr>
            <a:endParaRPr lang="en-US" altLang="zh-TW" smtClean="0">
              <a:latin typeface="Times New Roman" pitchFamily="18" charset="0"/>
              <a:cs typeface="Times New Roman" pitchFamily="18" charset="0"/>
            </a:endParaRPr>
          </a:p>
          <a:p>
            <a:pPr>
              <a:lnSpc>
                <a:spcPct val="80000"/>
              </a:lnSpc>
            </a:pPr>
            <a:r>
              <a:rPr lang="en-US" altLang="zh-TW" smtClean="0">
                <a:latin typeface="Times New Roman" pitchFamily="18" charset="0"/>
                <a:cs typeface="Times New Roman" pitchFamily="18" charset="0"/>
              </a:rPr>
              <a:t>The airborne contaminants represent a major presence of chemical hazards in the laboratory and workplace from the perspectives of chemical exposure prevention and control. The airborne hazards can be in the form of solid, liquid, or gas/vapor. They may come in different size, shape, and physical state, and thus require different strategies in protective measures.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51275" y="9431338"/>
            <a:ext cx="2944813" cy="495300"/>
          </a:xfrm>
          <a:prstGeom prst="rect">
            <a:avLst/>
          </a:prstGeom>
          <a:noFill/>
          <a:ln w="9525">
            <a:noFill/>
            <a:miter lim="800000"/>
            <a:headEnd/>
            <a:tailEnd/>
          </a:ln>
        </p:spPr>
        <p:txBody>
          <a:bodyPr lIns="90965" tIns="45482" rIns="90965" bIns="45482" anchor="b"/>
          <a:lstStyle/>
          <a:p>
            <a:pPr algn="r" eaLnBrk="1" hangingPunct="1">
              <a:lnSpc>
                <a:spcPct val="100000"/>
              </a:lnSpc>
              <a:spcBef>
                <a:spcPct val="0"/>
              </a:spcBef>
              <a:buFontTx/>
              <a:buNone/>
            </a:pPr>
            <a:fld id="{500BC5A2-C9CB-4977-92BD-87C6CF083E1E}" type="slidenum">
              <a:rPr lang="en-US" altLang="zh-TW" sz="1200">
                <a:latin typeface="Arial" pitchFamily="34" charset="0"/>
                <a:ea typeface="新細明體" pitchFamily="18" charset="-120"/>
              </a:rPr>
              <a:pPr algn="r" eaLnBrk="1" hangingPunct="1">
                <a:lnSpc>
                  <a:spcPct val="100000"/>
                </a:lnSpc>
                <a:spcBef>
                  <a:spcPct val="0"/>
                </a:spcBef>
                <a:buFontTx/>
                <a:buNone/>
              </a:pPr>
              <a:t>69</a:t>
            </a:fld>
            <a:endParaRPr lang="en-US" altLang="zh-TW" sz="1200">
              <a:latin typeface="Arial" pitchFamily="34" charset="0"/>
              <a:ea typeface="新細明體" pitchFamily="18" charset="-12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3464B192-5566-4AC1-903A-CE4026582738}" type="slidenum">
              <a:rPr lang="en-US" altLang="zh-TW" smtClean="0">
                <a:latin typeface="Arial" pitchFamily="34" charset="0"/>
              </a:rPr>
              <a:pPr/>
              <a:t>70</a:t>
            </a:fld>
            <a:endParaRPr lang="en-US" altLang="zh-TW" smtClean="0">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r>
              <a:rPr lang="en-US" altLang="zh-TW" u="sng" dirty="0" smtClean="0">
                <a:latin typeface="Times New Roman" pitchFamily="18" charset="0"/>
                <a:cs typeface="Times New Roman" pitchFamily="18" charset="0"/>
              </a:rPr>
              <a:t>Key points</a:t>
            </a:r>
            <a:r>
              <a:rPr lang="en-US" altLang="zh-TW" dirty="0" smtClean="0">
                <a:latin typeface="Times New Roman" pitchFamily="18" charset="0"/>
                <a:cs typeface="Times New Roman" pitchFamily="18" charset="0"/>
              </a:rPr>
              <a:t>:</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Protective gloves are subject to manufacturing defects, and the users should check for these potential defects when using them. Specifically, checking for puncture holes and signs of tearing on the gloves. In addition, the users should check the expiration date of the gloves and refer to the breakthrough time of the chemical the gloves are supposed to protect against. Replace the gloves before they expire or deteriorate.</a:t>
            </a:r>
            <a:endParaRPr lang="zh-TW" altLang="en-US" dirty="0" smtClean="0">
              <a:latin typeface="Times New Roman" pitchFamily="18" charset="0"/>
              <a:cs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2CB286B-D2AC-4581-B567-BFBE613C87AE}" type="slidenum">
              <a:rPr lang="en-US" altLang="zh-TW" smtClean="0">
                <a:latin typeface="Arial" pitchFamily="34" charset="0"/>
              </a:rPr>
              <a:pPr/>
              <a:t>71</a:t>
            </a:fld>
            <a:endParaRPr lang="en-US" altLang="zh-TW" smtClean="0">
              <a:latin typeface="Arial" pitchFamily="34" charset="0"/>
            </a:endParaRPr>
          </a:p>
        </p:txBody>
      </p:sp>
      <p:sp>
        <p:nvSpPr>
          <p:cNvPr id="167939"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ln/>
        </p:spPr>
        <p:txBody>
          <a:bodyPr/>
          <a:lstStyle/>
          <a:p>
            <a:pPr marL="303215" indent="-303215" eaLnBrk="1" hangingPunct="1">
              <a:defRPr/>
            </a:pPr>
            <a:r>
              <a:rPr lang="en-US" altLang="zh-TW" u="sng" dirty="0" smtClean="0">
                <a:latin typeface="Times New Roman" pitchFamily="18" charset="0"/>
              </a:rPr>
              <a:t>Key points</a:t>
            </a:r>
            <a:r>
              <a:rPr lang="en-US" altLang="zh-TW" dirty="0" smtClean="0">
                <a:latin typeface="Times New Roman" pitchFamily="18" charset="0"/>
              </a:rPr>
              <a:t>:</a:t>
            </a:r>
          </a:p>
          <a:p>
            <a:pPr marL="303215" indent="-303215" eaLnBrk="1" hangingPunct="1">
              <a:defRPr/>
            </a:pPr>
            <a:endParaRPr lang="en-US" altLang="zh-TW" dirty="0" smtClean="0">
              <a:latin typeface="Times New Roman" pitchFamily="18" charset="0"/>
            </a:endParaRPr>
          </a:p>
          <a:p>
            <a:pPr marL="303215" indent="-303215" eaLnBrk="1" hangingPunct="1">
              <a:defRPr/>
            </a:pPr>
            <a:r>
              <a:rPr lang="en-US" altLang="zh-TW" dirty="0" smtClean="0">
                <a:latin typeface="Times New Roman" pitchFamily="18" charset="0"/>
              </a:rPr>
              <a:t>Warnings on using safety gloves:</a:t>
            </a:r>
            <a:r>
              <a:rPr lang="zh-TW" altLang="en-US" dirty="0" smtClean="0">
                <a:latin typeface="Times New Roman" pitchFamily="18" charset="0"/>
              </a:rPr>
              <a:t> </a:t>
            </a:r>
            <a:endParaRPr lang="en-US" altLang="zh-TW" dirty="0" smtClean="0">
              <a:latin typeface="Times New Roman" pitchFamily="18" charset="0"/>
            </a:endParaRPr>
          </a:p>
          <a:p>
            <a:pPr marL="303215" indent="-303215" eaLnBrk="1" hangingPunct="1">
              <a:defRPr/>
            </a:pP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1. Gloves are not to be used in tasks where drills and cutting tools are involved and finger-cutting is a risk;</a:t>
            </a: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2. Gloves should be checked on their appearance before and after each use;</a:t>
            </a: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3. There are no universal gloves in terms of protection efficacy; to properly protect, the gloves should be selected based on the task demands;</a:t>
            </a: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4. Some gloves are resistant to concentrated sulfuric acid but not to dilute sulfuric acid;</a:t>
            </a: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5. The gloves resistant to permeation of individual solvents may not be equally resistant to the mixture of these solvents;</a:t>
            </a:r>
          </a:p>
          <a:p>
            <a:pPr>
              <a:defRPr/>
            </a:pPr>
            <a:r>
              <a:rPr lang="en-US" altLang="zh-TW" dirty="0" smtClean="0">
                <a:latin typeface="Times New Roman" pitchFamily="18" charset="0"/>
                <a:cs typeface="Times New Roman" pitchFamily="18" charset="0"/>
              </a:rPr>
              <a:t>6. Plasticizers and fasteners are frequently used in glove manufacturing; they are different from the polymers in the gloves constituting the main barrier, and their release due to the breakdown of the gloves should be considered when selecting gloves;</a:t>
            </a:r>
            <a:endParaRPr lang="zh-TW" altLang="zh-TW"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7. Rubber gloves capable of protecting against electricity should be used when working in the task where voltage is involved;</a:t>
            </a: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8. Leather gloves should be used to cover the rubber-made, high voltage-resisting gloves (Class B or C) so to protect the rubber gloves from puncture or tearing from work;</a:t>
            </a: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9. The watch or bracelet should be removed prior to wearing the voltage-resisting gloves;</a:t>
            </a:r>
          </a:p>
          <a:p>
            <a:pPr marL="303215" indent="-303215">
              <a:defRPr/>
            </a:pPr>
            <a:r>
              <a:rPr lang="en-US" altLang="zh-TW" dirty="0" smtClean="0">
                <a:latin typeface="Times New Roman" pitchFamily="18" charset="0"/>
                <a:cs typeface="Times New Roman" pitchFamily="18" charset="0"/>
              </a:rPr>
              <a:t>10. After putting on the gloves pinch the fingers and see if it hurts; check the seams of the gloves on the finger parts to make sure that they are well aligned;</a:t>
            </a:r>
            <a:endParaRPr lang="zh-TW" altLang="en-US"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11. When using the gloves designed to protect against vibration, be cautious on how you hold an equipment or tool. Strong vibration is typically felt when the equipment is held tightly. However, the equipment may quickly turn loose when held lightly; </a:t>
            </a:r>
            <a:endParaRPr lang="zh-TW" altLang="zh-TW"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12. Replace the gloves if any defects are found in inspection or in use; discard the defected products.</a:t>
            </a:r>
            <a:endParaRPr lang="zh-TW" altLang="en-US" dirty="0" smtClean="0">
              <a:latin typeface="Times New Roman" pitchFamily="18" charset="0"/>
              <a:cs typeface="Times New Roman" pitchFamily="18" charset="0"/>
            </a:endParaRPr>
          </a:p>
          <a:p>
            <a:pPr marL="303215" indent="-303215">
              <a:defRPr/>
            </a:pP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Proper maintenance of safety gloves:</a:t>
            </a:r>
          </a:p>
          <a:p>
            <a:pPr marL="303215" indent="-303215">
              <a:defRPr/>
            </a:pP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1. Do not store the gloves in place of high temperature and/or high humidity;</a:t>
            </a:r>
            <a:endParaRPr lang="zh-TW" altLang="en-US" dirty="0" smtClean="0">
              <a:latin typeface="Times New Roman" pitchFamily="18" charset="0"/>
              <a:cs typeface="Times New Roman" pitchFamily="18" charset="0"/>
            </a:endParaRPr>
          </a:p>
          <a:p>
            <a:pPr marL="303215" indent="-303215">
              <a:defRPr/>
            </a:pPr>
            <a:r>
              <a:rPr lang="en-US" altLang="zh-TW" dirty="0" smtClean="0">
                <a:latin typeface="Times New Roman" pitchFamily="18" charset="0"/>
                <a:cs typeface="Times New Roman" pitchFamily="18" charset="0"/>
              </a:rPr>
              <a:t>2. Some glove material may deteriorate when coming in direct contact with the air; store them using plastic bags;</a:t>
            </a:r>
            <a:endParaRPr lang="zh-TW" altLang="en-US"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3. Leather gloves for use in welding works can not be water-washed; they should not be sealed in plastic bags as they are subject to mold growth and attachment when placed and sealed for a long time in the bag; </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4. Do not put heavy objects over the gloves or attempt to fold the gloves when preparing them for storage; </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5. Wash the electricity-resisting gloves contaminated by oil or grease with alcohol; if washed by water, dry the gloves immediately using dry cloth, and then air-dry them in a shadowed area;</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6. Do not wash the electricity-resisting gloves with solvent of high lipophilicity;</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7. Do not expose the electricity-resisting gloves to direct sunshine (deterioration due to exposure to ultraviolet light may occur); cover the gloves with talcum powder when storing them in a box at room temperature to prevent deformation;</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8. Chemical protective gloves used in industrial hygiene are typically water-washed after use (except for the gloves made of polyvinyl alcohols) and then air-dried in a shadowed area;</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9. Follow the manufacturer’s instructions on glove maintenance and storage.</a:t>
            </a:r>
            <a:endParaRPr lang="zh-TW" altLang="zh-TW" dirty="0" smtClean="0">
              <a:latin typeface="Times New Roman" pitchFamily="18" charset="0"/>
              <a:cs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5468F5C3-1AFB-4590-AEC9-D076FED06784}" type="slidenum">
              <a:rPr lang="en-US" altLang="zh-TW" smtClean="0">
                <a:latin typeface="Arial" pitchFamily="34" charset="0"/>
              </a:rPr>
              <a:pPr/>
              <a:t>72</a:t>
            </a:fld>
            <a:endParaRPr lang="en-US" altLang="zh-TW" smtClean="0">
              <a:latin typeface="Arial" pitchFamily="34" charset="0"/>
            </a:endParaRPr>
          </a:p>
        </p:txBody>
      </p:sp>
      <p:sp>
        <p:nvSpPr>
          <p:cNvPr id="168963"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ln/>
        </p:spPr>
        <p:txBody>
          <a:bodyPr/>
          <a:lstStyle/>
          <a:p>
            <a:pPr marL="227411" indent="-227411" eaLnBrk="1" hangingPunct="1">
              <a:defRPr/>
            </a:pPr>
            <a:r>
              <a:rPr lang="en-US" altLang="zh-TW" u="sng" dirty="0" smtClean="0">
                <a:latin typeface="Times New Roman" pitchFamily="18" charset="0"/>
                <a:cs typeface="Times New Roman" pitchFamily="18" charset="0"/>
              </a:rPr>
              <a:t>Key points</a:t>
            </a:r>
            <a:r>
              <a:rPr lang="en-US" altLang="zh-TW" dirty="0" smtClean="0">
                <a:latin typeface="Times New Roman" pitchFamily="18" charset="0"/>
                <a:cs typeface="Times New Roman" pitchFamily="18" charset="0"/>
              </a:rPr>
              <a:t>:</a:t>
            </a:r>
          </a:p>
          <a:p>
            <a:pPr marL="227411" indent="-227411" eaLnBrk="1" hangingPunct="1">
              <a:defRPr/>
            </a:pPr>
            <a:endParaRPr lang="en-US"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1. Use one hand to pull out the glove near the wrist of the other hand, and then move the glove in the direction toward the fingers for doffing.</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2. Keep the removed glove in the hand that still has the glove on, and then slide the fingers of the bare hand into the glove remaining on the hand through the opening near the wrist. Gradually pull off the glove.</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3. The second glove will be inside out at this stage, with the first glove wrapped in. Properly dispose of these gloves.</a:t>
            </a:r>
            <a:endParaRPr lang="zh-TW" altLang="zh-TW" dirty="0" smtClean="0">
              <a:latin typeface="Times New Roman" pitchFamily="18" charset="0"/>
              <a:cs typeface="Times New Roman" pitchFamily="18" charset="0"/>
            </a:endParaRPr>
          </a:p>
          <a:p>
            <a:pPr>
              <a:defRPr/>
            </a:pPr>
            <a:r>
              <a:rPr lang="en-US" altLang="zh-TW" dirty="0" smtClean="0">
                <a:latin typeface="Times New Roman" pitchFamily="18" charset="0"/>
                <a:cs typeface="Times New Roman" pitchFamily="18" charset="0"/>
              </a:rPr>
              <a:t>4. Wash the hands every single time after glove-doffing.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51275" y="9431338"/>
            <a:ext cx="2944813" cy="495300"/>
          </a:xfrm>
          <a:prstGeom prst="rect">
            <a:avLst/>
          </a:prstGeom>
          <a:noFill/>
          <a:ln w="9525">
            <a:noFill/>
            <a:miter lim="800000"/>
            <a:headEnd/>
            <a:tailEnd/>
          </a:ln>
        </p:spPr>
        <p:txBody>
          <a:bodyPr lIns="90952" tIns="45476" rIns="90952" bIns="45476" anchor="b"/>
          <a:lstStyle/>
          <a:p>
            <a:pPr algn="r" defTabSz="908050"/>
            <a:fld id="{727DB576-95B7-441D-8A2A-874A3797C6EB}" type="slidenum">
              <a:rPr lang="en-US" altLang="zh-TW" sz="1200"/>
              <a:pPr algn="r" defTabSz="908050"/>
              <a:t>10</a:t>
            </a:fld>
            <a:endParaRPr lang="en-US" altLang="zh-TW"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ltLang="zh-TW"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51275" y="9431338"/>
            <a:ext cx="2944813" cy="495300"/>
          </a:xfrm>
          <a:prstGeom prst="rect">
            <a:avLst/>
          </a:prstGeom>
          <a:noFill/>
          <a:ln w="9525">
            <a:noFill/>
            <a:miter lim="800000"/>
            <a:headEnd/>
            <a:tailEnd/>
          </a:ln>
        </p:spPr>
        <p:txBody>
          <a:bodyPr lIns="90952" tIns="45476" rIns="90952" bIns="45476" anchor="b"/>
          <a:lstStyle/>
          <a:p>
            <a:pPr algn="r" defTabSz="908050"/>
            <a:fld id="{0F088AA6-7E90-47F1-86D4-6D1E51FBB6B0}" type="slidenum">
              <a:rPr lang="en-US" altLang="zh-TW" sz="1200"/>
              <a:pPr algn="r" defTabSz="908050"/>
              <a:t>11</a:t>
            </a:fld>
            <a:endParaRPr lang="en-US" altLang="zh-TW"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ltLang="zh-TW"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51275" y="9431338"/>
            <a:ext cx="2944813" cy="495300"/>
          </a:xfrm>
          <a:prstGeom prst="rect">
            <a:avLst/>
          </a:prstGeom>
          <a:noFill/>
          <a:ln w="9525">
            <a:noFill/>
            <a:miter lim="800000"/>
            <a:headEnd/>
            <a:tailEnd/>
          </a:ln>
        </p:spPr>
        <p:txBody>
          <a:bodyPr lIns="90952" tIns="45476" rIns="90952" bIns="45476" anchor="b"/>
          <a:lstStyle/>
          <a:p>
            <a:pPr algn="r" defTabSz="908050"/>
            <a:fld id="{1F8D8B66-3207-4E90-88A9-1C8C13938F0C}" type="slidenum">
              <a:rPr lang="en-US" altLang="zh-TW" sz="1200"/>
              <a:pPr algn="r" defTabSz="908050"/>
              <a:t>12</a:t>
            </a:fld>
            <a:endParaRPr lang="en-US" altLang="zh-TW"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tLang="zh-TW"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8031550-F398-441F-A9D2-6A33D75AE69A}" type="slidenum">
              <a:rPr lang="en-US" altLang="zh-TW"/>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2F408A6-FC6E-4F74-A0EB-7A138BAED6E8}" type="slidenum">
              <a:rPr lang="en-US" altLang="zh-TW"/>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F9C5161-142F-497B-B462-501EDBDB908A}" type="slidenum">
              <a:rPr lang="en-US" altLang="zh-TW"/>
              <a:pPr>
                <a:defRPr/>
              </a:pPr>
              <a:t>‹#›</a:t>
            </a:fld>
            <a:endParaRPr lang="en-US" altLang="zh-TW"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248E427-8CDE-4EA5-9C2E-45EF32F68FCD}" type="slidenum">
              <a:rPr lang="en-US" altLang="zh-TW"/>
              <a:pPr>
                <a:defRPr/>
              </a:pPr>
              <a:t>‹#›</a:t>
            </a:fld>
            <a:endParaRPr lang="en-US"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45C25A46-E4C2-49CB-B1FB-FB09DFFAED83}" type="slidenum">
              <a:rPr lang="en-US" altLang="zh-TW"/>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A88EFB5-12C8-4CB2-BD2E-B85040CCA4FC}" type="slidenum">
              <a:rPr lang="en-US" altLang="zh-TW"/>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74DD2A9-33B4-4DEC-95DD-2FD66C71AE7B}" type="slidenum">
              <a:rPr lang="en-US" altLang="zh-TW"/>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FEC182F-C0C4-4FE7-9E01-1383BAAF1777}" type="slidenum">
              <a:rPr lang="en-US" altLang="zh-TW"/>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DAD3DE97-43D8-4AD4-BBBC-A2FBF217B0F4}" type="slidenum">
              <a:rPr lang="en-US" altLang="zh-TW"/>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EB6F8A6-F53F-4B52-8A0C-CDB78D1F7EF2}" type="slidenum">
              <a:rPr lang="en-US" altLang="zh-TW"/>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32D54A6E-B2B2-4DEB-BD0F-572330FDA406}" type="slidenum">
              <a:rPr lang="en-US" altLang="zh-TW"/>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C592D09-4237-4C3A-9617-C5489C4DEC78}" type="slidenum">
              <a:rPr lang="en-US" altLang="zh-TW"/>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7E352E6-9A28-4519-A4E1-C8B85A4E7034}" type="slidenum">
              <a:rPr lang="en-US" altLang="zh-TW"/>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400">
                <a:latin typeface="Arial"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400">
                <a:latin typeface="Arial"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400">
                <a:latin typeface="Arial" charset="0"/>
                <a:ea typeface="新細明體" pitchFamily="18" charset="-120"/>
              </a:defRPr>
            </a:lvl1pPr>
          </a:lstStyle>
          <a:p>
            <a:pPr>
              <a:defRPr/>
            </a:pPr>
            <a:fld id="{06F57EC9-F854-4DC7-92CB-134178CD044E}"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標楷體" pitchFamily="65" charset="-120"/>
        </a:defRPr>
      </a:lvl2pPr>
      <a:lvl3pPr algn="ctr" rtl="0" eaLnBrk="0" fontAlgn="base" hangingPunct="0">
        <a:spcBef>
          <a:spcPct val="0"/>
        </a:spcBef>
        <a:spcAft>
          <a:spcPct val="0"/>
        </a:spcAft>
        <a:defRPr kumimoji="1" sz="4400">
          <a:solidFill>
            <a:schemeClr val="tx2"/>
          </a:solidFill>
          <a:latin typeface="Times New Roman" pitchFamily="18" charset="0"/>
          <a:ea typeface="標楷體" pitchFamily="65" charset="-120"/>
        </a:defRPr>
      </a:lvl3pPr>
      <a:lvl4pPr algn="ctr" rtl="0" eaLnBrk="0" fontAlgn="base" hangingPunct="0">
        <a:spcBef>
          <a:spcPct val="0"/>
        </a:spcBef>
        <a:spcAft>
          <a:spcPct val="0"/>
        </a:spcAft>
        <a:defRPr kumimoji="1" sz="4400">
          <a:solidFill>
            <a:schemeClr val="tx2"/>
          </a:solidFill>
          <a:latin typeface="Times New Roman" pitchFamily="18" charset="0"/>
          <a:ea typeface="標楷體" pitchFamily="65" charset="-120"/>
        </a:defRPr>
      </a:lvl4pPr>
      <a:lvl5pPr algn="ctr" rtl="0" eaLnBrk="0" fontAlgn="base" hangingPunct="0">
        <a:spcBef>
          <a:spcPct val="0"/>
        </a:spcBef>
        <a:spcAft>
          <a:spcPct val="0"/>
        </a:spcAft>
        <a:defRPr kumimoji="1" sz="4400">
          <a:solidFill>
            <a:schemeClr val="tx2"/>
          </a:solidFill>
          <a:latin typeface="Times New Roman" pitchFamily="18"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3" Type="http://schemas.openxmlformats.org/officeDocument/2006/relationships/notesSlide" Target="../notesSlides/notesSlide38.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7.wmf"/><Relationship Id="rId5" Type="http://schemas.openxmlformats.org/officeDocument/2006/relationships/oleObject" Target="../embeddings/Microsoft_Word_97_-_2003_Document1.doc"/><Relationship Id="rId4" Type="http://schemas.openxmlformats.org/officeDocument/2006/relationships/oleObject" Target="../embeddings/oleObject3.bin"/><Relationship Id="rId9" Type="http://schemas.openxmlformats.org/officeDocument/2006/relationships/image" Target="../media/image38.wmf"/></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6.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45.wmf"/><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206375" y="1196975"/>
            <a:ext cx="8686800" cy="1439863"/>
          </a:xfrm>
          <a:prstGeom prst="rect">
            <a:avLst/>
          </a:prstGeom>
          <a:noFill/>
          <a:ln w="9525">
            <a:noFill/>
            <a:miter lim="800000"/>
            <a:headEnd/>
            <a:tailEnd/>
          </a:ln>
          <a:effectLst/>
        </p:spPr>
        <p:txBody>
          <a:bodyPr anchor="b"/>
          <a:lstStyle/>
          <a:p>
            <a:pPr algn="ctr">
              <a:lnSpc>
                <a:spcPct val="120000"/>
              </a:lnSpc>
              <a:spcBef>
                <a:spcPct val="0"/>
              </a:spcBef>
              <a:buFontTx/>
              <a:buNone/>
              <a:defRPr/>
            </a:pPr>
            <a:r>
              <a:rPr lang="en-US" altLang="zh-TW" sz="3400" b="1" dirty="0">
                <a:solidFill>
                  <a:schemeClr val="tx2"/>
                </a:solidFill>
                <a:effectLst>
                  <a:outerShdw blurRad="38100" dist="38100" dir="2700000" algn="tl">
                    <a:srgbClr val="C0C0C0"/>
                  </a:outerShdw>
                </a:effectLst>
                <a:ea typeface="新細明體" pitchFamily="18" charset="-120"/>
              </a:rPr>
              <a:t>CHEMICAL HAZARDS</a:t>
            </a:r>
          </a:p>
          <a:p>
            <a:pPr algn="ctr">
              <a:lnSpc>
                <a:spcPct val="120000"/>
              </a:lnSpc>
              <a:spcBef>
                <a:spcPct val="0"/>
              </a:spcBef>
              <a:buFontTx/>
              <a:buNone/>
              <a:defRPr/>
            </a:pPr>
            <a:r>
              <a:rPr lang="en-US" altLang="zh-TW" sz="3400" b="1" dirty="0">
                <a:solidFill>
                  <a:schemeClr val="tx2"/>
                </a:solidFill>
                <a:effectLst>
                  <a:outerShdw blurRad="38100" dist="38100" dir="2700000" algn="tl">
                    <a:srgbClr val="C0C0C0"/>
                  </a:outerShdw>
                </a:effectLst>
                <a:ea typeface="新細明體" pitchFamily="18" charset="-120"/>
              </a:rPr>
              <a:t>AND</a:t>
            </a:r>
          </a:p>
          <a:p>
            <a:pPr algn="ctr">
              <a:lnSpc>
                <a:spcPct val="120000"/>
              </a:lnSpc>
              <a:spcBef>
                <a:spcPct val="0"/>
              </a:spcBef>
              <a:buFontTx/>
              <a:buNone/>
              <a:defRPr/>
            </a:pPr>
            <a:r>
              <a:rPr lang="en-US" altLang="zh-TW" sz="3400" b="1" dirty="0">
                <a:solidFill>
                  <a:schemeClr val="tx2"/>
                </a:solidFill>
                <a:effectLst>
                  <a:outerShdw blurRad="38100" dist="38100" dir="2700000" algn="tl">
                    <a:srgbClr val="C0C0C0"/>
                  </a:outerShdw>
                </a:effectLst>
                <a:ea typeface="新細明體" pitchFamily="18" charset="-120"/>
              </a:rPr>
              <a:t>PERSONAL PROTECTIVE EQUIPMENTS</a:t>
            </a:r>
          </a:p>
        </p:txBody>
      </p:sp>
      <p:sp>
        <p:nvSpPr>
          <p:cNvPr id="106499" name="Rectangle 3"/>
          <p:cNvSpPr>
            <a:spLocks noChangeArrowheads="1"/>
          </p:cNvSpPr>
          <p:nvPr/>
        </p:nvSpPr>
        <p:spPr bwMode="auto">
          <a:xfrm>
            <a:off x="120650" y="5516563"/>
            <a:ext cx="8915400" cy="1031875"/>
          </a:xfrm>
          <a:prstGeom prst="rect">
            <a:avLst/>
          </a:prstGeom>
          <a:noFill/>
          <a:ln w="9525">
            <a:noFill/>
            <a:miter lim="800000"/>
            <a:headEnd/>
            <a:tailEnd/>
          </a:ln>
          <a:effectLst/>
        </p:spPr>
        <p:txBody>
          <a:bodyPr/>
          <a:lstStyle/>
          <a:p>
            <a:pPr marL="342900" indent="-342900" algn="ctr">
              <a:lnSpc>
                <a:spcPct val="100000"/>
              </a:lnSpc>
              <a:buFontTx/>
              <a:buNone/>
              <a:defRPr/>
            </a:pPr>
            <a:r>
              <a:rPr lang="en-US" altLang="zh-TW" b="1" dirty="0">
                <a:solidFill>
                  <a:srgbClr val="800000"/>
                </a:solidFill>
                <a:effectLst>
                  <a:outerShdw blurRad="38100" dist="38100" dir="2700000" algn="tl">
                    <a:srgbClr val="C0C0C0"/>
                  </a:outerShdw>
                </a:effectLst>
                <a:ea typeface="新細明體" pitchFamily="18" charset="-120"/>
              </a:rPr>
              <a:t>April 24, 2018</a:t>
            </a:r>
          </a:p>
          <a:p>
            <a:pPr marL="342900" indent="-342900" algn="ctr">
              <a:lnSpc>
                <a:spcPct val="100000"/>
              </a:lnSpc>
              <a:buFontTx/>
              <a:buNone/>
              <a:defRPr/>
            </a:pPr>
            <a:r>
              <a:rPr lang="en-US" altLang="zh-TW" b="1" dirty="0">
                <a:solidFill>
                  <a:srgbClr val="800000"/>
                </a:solidFill>
              </a:rPr>
              <a:t>Chung Yuan Christian University</a:t>
            </a:r>
            <a:endParaRPr lang="en-US" altLang="zh-TW" b="1" dirty="0">
              <a:solidFill>
                <a:srgbClr val="800000"/>
              </a:solidFill>
              <a:effectLst>
                <a:outerShdw blurRad="38100" dist="38100" dir="2700000" algn="tl">
                  <a:srgbClr val="C0C0C0"/>
                </a:outerShdw>
              </a:effectLst>
              <a:ea typeface="新細明體" pitchFamily="18" charset="-120"/>
            </a:endParaRPr>
          </a:p>
        </p:txBody>
      </p:sp>
      <p:sp>
        <p:nvSpPr>
          <p:cNvPr id="4" name="Rectangle 3"/>
          <p:cNvSpPr>
            <a:spLocks noChangeArrowheads="1"/>
          </p:cNvSpPr>
          <p:nvPr/>
        </p:nvSpPr>
        <p:spPr bwMode="auto">
          <a:xfrm>
            <a:off x="107950" y="3694113"/>
            <a:ext cx="8915400" cy="1390650"/>
          </a:xfrm>
          <a:prstGeom prst="rect">
            <a:avLst/>
          </a:prstGeom>
          <a:noFill/>
          <a:ln w="9525">
            <a:noFill/>
            <a:miter lim="800000"/>
            <a:headEnd/>
            <a:tailEnd/>
          </a:ln>
          <a:effectLst/>
        </p:spPr>
        <p:txBody>
          <a:bodyPr/>
          <a:lstStyle/>
          <a:p>
            <a:pPr marL="342900" indent="-342900" algn="ctr">
              <a:lnSpc>
                <a:spcPct val="100000"/>
              </a:lnSpc>
              <a:buFontTx/>
              <a:buNone/>
              <a:defRPr/>
            </a:pPr>
            <a:r>
              <a:rPr lang="en-US" altLang="zh-TW" b="1" i="1" dirty="0">
                <a:solidFill>
                  <a:srgbClr val="000066"/>
                </a:solidFill>
                <a:effectLst>
                  <a:outerShdw blurRad="38100" dist="38100" dir="2700000" algn="tl">
                    <a:srgbClr val="C0C0C0"/>
                  </a:outerShdw>
                </a:effectLst>
                <a:ea typeface="新細明體" pitchFamily="18" charset="-120"/>
              </a:rPr>
              <a:t>Chen-</a:t>
            </a:r>
            <a:r>
              <a:rPr lang="en-US" altLang="zh-TW" b="1" i="1" dirty="0" err="1">
                <a:solidFill>
                  <a:srgbClr val="000066"/>
                </a:solidFill>
                <a:effectLst>
                  <a:outerShdw blurRad="38100" dist="38100" dir="2700000" algn="tl">
                    <a:srgbClr val="C0C0C0"/>
                  </a:outerShdw>
                </a:effectLst>
                <a:ea typeface="新細明體" pitchFamily="18" charset="-120"/>
              </a:rPr>
              <a:t>Peng</a:t>
            </a:r>
            <a:r>
              <a:rPr lang="en-US" altLang="zh-TW" b="1" i="1" dirty="0">
                <a:solidFill>
                  <a:srgbClr val="000066"/>
                </a:solidFill>
                <a:effectLst>
                  <a:outerShdw blurRad="38100" dist="38100" dir="2700000" algn="tl">
                    <a:srgbClr val="C0C0C0"/>
                  </a:outerShdw>
                </a:effectLst>
                <a:ea typeface="新細明體" pitchFamily="18" charset="-120"/>
              </a:rPr>
              <a:t> Chen, Ph.D.</a:t>
            </a:r>
          </a:p>
          <a:p>
            <a:pPr marL="342900" indent="-342900" algn="ctr">
              <a:lnSpc>
                <a:spcPct val="100000"/>
              </a:lnSpc>
              <a:buFontTx/>
              <a:buNone/>
              <a:defRPr/>
            </a:pPr>
            <a:r>
              <a:rPr lang="en-US" altLang="zh-TW" b="1" i="1" dirty="0">
                <a:solidFill>
                  <a:srgbClr val="000066"/>
                </a:solidFill>
                <a:effectLst>
                  <a:outerShdw blurRad="38100" dist="38100" dir="2700000" algn="tl">
                    <a:srgbClr val="C0C0C0"/>
                  </a:outerShdw>
                </a:effectLst>
                <a:ea typeface="新細明體" pitchFamily="18" charset="-120"/>
              </a:rPr>
              <a:t>Department of Occupational Safety and Health</a:t>
            </a:r>
          </a:p>
          <a:p>
            <a:pPr marL="342900" indent="-342900" algn="ctr">
              <a:lnSpc>
                <a:spcPct val="100000"/>
              </a:lnSpc>
              <a:buFontTx/>
              <a:buNone/>
              <a:defRPr/>
            </a:pPr>
            <a:r>
              <a:rPr lang="en-US" altLang="zh-TW" b="1" i="1" dirty="0">
                <a:solidFill>
                  <a:srgbClr val="000066"/>
                </a:solidFill>
                <a:effectLst>
                  <a:outerShdw blurRad="38100" dist="38100" dir="2700000" algn="tl">
                    <a:srgbClr val="C0C0C0"/>
                  </a:outerShdw>
                </a:effectLst>
                <a:ea typeface="新細明體" pitchFamily="18" charset="-120"/>
              </a:rPr>
              <a:t>China Medical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5"/>
          <p:cNvSpPr>
            <a:spLocks noGrp="1"/>
          </p:cNvSpPr>
          <p:nvPr>
            <p:ph type="sldNum" sz="quarter" idx="12"/>
          </p:nvPr>
        </p:nvSpPr>
        <p:spPr>
          <a:noFill/>
        </p:spPr>
        <p:txBody>
          <a:bodyPr/>
          <a:lstStyle/>
          <a:p>
            <a:fld id="{3993A884-5CEB-459E-BBD4-5C2FF0C5BBC0}" type="slidenum">
              <a:rPr lang="en-US" altLang="zh-TW" smtClean="0">
                <a:latin typeface="Arial" pitchFamily="34" charset="0"/>
              </a:rPr>
              <a:pPr/>
              <a:t>10</a:t>
            </a:fld>
            <a:endParaRPr lang="en-US" altLang="zh-TW" smtClean="0">
              <a:latin typeface="Arial" pitchFamily="34" charset="0"/>
            </a:endParaRPr>
          </a:p>
        </p:txBody>
      </p:sp>
      <p:sp>
        <p:nvSpPr>
          <p:cNvPr id="14339" name="Rectangle 3"/>
          <p:cNvSpPr>
            <a:spLocks noGrp="1" noChangeArrowheads="1"/>
          </p:cNvSpPr>
          <p:nvPr>
            <p:ph idx="4294967295"/>
          </p:nvPr>
        </p:nvSpPr>
        <p:spPr>
          <a:xfrm>
            <a:off x="468313" y="1125538"/>
            <a:ext cx="8229600" cy="5327650"/>
          </a:xfrm>
        </p:spPr>
        <p:txBody>
          <a:bodyPr/>
          <a:lstStyle/>
          <a:p>
            <a:pPr>
              <a:lnSpc>
                <a:spcPct val="110000"/>
              </a:lnSpc>
              <a:buSzPct val="75000"/>
              <a:buFont typeface="Wingdings" pitchFamily="2" charset="2"/>
              <a:buChar char="l"/>
            </a:pPr>
            <a:r>
              <a:rPr lang="en-US" altLang="zh-TW" sz="2600" smtClean="0"/>
              <a:t>The airborne hazards can be in the form of solid, liquid, or gas/vapor:</a:t>
            </a:r>
          </a:p>
          <a:p>
            <a:pPr marL="901700" lvl="1" indent="-379413">
              <a:lnSpc>
                <a:spcPct val="110000"/>
              </a:lnSpc>
              <a:buSzPct val="75000"/>
              <a:buFont typeface="Wingdings" pitchFamily="2" charset="2"/>
              <a:buChar char="Ø"/>
            </a:pPr>
            <a:r>
              <a:rPr lang="en-US" altLang="zh-TW" sz="2400" smtClean="0"/>
              <a:t>Dusts are solid particles suspending in the air; they can be originating from cutting, grinding, or drilling of solid material, and in general are of a size greater than 5 </a:t>
            </a:r>
            <a:r>
              <a:rPr lang="en-US" altLang="zh-TW" sz="2400" smtClean="0">
                <a:cs typeface="Times New Roman" pitchFamily="18" charset="0"/>
              </a:rPr>
              <a:t>µ</a:t>
            </a:r>
            <a:r>
              <a:rPr lang="en-US" altLang="zh-TW" sz="2400" smtClean="0"/>
              <a:t>m</a:t>
            </a:r>
          </a:p>
          <a:p>
            <a:pPr marL="1487488" lvl="2">
              <a:lnSpc>
                <a:spcPct val="110000"/>
              </a:lnSpc>
              <a:buSzPct val="75000"/>
              <a:buFont typeface="Wingdings" pitchFamily="2" charset="2"/>
              <a:buChar char="n"/>
            </a:pPr>
            <a:r>
              <a:rPr lang="en-US" altLang="zh-TW" smtClean="0"/>
              <a:t>Examples include lead dusts present in battery-manufacturing facilities</a:t>
            </a:r>
          </a:p>
          <a:p>
            <a:pPr marL="901700" lvl="1" indent="-379413">
              <a:lnSpc>
                <a:spcPct val="110000"/>
              </a:lnSpc>
              <a:buSzPct val="75000"/>
              <a:buFont typeface="Wingdings" pitchFamily="2" charset="2"/>
              <a:buChar char="Ø"/>
            </a:pPr>
            <a:r>
              <a:rPr lang="en-US" altLang="zh-TW" sz="2400" smtClean="0"/>
              <a:t>Fumes are solid particles made of metals suspending in the air due to heating and subsequent condensation; in general the particles have a size less than 0.5 </a:t>
            </a:r>
            <a:r>
              <a:rPr lang="en-US" altLang="zh-TW" sz="2400" smtClean="0">
                <a:cs typeface="Times New Roman" pitchFamily="18" charset="0"/>
              </a:rPr>
              <a:t>µ</a:t>
            </a:r>
            <a:r>
              <a:rPr lang="en-US" altLang="zh-TW" sz="2400" smtClean="0"/>
              <a:t>m</a:t>
            </a:r>
          </a:p>
          <a:p>
            <a:pPr marL="1487488" lvl="2">
              <a:lnSpc>
                <a:spcPct val="110000"/>
              </a:lnSpc>
              <a:buSzPct val="75000"/>
              <a:buFont typeface="Wingdings" pitchFamily="2" charset="2"/>
              <a:buChar char="n"/>
            </a:pPr>
            <a:r>
              <a:rPr lang="en-US" altLang="zh-TW" smtClean="0"/>
              <a:t>Examples include tin/manganese fumes generated from welding works</a:t>
            </a:r>
            <a:endParaRPr lang="zh-TW" altLang="en-US" smtClean="0"/>
          </a:p>
        </p:txBody>
      </p:sp>
      <p:sp>
        <p:nvSpPr>
          <p:cNvPr id="14340" name="Rectangle 2"/>
          <p:cNvSpPr>
            <a:spLocks noChangeArrowheads="1"/>
          </p:cNvSpPr>
          <p:nvPr/>
        </p:nvSpPr>
        <p:spPr bwMode="auto">
          <a:xfrm>
            <a:off x="685800" y="260350"/>
            <a:ext cx="7772400" cy="608013"/>
          </a:xfrm>
          <a:prstGeom prst="rect">
            <a:avLst/>
          </a:prstGeom>
          <a:noFill/>
          <a:ln w="9525">
            <a:noFill/>
            <a:miter lim="800000"/>
            <a:headEnd/>
            <a:tailEnd/>
          </a:ln>
        </p:spPr>
        <p:txBody>
          <a:bodyPr anchor="ctr"/>
          <a:lstStyle/>
          <a:p>
            <a:pPr algn="ctr">
              <a:buFont typeface="Wingdings" pitchFamily="2" charset="2"/>
              <a:buNone/>
            </a:pPr>
            <a:r>
              <a:rPr kumimoji="0" lang="en-US" altLang="zh-TW" sz="3600" b="1"/>
              <a:t>Classification of Airborne Hazards</a:t>
            </a:r>
            <a:endParaRPr kumimoji="0" lang="zh-TW" altLang="en-US" sz="36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5"/>
          <p:cNvSpPr>
            <a:spLocks noGrp="1"/>
          </p:cNvSpPr>
          <p:nvPr>
            <p:ph type="sldNum" sz="quarter" idx="12"/>
          </p:nvPr>
        </p:nvSpPr>
        <p:spPr>
          <a:noFill/>
        </p:spPr>
        <p:txBody>
          <a:bodyPr/>
          <a:lstStyle/>
          <a:p>
            <a:fld id="{3FA6E2EE-DF5B-44E3-8F52-BAB4A987BE46}" type="slidenum">
              <a:rPr lang="en-US" altLang="zh-TW" smtClean="0">
                <a:latin typeface="Arial" pitchFamily="34" charset="0"/>
              </a:rPr>
              <a:pPr/>
              <a:t>11</a:t>
            </a:fld>
            <a:endParaRPr lang="en-US" altLang="zh-TW" smtClean="0">
              <a:latin typeface="Arial" pitchFamily="34" charset="0"/>
            </a:endParaRPr>
          </a:p>
        </p:txBody>
      </p:sp>
      <p:sp>
        <p:nvSpPr>
          <p:cNvPr id="233475" name="Rectangle 3"/>
          <p:cNvSpPr>
            <a:spLocks noGrp="1" noChangeArrowheads="1"/>
          </p:cNvSpPr>
          <p:nvPr>
            <p:ph idx="4294967295"/>
          </p:nvPr>
        </p:nvSpPr>
        <p:spPr>
          <a:xfrm>
            <a:off x="158750" y="549275"/>
            <a:ext cx="8374063" cy="5327650"/>
          </a:xfrm>
        </p:spPr>
        <p:txBody>
          <a:bodyPr/>
          <a:lstStyle/>
          <a:p>
            <a:pPr>
              <a:lnSpc>
                <a:spcPct val="130000"/>
              </a:lnSpc>
              <a:buSzPct val="75000"/>
              <a:buFont typeface="Wingdings" pitchFamily="2" charset="2"/>
              <a:buNone/>
              <a:defRPr/>
            </a:pPr>
            <a:endParaRPr lang="en-US" altLang="zh-TW" sz="2600" dirty="0" smtClean="0"/>
          </a:p>
          <a:p>
            <a:pPr marL="812800" lvl="1" indent="-290513">
              <a:lnSpc>
                <a:spcPct val="130000"/>
              </a:lnSpc>
              <a:buSzPct val="75000"/>
              <a:buFont typeface="Wingdings" pitchFamily="2" charset="2"/>
              <a:buChar char="Ø"/>
              <a:defRPr/>
            </a:pPr>
            <a:r>
              <a:rPr lang="en-US" altLang="zh-TW" sz="2400" dirty="0" smtClean="0"/>
              <a:t>A third class of dusts receiving great attention are biological aerosols, such as those of bacteria, viruses, and fungi</a:t>
            </a:r>
          </a:p>
          <a:p>
            <a:pPr marL="1257300" lvl="2" indent="-265113">
              <a:lnSpc>
                <a:spcPct val="130000"/>
              </a:lnSpc>
              <a:buSzPct val="75000"/>
              <a:buFont typeface="Wingdings" pitchFamily="2" charset="2"/>
              <a:buChar char="n"/>
              <a:defRPr/>
            </a:pPr>
            <a:r>
              <a:rPr lang="en-US" altLang="zh-TW" dirty="0" smtClean="0"/>
              <a:t>Some </a:t>
            </a:r>
            <a:r>
              <a:rPr lang="en-US" altLang="zh-TW" b="1" i="1" dirty="0" smtClean="0">
                <a:solidFill>
                  <a:srgbClr val="0000CC"/>
                </a:solidFill>
                <a:effectLst>
                  <a:outerShdw blurRad="38100" dist="38100" dir="2700000" algn="tl">
                    <a:srgbClr val="C0C0C0"/>
                  </a:outerShdw>
                </a:effectLst>
              </a:rPr>
              <a:t>bioaerosols</a:t>
            </a:r>
            <a:r>
              <a:rPr lang="en-US" altLang="zh-TW" dirty="0" smtClean="0"/>
              <a:t> are capable of entering the lungs at a great depth when inhaled</a:t>
            </a:r>
            <a:endParaRPr lang="zh-TW" altLang="en-US" dirty="0" smtClean="0"/>
          </a:p>
          <a:p>
            <a:pPr marL="812800" lvl="1" indent="-290513">
              <a:lnSpc>
                <a:spcPct val="130000"/>
              </a:lnSpc>
              <a:buSzPct val="75000"/>
              <a:buFont typeface="Wingdings" pitchFamily="2" charset="2"/>
              <a:buChar char="Ø"/>
              <a:defRPr/>
            </a:pPr>
            <a:r>
              <a:rPr lang="en-US" altLang="zh-TW" sz="2400" dirty="0" smtClean="0"/>
              <a:t>Liquid particulates are generally referred to as mists</a:t>
            </a:r>
          </a:p>
          <a:p>
            <a:pPr marL="1257300" lvl="2" indent="-265113">
              <a:lnSpc>
                <a:spcPct val="130000"/>
              </a:lnSpc>
              <a:buSzPct val="75000"/>
              <a:buFont typeface="Wingdings" pitchFamily="2" charset="2"/>
              <a:buChar char="n"/>
              <a:defRPr/>
            </a:pPr>
            <a:r>
              <a:rPr lang="en-US" altLang="zh-TW" dirty="0" smtClean="0"/>
              <a:t>Examples include those formed from droplets of lubricating oil used in metal-cutting work</a:t>
            </a:r>
          </a:p>
          <a:p>
            <a:pPr marL="1257300" lvl="2" indent="-265113">
              <a:lnSpc>
                <a:spcPct val="130000"/>
              </a:lnSpc>
              <a:buSzPct val="75000"/>
              <a:buFont typeface="Wingdings" pitchFamily="2" charset="2"/>
              <a:buChar char="n"/>
              <a:defRPr/>
            </a:pPr>
            <a:r>
              <a:rPr lang="en-US" altLang="zh-TW" dirty="0" smtClean="0"/>
              <a:t>If the originating solution is acidic, then the mists are called </a:t>
            </a:r>
            <a:r>
              <a:rPr lang="en-US" altLang="zh-TW" b="1" i="1" dirty="0" smtClean="0">
                <a:solidFill>
                  <a:srgbClr val="0000CC"/>
                </a:solidFill>
                <a:effectLst>
                  <a:outerShdw blurRad="38100" dist="38100" dir="2700000" algn="tl">
                    <a:srgbClr val="C0C0C0"/>
                  </a:outerShdw>
                </a:effectLst>
              </a:rPr>
              <a:t>acidic mists</a:t>
            </a:r>
            <a:r>
              <a:rPr lang="en-US" altLang="zh-TW" dirty="0" smtClean="0"/>
              <a:t>, such as sulfuric acid mists or chromic acid mists; both acid mists are highly corrosive</a:t>
            </a:r>
            <a:endParaRPr lang="zh-TW" altLang="en-US" dirty="0" smtClean="0"/>
          </a:p>
        </p:txBody>
      </p:sp>
      <p:sp>
        <p:nvSpPr>
          <p:cNvPr id="15364" name="Rectangle 2"/>
          <p:cNvSpPr>
            <a:spLocks noChangeArrowheads="1"/>
          </p:cNvSpPr>
          <p:nvPr/>
        </p:nvSpPr>
        <p:spPr bwMode="auto">
          <a:xfrm>
            <a:off x="685800" y="260350"/>
            <a:ext cx="7772400" cy="608013"/>
          </a:xfrm>
          <a:prstGeom prst="rect">
            <a:avLst/>
          </a:prstGeom>
          <a:noFill/>
          <a:ln w="9525">
            <a:noFill/>
            <a:miter lim="800000"/>
            <a:headEnd/>
            <a:tailEnd/>
          </a:ln>
        </p:spPr>
        <p:txBody>
          <a:bodyPr anchor="ctr"/>
          <a:lstStyle/>
          <a:p>
            <a:pPr algn="ctr">
              <a:buFont typeface="Wingdings" pitchFamily="2" charset="2"/>
              <a:buNone/>
            </a:pPr>
            <a:r>
              <a:rPr kumimoji="0" lang="en-US" altLang="zh-TW" sz="3600" b="1"/>
              <a:t>Classification of Airborne Hazards</a:t>
            </a:r>
            <a:endParaRPr kumimoji="0" lang="zh-TW" altLang="en-US" sz="36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5"/>
          <p:cNvSpPr>
            <a:spLocks noGrp="1"/>
          </p:cNvSpPr>
          <p:nvPr>
            <p:ph type="sldNum" sz="quarter" idx="12"/>
          </p:nvPr>
        </p:nvSpPr>
        <p:spPr>
          <a:noFill/>
        </p:spPr>
        <p:txBody>
          <a:bodyPr/>
          <a:lstStyle/>
          <a:p>
            <a:fld id="{191E795C-82CA-4DC9-88A9-D3FF15B492FF}" type="slidenum">
              <a:rPr lang="en-US" altLang="zh-TW" smtClean="0">
                <a:latin typeface="Arial" pitchFamily="34" charset="0"/>
              </a:rPr>
              <a:pPr/>
              <a:t>12</a:t>
            </a:fld>
            <a:endParaRPr lang="en-US" altLang="zh-TW" smtClean="0">
              <a:latin typeface="Arial" pitchFamily="34" charset="0"/>
            </a:endParaRPr>
          </a:p>
        </p:txBody>
      </p:sp>
      <p:sp>
        <p:nvSpPr>
          <p:cNvPr id="16387" name="Rectangle 3"/>
          <p:cNvSpPr>
            <a:spLocks noGrp="1" noChangeArrowheads="1"/>
          </p:cNvSpPr>
          <p:nvPr>
            <p:ph idx="4294967295"/>
          </p:nvPr>
        </p:nvSpPr>
        <p:spPr>
          <a:xfrm>
            <a:off x="250825" y="620713"/>
            <a:ext cx="8280400" cy="5040312"/>
          </a:xfrm>
        </p:spPr>
        <p:txBody>
          <a:bodyPr/>
          <a:lstStyle/>
          <a:p>
            <a:pPr marL="85725" indent="-85725">
              <a:lnSpc>
                <a:spcPct val="110000"/>
              </a:lnSpc>
              <a:buSzPct val="75000"/>
              <a:buFont typeface="Wingdings" pitchFamily="2" charset="2"/>
              <a:buChar char="l"/>
            </a:pPr>
            <a:endParaRPr lang="en-US" altLang="zh-TW" sz="2800" smtClean="0"/>
          </a:p>
          <a:p>
            <a:pPr marL="628650" lvl="1" indent="-361950">
              <a:lnSpc>
                <a:spcPct val="110000"/>
              </a:lnSpc>
              <a:buSzPct val="75000"/>
              <a:buFont typeface="Wingdings" pitchFamily="2" charset="2"/>
              <a:buChar char="Ø"/>
            </a:pPr>
            <a:r>
              <a:rPr lang="en-US" altLang="zh-TW" sz="2400" smtClean="0"/>
              <a:t>Gas molecules possess a significant tendency to diffuse, and they evenly occupy the diffused space</a:t>
            </a:r>
          </a:p>
          <a:p>
            <a:pPr marL="1276350" lvl="2" indent="-265113">
              <a:lnSpc>
                <a:spcPct val="110000"/>
              </a:lnSpc>
              <a:buSzPct val="75000"/>
              <a:buFont typeface="Wingdings" pitchFamily="2" charset="2"/>
              <a:buChar char="n"/>
            </a:pPr>
            <a:r>
              <a:rPr lang="en-US" altLang="zh-TW" smtClean="0"/>
              <a:t>Examples include carbon dioxide, ethene (used in welding), carbon monoxide from combustion, and etc</a:t>
            </a:r>
          </a:p>
          <a:p>
            <a:pPr marL="628650" lvl="1" indent="-361950">
              <a:lnSpc>
                <a:spcPct val="110000"/>
              </a:lnSpc>
              <a:buSzPct val="75000"/>
              <a:buFont typeface="Wingdings" pitchFamily="2" charset="2"/>
              <a:buChar char="Ø"/>
            </a:pPr>
            <a:r>
              <a:rPr lang="en-US" altLang="zh-TW" sz="2400" smtClean="0"/>
              <a:t>Vapor consists of molecules evaporating from liquid or subliming from solid due to heating or provision of energy; these molecules otherwise stay as liquid or solid under normal temperature and pressure</a:t>
            </a:r>
          </a:p>
          <a:p>
            <a:pPr marL="1276350" lvl="2" indent="-265113">
              <a:lnSpc>
                <a:spcPct val="110000"/>
              </a:lnSpc>
              <a:buSzPct val="75000"/>
              <a:buFont typeface="Wingdings" pitchFamily="2" charset="2"/>
              <a:buChar char="n"/>
            </a:pPr>
            <a:r>
              <a:rPr lang="en-US" altLang="zh-TW" smtClean="0"/>
              <a:t>Examples include organic solvents used in paints or other commonly known solvents such as benzene, n-hexane, carbon tetrachloride, all have been reported in industrial accidents and some confirmed as carcinogens</a:t>
            </a:r>
          </a:p>
        </p:txBody>
      </p:sp>
      <p:sp>
        <p:nvSpPr>
          <p:cNvPr id="16388" name="Rectangle 2"/>
          <p:cNvSpPr>
            <a:spLocks noChangeArrowheads="1"/>
          </p:cNvSpPr>
          <p:nvPr/>
        </p:nvSpPr>
        <p:spPr bwMode="auto">
          <a:xfrm>
            <a:off x="685800" y="260350"/>
            <a:ext cx="7772400" cy="608013"/>
          </a:xfrm>
          <a:prstGeom prst="rect">
            <a:avLst/>
          </a:prstGeom>
          <a:noFill/>
          <a:ln w="9525">
            <a:noFill/>
            <a:miter lim="800000"/>
            <a:headEnd/>
            <a:tailEnd/>
          </a:ln>
        </p:spPr>
        <p:txBody>
          <a:bodyPr anchor="ctr"/>
          <a:lstStyle/>
          <a:p>
            <a:pPr algn="ctr">
              <a:buFont typeface="Wingdings" pitchFamily="2" charset="2"/>
              <a:buNone/>
            </a:pPr>
            <a:r>
              <a:rPr kumimoji="0" lang="en-US" altLang="zh-TW" sz="3600" b="1"/>
              <a:t>Classification of Airborne Hazards</a:t>
            </a:r>
            <a:endParaRPr kumimoji="0" lang="zh-TW" altLang="en-US" sz="36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5"/>
          <p:cNvSpPr>
            <a:spLocks noGrp="1"/>
          </p:cNvSpPr>
          <p:nvPr>
            <p:ph type="sldNum" sz="quarter" idx="12"/>
          </p:nvPr>
        </p:nvSpPr>
        <p:spPr>
          <a:noFill/>
        </p:spPr>
        <p:txBody>
          <a:bodyPr/>
          <a:lstStyle/>
          <a:p>
            <a:fld id="{C7A91453-BEDB-4F9C-8975-1CCB29A73D06}" type="slidenum">
              <a:rPr lang="en-US" altLang="zh-TW" smtClean="0">
                <a:latin typeface="Arial" pitchFamily="34" charset="0"/>
              </a:rPr>
              <a:pPr/>
              <a:t>13</a:t>
            </a:fld>
            <a:endParaRPr lang="en-US" altLang="zh-TW" smtClean="0">
              <a:latin typeface="Arial" pitchFamily="34" charset="0"/>
            </a:endParaRPr>
          </a:p>
        </p:txBody>
      </p:sp>
      <p:sp>
        <p:nvSpPr>
          <p:cNvPr id="22531" name="Rectangle 2"/>
          <p:cNvSpPr>
            <a:spLocks noGrp="1" noChangeArrowheads="1"/>
          </p:cNvSpPr>
          <p:nvPr>
            <p:ph type="title"/>
          </p:nvPr>
        </p:nvSpPr>
        <p:spPr>
          <a:xfrm>
            <a:off x="179388" y="404813"/>
            <a:ext cx="8640762" cy="855662"/>
          </a:xfrm>
        </p:spPr>
        <p:txBody>
          <a:bodyPr/>
          <a:lstStyle/>
          <a:p>
            <a:pPr eaLnBrk="1" hangingPunct="1">
              <a:defRPr/>
            </a:pPr>
            <a:r>
              <a:rPr lang="en-US" altLang="zh-TW" sz="3200" i="1" dirty="0" smtClean="0">
                <a:effectLst>
                  <a:outerShdw blurRad="38100" dist="38100" dir="2700000" algn="tl">
                    <a:srgbClr val="C0C0C0"/>
                  </a:outerShdw>
                </a:effectLst>
              </a:rPr>
              <a:t>Case study: Fire from flammable solvent destroying laboratory</a:t>
            </a:r>
            <a:endParaRPr lang="zh-TW" altLang="en-US" sz="3200" i="1" smtClean="0">
              <a:effectLst>
                <a:outerShdw blurRad="38100" dist="38100" dir="2700000" algn="tl">
                  <a:srgbClr val="C0C0C0"/>
                </a:outerShdw>
              </a:effectLst>
            </a:endParaRPr>
          </a:p>
        </p:txBody>
      </p:sp>
      <p:sp>
        <p:nvSpPr>
          <p:cNvPr id="50179" name="Rectangle 3"/>
          <p:cNvSpPr>
            <a:spLocks noGrp="1" noChangeArrowheads="1"/>
          </p:cNvSpPr>
          <p:nvPr>
            <p:ph idx="1"/>
          </p:nvPr>
        </p:nvSpPr>
        <p:spPr>
          <a:xfrm>
            <a:off x="457200" y="1782763"/>
            <a:ext cx="8229600" cy="4525962"/>
          </a:xfrm>
        </p:spPr>
        <p:txBody>
          <a:bodyPr>
            <a:normAutofit fontScale="92500"/>
          </a:bodyPr>
          <a:lstStyle/>
          <a:p>
            <a:pPr marL="444500" indent="-444500" eaLnBrk="1" hangingPunct="1">
              <a:lnSpc>
                <a:spcPct val="130000"/>
              </a:lnSpc>
              <a:spcBef>
                <a:spcPct val="10000"/>
              </a:spcBef>
              <a:spcAft>
                <a:spcPct val="10000"/>
              </a:spcAft>
              <a:buSzPct val="75000"/>
              <a:buFont typeface="Wingdings" pitchFamily="2" charset="2"/>
              <a:buChar char="l"/>
              <a:defRPr/>
            </a:pPr>
            <a:r>
              <a:rPr lang="en-US" altLang="zh-TW" sz="2600" dirty="0" smtClean="0"/>
              <a:t>A glass container carrying 4 liters of n-hexane ruptured in a university’s laboratory</a:t>
            </a:r>
          </a:p>
          <a:p>
            <a:pPr marL="444500" indent="-444500" eaLnBrk="1" hangingPunct="1">
              <a:lnSpc>
                <a:spcPct val="130000"/>
              </a:lnSpc>
              <a:spcBef>
                <a:spcPct val="10000"/>
              </a:spcBef>
              <a:spcAft>
                <a:spcPct val="10000"/>
              </a:spcAft>
              <a:buSzPct val="75000"/>
              <a:buFont typeface="Wingdings" pitchFamily="2" charset="2"/>
              <a:buChar char="l"/>
              <a:defRPr/>
            </a:pPr>
            <a:r>
              <a:rPr lang="en-US" altLang="zh-TW" sz="2600" dirty="0" smtClean="0"/>
              <a:t>The chemical might have evaporated when the graduate student mopped off the spill and subsequently came in contact with the temperature control of a furnace, resulting in a fire</a:t>
            </a:r>
          </a:p>
          <a:p>
            <a:pPr marL="444500" indent="-444500" eaLnBrk="1" hangingPunct="1">
              <a:lnSpc>
                <a:spcPct val="130000"/>
              </a:lnSpc>
              <a:spcBef>
                <a:spcPct val="10000"/>
              </a:spcBef>
              <a:spcAft>
                <a:spcPct val="10000"/>
              </a:spcAft>
              <a:buSzPct val="75000"/>
              <a:buFont typeface="Wingdings" pitchFamily="2" charset="2"/>
              <a:buChar char="l"/>
              <a:defRPr/>
            </a:pPr>
            <a:r>
              <a:rPr lang="en-US" altLang="zh-TW" sz="2600" dirty="0" smtClean="0"/>
              <a:t>The fire was put off after two and a half hours; three laboratories were directly destroyed, with a loss of approximately 10 million NTD</a:t>
            </a:r>
            <a:endParaRPr lang="zh-TW" altLang="en-US" sz="2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457200" y="260350"/>
            <a:ext cx="8229600" cy="936625"/>
          </a:xfrm>
        </p:spPr>
        <p:txBody>
          <a:bodyPr/>
          <a:lstStyle/>
          <a:p>
            <a:r>
              <a:rPr lang="en-US" altLang="zh-TW" sz="3600" b="1" smtClean="0">
                <a:solidFill>
                  <a:srgbClr val="000000"/>
                </a:solidFill>
              </a:rPr>
              <a:t>Hazard Evaluation and Control</a:t>
            </a:r>
            <a:endParaRPr lang="zh-TW" altLang="en-US" sz="3600" b="1" smtClean="0"/>
          </a:p>
        </p:txBody>
      </p:sp>
      <p:sp>
        <p:nvSpPr>
          <p:cNvPr id="9219" name="內容版面配置區 2"/>
          <p:cNvSpPr>
            <a:spLocks noGrp="1"/>
          </p:cNvSpPr>
          <p:nvPr>
            <p:ph idx="1"/>
          </p:nvPr>
        </p:nvSpPr>
        <p:spPr>
          <a:xfrm>
            <a:off x="457200" y="1196975"/>
            <a:ext cx="8229600" cy="5111750"/>
          </a:xfrm>
        </p:spPr>
        <p:txBody>
          <a:bodyPr/>
          <a:lstStyle/>
          <a:p>
            <a:pPr>
              <a:lnSpc>
                <a:spcPct val="142000"/>
              </a:lnSpc>
              <a:buSzPct val="72000"/>
              <a:buFont typeface="Wingdings" pitchFamily="2" charset="2"/>
              <a:buChar char="l"/>
              <a:defRPr/>
            </a:pPr>
            <a:r>
              <a:rPr lang="en-US" altLang="zh-TW" sz="2800" dirty="0" smtClean="0"/>
              <a:t>Hazard evaluation</a:t>
            </a:r>
          </a:p>
          <a:p>
            <a:pPr lvl="1">
              <a:lnSpc>
                <a:spcPct val="142000"/>
              </a:lnSpc>
              <a:defRPr/>
            </a:pPr>
            <a:r>
              <a:rPr lang="en-US" altLang="zh-TW" sz="2400" dirty="0" smtClean="0"/>
              <a:t>A process to determine type and severity of hazard based on the work/experimental process and the equipment/ material used in the process</a:t>
            </a:r>
          </a:p>
          <a:p>
            <a:pPr lvl="1">
              <a:lnSpc>
                <a:spcPct val="142000"/>
              </a:lnSpc>
              <a:defRPr/>
            </a:pPr>
            <a:r>
              <a:rPr lang="en-US" altLang="zh-TW" sz="2400" dirty="0" smtClean="0"/>
              <a:t>For chemical hazard, the evaluation includes review of chemical’s </a:t>
            </a:r>
            <a:r>
              <a:rPr lang="en-US" altLang="zh-TW" sz="2400" b="1" dirty="0" smtClean="0">
                <a:solidFill>
                  <a:srgbClr val="0000CC"/>
                </a:solidFill>
                <a:effectLst>
                  <a:outerShdw blurRad="38100" dist="38100" dir="2700000" algn="tl">
                    <a:srgbClr val="C0C0C0"/>
                  </a:outerShdw>
                </a:effectLst>
              </a:rPr>
              <a:t>Safety Data Sheet</a:t>
            </a:r>
            <a:r>
              <a:rPr lang="en-US" altLang="zh-TW" sz="2400" dirty="0" smtClean="0">
                <a:solidFill>
                  <a:srgbClr val="FF0000"/>
                </a:solidFill>
              </a:rPr>
              <a:t> </a:t>
            </a:r>
            <a:r>
              <a:rPr lang="en-US" altLang="zh-TW" sz="2400" dirty="0" smtClean="0"/>
              <a:t>to understand physicochemical characteristics of the substance in the environment (e.g. solid/liquid/gas or vapor; corrosivity; volatility; and lipophilicity) as well as its toxicity</a:t>
            </a:r>
            <a:endParaRPr lang="zh-TW" altLang="en-US" sz="2400" dirty="0" smtClean="0"/>
          </a:p>
        </p:txBody>
      </p:sp>
      <p:sp>
        <p:nvSpPr>
          <p:cNvPr id="18436" name="投影片編號版面配置區 3"/>
          <p:cNvSpPr>
            <a:spLocks noGrp="1"/>
          </p:cNvSpPr>
          <p:nvPr>
            <p:ph type="sldNum" sz="quarter" idx="12"/>
          </p:nvPr>
        </p:nvSpPr>
        <p:spPr>
          <a:noFill/>
        </p:spPr>
        <p:txBody>
          <a:bodyPr/>
          <a:lstStyle/>
          <a:p>
            <a:fld id="{F2AFFBAB-7D01-4A28-A4C5-E8DCF58BE8DE}" type="slidenum">
              <a:rPr lang="en-US" altLang="zh-TW" smtClean="0">
                <a:latin typeface="Arial" pitchFamily="34" charset="0"/>
              </a:rPr>
              <a:pPr/>
              <a:t>14</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6"/>
          <p:cNvSpPr>
            <a:spLocks noGrp="1"/>
          </p:cNvSpPr>
          <p:nvPr>
            <p:ph type="sldNum" sz="quarter" idx="12"/>
          </p:nvPr>
        </p:nvSpPr>
        <p:spPr>
          <a:xfrm>
            <a:off x="6553200" y="6237288"/>
            <a:ext cx="2133600" cy="476250"/>
          </a:xfrm>
          <a:noFill/>
        </p:spPr>
        <p:txBody>
          <a:bodyPr/>
          <a:lstStyle/>
          <a:p>
            <a:fld id="{4680B9DB-1712-4BD8-9498-51DB1E6654B7}" type="slidenum">
              <a:rPr lang="en-US" altLang="zh-TW" smtClean="0">
                <a:latin typeface="Arial" pitchFamily="34" charset="0"/>
              </a:rPr>
              <a:pPr/>
              <a:t>15</a:t>
            </a:fld>
            <a:endParaRPr lang="en-US" altLang="zh-TW" smtClean="0">
              <a:latin typeface="Arial" pitchFamily="34" charset="0"/>
            </a:endParaRPr>
          </a:p>
        </p:txBody>
      </p:sp>
      <p:sp>
        <p:nvSpPr>
          <p:cNvPr id="19459" name="標題 1"/>
          <p:cNvSpPr>
            <a:spLocks/>
          </p:cNvSpPr>
          <p:nvPr/>
        </p:nvSpPr>
        <p:spPr bwMode="auto">
          <a:xfrm>
            <a:off x="457200" y="1889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Hazard Evaluation and Control</a:t>
            </a:r>
            <a:endParaRPr lang="zh-TW" altLang="en-US" sz="3600" b="1">
              <a:solidFill>
                <a:schemeClr val="tx2"/>
              </a:solidFill>
            </a:endParaRPr>
          </a:p>
        </p:txBody>
      </p:sp>
      <p:sp>
        <p:nvSpPr>
          <p:cNvPr id="10249" name="內容版面配置區 2"/>
          <p:cNvSpPr>
            <a:spLocks/>
          </p:cNvSpPr>
          <p:nvPr/>
        </p:nvSpPr>
        <p:spPr bwMode="auto">
          <a:xfrm>
            <a:off x="395288" y="981075"/>
            <a:ext cx="8229600" cy="5472113"/>
          </a:xfrm>
          <a:prstGeom prst="rect">
            <a:avLst/>
          </a:prstGeom>
          <a:noFill/>
          <a:ln w="9525">
            <a:noFill/>
            <a:miter lim="800000"/>
            <a:headEnd/>
            <a:tailEnd/>
          </a:ln>
        </p:spPr>
        <p:txBody>
          <a:bodyPr/>
          <a:lstStyle/>
          <a:p>
            <a:pPr marL="361950" indent="-361950">
              <a:lnSpc>
                <a:spcPct val="122000"/>
              </a:lnSpc>
              <a:buSzPct val="72000"/>
              <a:buFont typeface="Wingdings" pitchFamily="2" charset="2"/>
              <a:buChar char="l"/>
              <a:defRPr/>
            </a:pPr>
            <a:r>
              <a:rPr lang="en-US" altLang="zh-TW" sz="2800" dirty="0"/>
              <a:t>Priority of hazard prevention</a:t>
            </a:r>
          </a:p>
          <a:p>
            <a:pPr marL="812800" lvl="1" indent="-366713">
              <a:lnSpc>
                <a:spcPct val="122000"/>
              </a:lnSpc>
              <a:buFontTx/>
              <a:buAutoNum type="arabicParenR"/>
              <a:defRPr/>
            </a:pPr>
            <a:r>
              <a:rPr lang="en-US" altLang="zh-TW" sz="2600" b="1" dirty="0">
                <a:solidFill>
                  <a:srgbClr val="0000CC"/>
                </a:solidFill>
              </a:rPr>
              <a:t>Engineering control</a:t>
            </a:r>
          </a:p>
          <a:p>
            <a:pPr marL="1346200" lvl="2" indent="-354013">
              <a:lnSpc>
                <a:spcPct val="122000"/>
              </a:lnSpc>
              <a:defRPr/>
            </a:pPr>
            <a:r>
              <a:rPr lang="en-US" altLang="zh-TW" b="1" i="1" dirty="0">
                <a:effectLst>
                  <a:outerShdw blurRad="38100" dist="38100" dir="2700000" algn="tl">
                    <a:srgbClr val="C0C0C0"/>
                  </a:outerShdw>
                </a:effectLst>
              </a:rPr>
              <a:t>Substitution</a:t>
            </a:r>
            <a:r>
              <a:rPr lang="en-US" altLang="zh-TW" dirty="0"/>
              <a:t>: Replacing highly toxic stock material with those of lower toxicity; substituting high-risk experimental process with low-risk one</a:t>
            </a:r>
          </a:p>
          <a:p>
            <a:pPr marL="1346200" lvl="2" indent="-354013">
              <a:lnSpc>
                <a:spcPct val="122000"/>
              </a:lnSpc>
              <a:defRPr/>
            </a:pPr>
            <a:r>
              <a:rPr lang="en-US" altLang="zh-TW" b="1" i="1" dirty="0">
                <a:effectLst>
                  <a:outerShdw blurRad="38100" dist="38100" dir="2700000" algn="tl">
                    <a:srgbClr val="C0C0C0"/>
                  </a:outerShdw>
                </a:effectLst>
              </a:rPr>
              <a:t>Reduction</a:t>
            </a:r>
            <a:r>
              <a:rPr lang="en-US" altLang="zh-TW" dirty="0"/>
              <a:t>: Experimenting with less stock material</a:t>
            </a:r>
          </a:p>
          <a:p>
            <a:pPr marL="1346200" lvl="2" indent="-354013">
              <a:lnSpc>
                <a:spcPct val="122000"/>
              </a:lnSpc>
              <a:defRPr/>
            </a:pPr>
            <a:r>
              <a:rPr lang="en-US" altLang="zh-TW" b="1" i="1" dirty="0">
                <a:effectLst>
                  <a:outerShdw blurRad="38100" dist="38100" dir="2700000" algn="tl">
                    <a:srgbClr val="C0C0C0"/>
                  </a:outerShdw>
                </a:effectLst>
              </a:rPr>
              <a:t>Isolation</a:t>
            </a:r>
            <a:r>
              <a:rPr lang="en-US" altLang="zh-TW" dirty="0"/>
              <a:t>: Separating lab workers not directly involved in handling hazard-producing equipment or experimental process from the work zone</a:t>
            </a:r>
          </a:p>
          <a:p>
            <a:pPr marL="1346200" lvl="2" indent="-354013">
              <a:lnSpc>
                <a:spcPct val="122000"/>
              </a:lnSpc>
              <a:defRPr/>
            </a:pPr>
            <a:r>
              <a:rPr lang="en-US" altLang="zh-TW" b="1" i="1" dirty="0">
                <a:effectLst>
                  <a:outerShdw blurRad="38100" dist="38100" dir="2700000" algn="tl">
                    <a:srgbClr val="C0C0C0"/>
                  </a:outerShdw>
                </a:effectLst>
              </a:rPr>
              <a:t>Ventilation</a:t>
            </a:r>
            <a:r>
              <a:rPr lang="en-US" altLang="zh-TW" dirty="0"/>
              <a:t>: Local exhaust ventilation or general ventilation (dilute ventilation)</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6"/>
          <p:cNvSpPr txBox="1">
            <a:spLocks noGrp="1"/>
          </p:cNvSpPr>
          <p:nvPr/>
        </p:nvSpPr>
        <p:spPr bwMode="auto">
          <a:xfrm>
            <a:off x="6553200" y="6237288"/>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5AAA55EA-9C6A-4270-847C-84045D574D06}" type="slidenum">
              <a:rPr lang="en-US" altLang="zh-TW" sz="1400">
                <a:latin typeface="Arial" pitchFamily="34" charset="0"/>
                <a:ea typeface="新細明體" pitchFamily="18" charset="-120"/>
              </a:rPr>
              <a:pPr algn="r" eaLnBrk="1" hangingPunct="1">
                <a:lnSpc>
                  <a:spcPct val="100000"/>
                </a:lnSpc>
                <a:spcBef>
                  <a:spcPct val="0"/>
                </a:spcBef>
                <a:buFontTx/>
                <a:buNone/>
              </a:pPr>
              <a:t>16</a:t>
            </a:fld>
            <a:endParaRPr lang="en-US" altLang="zh-TW" sz="1400">
              <a:latin typeface="Arial" pitchFamily="34" charset="0"/>
              <a:ea typeface="新細明體" pitchFamily="18" charset="-120"/>
            </a:endParaRPr>
          </a:p>
        </p:txBody>
      </p:sp>
      <p:sp>
        <p:nvSpPr>
          <p:cNvPr id="20483" name="標題 1"/>
          <p:cNvSpPr>
            <a:spLocks/>
          </p:cNvSpPr>
          <p:nvPr/>
        </p:nvSpPr>
        <p:spPr bwMode="auto">
          <a:xfrm>
            <a:off x="457200" y="1889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Hazard Evaluation and Control</a:t>
            </a:r>
            <a:endParaRPr lang="zh-TW" altLang="en-US" sz="3600" b="1">
              <a:solidFill>
                <a:schemeClr val="tx2"/>
              </a:solidFill>
            </a:endParaRPr>
          </a:p>
        </p:txBody>
      </p:sp>
      <p:sp>
        <p:nvSpPr>
          <p:cNvPr id="11268" name="內容版面配置區 2"/>
          <p:cNvSpPr>
            <a:spLocks/>
          </p:cNvSpPr>
          <p:nvPr/>
        </p:nvSpPr>
        <p:spPr bwMode="auto">
          <a:xfrm>
            <a:off x="395288" y="908050"/>
            <a:ext cx="8229600" cy="5472113"/>
          </a:xfrm>
          <a:prstGeom prst="rect">
            <a:avLst/>
          </a:prstGeom>
          <a:noFill/>
          <a:ln>
            <a:noFill/>
          </a:ln>
          <a:extLst/>
        </p:spPr>
        <p:txBody>
          <a:bodyPr/>
          <a:lstStyle/>
          <a:p>
            <a:pPr marL="361950" indent="-361950">
              <a:lnSpc>
                <a:spcPct val="112000"/>
              </a:lnSpc>
              <a:buSzPct val="72000"/>
              <a:buFont typeface="Wingdings" pitchFamily="2" charset="2"/>
              <a:buChar char="l"/>
              <a:defRPr/>
            </a:pPr>
            <a:r>
              <a:rPr lang="en-US" altLang="zh-TW" sz="2800" dirty="0"/>
              <a:t>Priority of hazard prevention</a:t>
            </a:r>
          </a:p>
          <a:p>
            <a:pPr marL="901700" lvl="1" indent="-455613">
              <a:lnSpc>
                <a:spcPct val="112000"/>
              </a:lnSpc>
              <a:buFontTx/>
              <a:buAutoNum type="arabicParenR" startAt="2"/>
              <a:defRPr/>
            </a:pPr>
            <a:r>
              <a:rPr lang="en-US" altLang="zh-TW" sz="2600" b="1" dirty="0">
                <a:solidFill>
                  <a:srgbClr val="0000CC"/>
                </a:solidFill>
              </a:rPr>
              <a:t>Administrative control</a:t>
            </a:r>
            <a:r>
              <a:rPr lang="en-US" altLang="zh-TW" sz="2600" dirty="0">
                <a:solidFill>
                  <a:srgbClr val="0000CC"/>
                </a:solidFill>
              </a:rPr>
              <a:t> </a:t>
            </a:r>
            <a:endParaRPr lang="zh-TW" altLang="en-US" sz="2600" dirty="0">
              <a:solidFill>
                <a:srgbClr val="0000CC"/>
              </a:solidFill>
            </a:endParaRPr>
          </a:p>
          <a:p>
            <a:pPr marL="1435100" lvl="2" indent="-354013">
              <a:lnSpc>
                <a:spcPct val="112000"/>
              </a:lnSpc>
              <a:defRPr/>
            </a:pPr>
            <a:r>
              <a:rPr lang="en-US" altLang="zh-TW" dirty="0"/>
              <a:t>Education and training; personal hygiene; workplace cleaning and maintenance; material labeling; worker rotation; environmental monitoring; and health surveillance</a:t>
            </a:r>
          </a:p>
          <a:p>
            <a:pPr marL="901700" lvl="1" indent="-455613">
              <a:lnSpc>
                <a:spcPct val="112000"/>
              </a:lnSpc>
              <a:buFontTx/>
              <a:buAutoNum type="arabicParenR" startAt="2"/>
              <a:defRPr/>
            </a:pPr>
            <a:r>
              <a:rPr lang="en-US" altLang="zh-TW" sz="2600" b="1" dirty="0">
                <a:solidFill>
                  <a:srgbClr val="0000CC"/>
                </a:solidFill>
              </a:rPr>
              <a:t>PPEs </a:t>
            </a:r>
            <a:endParaRPr lang="zh-TW" altLang="en-US" sz="2600" b="1" dirty="0">
              <a:solidFill>
                <a:srgbClr val="0000CC"/>
              </a:solidFill>
            </a:endParaRPr>
          </a:p>
          <a:p>
            <a:pPr marL="1435100" lvl="2" indent="-354013">
              <a:lnSpc>
                <a:spcPct val="112000"/>
              </a:lnSpc>
              <a:defRPr/>
            </a:pPr>
            <a:r>
              <a:rPr lang="en-US" altLang="zh-TW" dirty="0"/>
              <a:t>These are not an alternative to engineering and administrative controls</a:t>
            </a:r>
          </a:p>
          <a:p>
            <a:pPr marL="1435100" lvl="2" indent="-354013">
              <a:lnSpc>
                <a:spcPct val="112000"/>
              </a:lnSpc>
              <a:defRPr/>
            </a:pPr>
            <a:r>
              <a:rPr lang="en-US" altLang="zh-TW" dirty="0"/>
              <a:t>They should be used only as </a:t>
            </a:r>
            <a:r>
              <a:rPr lang="en-US" altLang="zh-TW" b="1" i="1" dirty="0">
                <a:solidFill>
                  <a:srgbClr val="0000CC"/>
                </a:solidFill>
                <a:effectLst>
                  <a:outerShdw blurRad="38100" dist="38100" dir="2700000" algn="tl">
                    <a:srgbClr val="000000">
                      <a:alpha val="43137"/>
                    </a:srgbClr>
                  </a:outerShdw>
                </a:effectLst>
              </a:rPr>
              <a:t>the last line of defense</a:t>
            </a:r>
          </a:p>
          <a:p>
            <a:pPr marL="1435100" lvl="2" indent="-354013">
              <a:lnSpc>
                <a:spcPct val="112000"/>
              </a:lnSpc>
              <a:defRPr/>
            </a:pPr>
            <a:r>
              <a:rPr lang="en-US" altLang="zh-TW" dirty="0"/>
              <a:t>Occupational emphasis has been on respirators and chemical protective clothing (including gloves)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6"/>
          <p:cNvSpPr>
            <a:spLocks noGrp="1"/>
          </p:cNvSpPr>
          <p:nvPr>
            <p:ph type="ctrTitle"/>
          </p:nvPr>
        </p:nvSpPr>
        <p:spPr>
          <a:xfrm>
            <a:off x="468313" y="1844675"/>
            <a:ext cx="8134350" cy="2162175"/>
          </a:xfrm>
        </p:spPr>
        <p:txBody>
          <a:bodyPr/>
          <a:lstStyle/>
          <a:p>
            <a:pPr>
              <a:lnSpc>
                <a:spcPct val="120000"/>
              </a:lnSpc>
              <a:spcBef>
                <a:spcPts val="8400"/>
              </a:spcBef>
              <a:spcAft>
                <a:spcPts val="0"/>
              </a:spcAft>
              <a:defRPr/>
            </a:pPr>
            <a:r>
              <a:rPr lang="en-US" altLang="zh-TW" sz="5400" b="1" dirty="0" smtClean="0">
                <a:solidFill>
                  <a:srgbClr val="000000"/>
                </a:solidFill>
              </a:rPr>
              <a:t>Section 2</a:t>
            </a:r>
            <a:r>
              <a:rPr lang="en-US" altLang="zh-TW" dirty="0" smtClean="0">
                <a:solidFill>
                  <a:srgbClr val="000000"/>
                </a:solidFill>
              </a:rPr>
              <a:t/>
            </a:r>
            <a:br>
              <a:rPr lang="en-US" altLang="zh-TW" dirty="0" smtClean="0">
                <a:solidFill>
                  <a:srgbClr val="000000"/>
                </a:solidFill>
              </a:rPr>
            </a:br>
            <a:r>
              <a:rPr lang="en-US" altLang="zh-TW" i="1" dirty="0" smtClean="0">
                <a:solidFill>
                  <a:srgbClr val="000000"/>
                </a:solidFill>
                <a:effectLst>
                  <a:outerShdw blurRad="38100" dist="38100" dir="2700000" algn="tl">
                    <a:srgbClr val="000000">
                      <a:alpha val="43137"/>
                    </a:srgbClr>
                  </a:outerShdw>
                </a:effectLst>
              </a:rPr>
              <a:t>Pointers on Management of Chemical </a:t>
            </a:r>
            <a:r>
              <a:rPr lang="en-US" altLang="zh-TW" i="1" dirty="0" smtClean="0">
                <a:solidFill>
                  <a:srgbClr val="000000"/>
                </a:solidFill>
                <a:effectLst>
                  <a:outerShdw blurRad="38100" dist="38100" dir="2700000" algn="tl">
                    <a:srgbClr val="C0C0C0"/>
                  </a:outerShdw>
                </a:effectLst>
              </a:rPr>
              <a:t>Hazards</a:t>
            </a:r>
            <a:endParaRPr lang="zh-TW" altLang="en-US" i="1" dirty="0" smtClean="0">
              <a:effectLst>
                <a:outerShdw blurRad="38100" dist="38100" dir="2700000" algn="tl">
                  <a:srgbClr val="C0C0C0"/>
                </a:outerShdw>
              </a:effectLst>
            </a:endParaRPr>
          </a:p>
        </p:txBody>
      </p:sp>
      <p:sp>
        <p:nvSpPr>
          <p:cNvPr id="39939" name="投影片編號版面配置區 4"/>
          <p:cNvSpPr>
            <a:spLocks noGrp="1"/>
          </p:cNvSpPr>
          <p:nvPr>
            <p:ph type="sldNum" sz="quarter" idx="12"/>
          </p:nvPr>
        </p:nvSpPr>
        <p:spPr>
          <a:noFill/>
        </p:spPr>
        <p:txBody>
          <a:bodyPr/>
          <a:lstStyle/>
          <a:p>
            <a:fld id="{134CA249-DDB7-4B87-8696-DAFDC211C827}" type="slidenum">
              <a:rPr lang="en-US" altLang="zh-TW" smtClean="0">
                <a:latin typeface="Arial" pitchFamily="34" charset="0"/>
              </a:rPr>
              <a:pPr/>
              <a:t>17</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5"/>
          <p:cNvSpPr>
            <a:spLocks noGrp="1"/>
          </p:cNvSpPr>
          <p:nvPr>
            <p:ph type="sldNum" sz="quarter" idx="12"/>
          </p:nvPr>
        </p:nvSpPr>
        <p:spPr>
          <a:xfrm>
            <a:off x="8161338" y="6245225"/>
            <a:ext cx="587375" cy="476250"/>
          </a:xfrm>
          <a:noFill/>
        </p:spPr>
        <p:txBody>
          <a:bodyPr/>
          <a:lstStyle/>
          <a:p>
            <a:fld id="{16975192-ED08-4065-8997-DD8ACB2C1624}" type="slidenum">
              <a:rPr lang="en-US" altLang="zh-TW" smtClean="0">
                <a:latin typeface="Arial" pitchFamily="34" charset="0"/>
              </a:rPr>
              <a:pPr/>
              <a:t>18</a:t>
            </a:fld>
            <a:endParaRPr lang="en-US" altLang="zh-TW" smtClean="0">
              <a:latin typeface="Arial" pitchFamily="34" charset="0"/>
            </a:endParaRPr>
          </a:p>
        </p:txBody>
      </p:sp>
      <p:sp>
        <p:nvSpPr>
          <p:cNvPr id="40963" name="Rectangle 2"/>
          <p:cNvSpPr>
            <a:spLocks noGrp="1"/>
          </p:cNvSpPr>
          <p:nvPr>
            <p:ph type="title" idx="4294967295"/>
          </p:nvPr>
        </p:nvSpPr>
        <p:spPr>
          <a:xfrm>
            <a:off x="457200" y="203200"/>
            <a:ext cx="8229600" cy="777875"/>
          </a:xfrm>
        </p:spPr>
        <p:txBody>
          <a:bodyPr/>
          <a:lstStyle/>
          <a:p>
            <a:r>
              <a:rPr lang="en-US" altLang="zh-TW" sz="3600" b="1" smtClean="0"/>
              <a:t>Strategy in Hazard Management</a:t>
            </a:r>
            <a:endParaRPr lang="zh-TW" altLang="en-US" sz="3600" b="1" smtClean="0"/>
          </a:p>
        </p:txBody>
      </p:sp>
      <p:sp>
        <p:nvSpPr>
          <p:cNvPr id="327684" name="Rectangle 3"/>
          <p:cNvSpPr>
            <a:spLocks noGrp="1"/>
          </p:cNvSpPr>
          <p:nvPr>
            <p:ph type="body" idx="4294967295"/>
          </p:nvPr>
        </p:nvSpPr>
        <p:spPr>
          <a:xfrm>
            <a:off x="468313" y="1125538"/>
            <a:ext cx="8207375" cy="5183187"/>
          </a:xfrm>
        </p:spPr>
        <p:txBody>
          <a:bodyPr/>
          <a:lstStyle/>
          <a:p>
            <a:pPr>
              <a:lnSpc>
                <a:spcPct val="130000"/>
              </a:lnSpc>
              <a:buSzPct val="75000"/>
              <a:buFont typeface="Wingdings" pitchFamily="2" charset="2"/>
              <a:buChar char="l"/>
              <a:defRPr/>
            </a:pPr>
            <a:r>
              <a:rPr lang="en-US" altLang="zh-TW" sz="2400" dirty="0" smtClean="0"/>
              <a:t>Laboratory personnel should observe the following elements when working in laboratory to facilitate a proper evaluation of potential hazard and take preventive action</a:t>
            </a:r>
          </a:p>
          <a:p>
            <a:pPr lvl="1">
              <a:lnSpc>
                <a:spcPct val="130000"/>
              </a:lnSpc>
              <a:defRPr/>
            </a:pPr>
            <a:r>
              <a:rPr lang="en-US" altLang="zh-TW" sz="2400" i="1" dirty="0" smtClean="0">
                <a:effectLst>
                  <a:outerShdw blurRad="38100" dist="38100" dir="2700000" algn="tl">
                    <a:srgbClr val="C0C0C0"/>
                  </a:outerShdw>
                </a:effectLst>
              </a:rPr>
              <a:t>Codes of safe laboratory practice</a:t>
            </a:r>
          </a:p>
          <a:p>
            <a:pPr lvl="1">
              <a:lnSpc>
                <a:spcPct val="130000"/>
              </a:lnSpc>
              <a:defRPr/>
            </a:pPr>
            <a:r>
              <a:rPr lang="en-US" altLang="zh-TW" sz="2400" i="1" dirty="0" smtClean="0">
                <a:effectLst>
                  <a:outerShdw blurRad="38100" dist="38100" dir="2700000" algn="tl">
                    <a:srgbClr val="C0C0C0"/>
                  </a:outerShdw>
                </a:effectLst>
              </a:rPr>
              <a:t>Material used in the experiment</a:t>
            </a:r>
          </a:p>
          <a:p>
            <a:pPr lvl="1">
              <a:lnSpc>
                <a:spcPct val="130000"/>
              </a:lnSpc>
              <a:defRPr/>
            </a:pPr>
            <a:r>
              <a:rPr lang="en-US" altLang="zh-TW" sz="2400" i="1" dirty="0" smtClean="0">
                <a:effectLst>
                  <a:outerShdw blurRad="38100" dist="38100" dir="2700000" algn="tl">
                    <a:srgbClr val="C0C0C0"/>
                  </a:outerShdw>
                </a:effectLst>
              </a:rPr>
              <a:t>Equipment/apparatus and protocol used in the experiment</a:t>
            </a:r>
          </a:p>
          <a:p>
            <a:pPr>
              <a:lnSpc>
                <a:spcPct val="130000"/>
              </a:lnSpc>
              <a:buSzPct val="75000"/>
              <a:buFont typeface="Wingdings" pitchFamily="2" charset="2"/>
              <a:buChar char="l"/>
              <a:defRPr/>
            </a:pPr>
            <a:r>
              <a:rPr lang="en-US" altLang="zh-TW" sz="2400" dirty="0" smtClean="0"/>
              <a:t>Strategies of hazard prevention adopted in different types of laboratories might vary significantly,</a:t>
            </a:r>
            <a:r>
              <a:rPr lang="en-US" altLang="zh-TW" sz="2400" dirty="0" smtClean="0">
                <a:solidFill>
                  <a:srgbClr val="FF0000"/>
                </a:solidFill>
              </a:rPr>
              <a:t> </a:t>
            </a:r>
            <a:r>
              <a:rPr lang="en-US" altLang="zh-TW" sz="2400" dirty="0" smtClean="0"/>
              <a:t>in the next slides only examples common to most laboratories are provided to illustrate cautions and strategies for hazard prevention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5"/>
          <p:cNvSpPr>
            <a:spLocks noGrp="1"/>
          </p:cNvSpPr>
          <p:nvPr>
            <p:ph type="sldNum" sz="quarter" idx="12"/>
          </p:nvPr>
        </p:nvSpPr>
        <p:spPr>
          <a:xfrm>
            <a:off x="6804025" y="6381750"/>
            <a:ext cx="2133600" cy="476250"/>
          </a:xfrm>
          <a:noFill/>
        </p:spPr>
        <p:txBody>
          <a:bodyPr/>
          <a:lstStyle/>
          <a:p>
            <a:fld id="{F58B0856-9DF6-4E7B-BAB9-B260C133B752}" type="slidenum">
              <a:rPr lang="en-US" altLang="zh-TW" smtClean="0">
                <a:latin typeface="Arial" pitchFamily="34" charset="0"/>
              </a:rPr>
              <a:pPr/>
              <a:t>19</a:t>
            </a:fld>
            <a:endParaRPr lang="en-US" altLang="zh-TW" smtClean="0">
              <a:latin typeface="Arial" pitchFamily="34" charset="0"/>
            </a:endParaRPr>
          </a:p>
        </p:txBody>
      </p:sp>
      <p:sp>
        <p:nvSpPr>
          <p:cNvPr id="38915" name="Rectangle 2"/>
          <p:cNvSpPr>
            <a:spLocks noGrp="1" noChangeArrowheads="1"/>
          </p:cNvSpPr>
          <p:nvPr>
            <p:ph type="title" idx="4294967295"/>
          </p:nvPr>
        </p:nvSpPr>
        <p:spPr>
          <a:xfrm>
            <a:off x="395288" y="57150"/>
            <a:ext cx="8229600" cy="850900"/>
          </a:xfrm>
        </p:spPr>
        <p:txBody>
          <a:bodyPr/>
          <a:lstStyle/>
          <a:p>
            <a:pPr eaLnBrk="1" hangingPunct="1"/>
            <a:r>
              <a:rPr lang="zh-TW" altLang="en-US" sz="3200" b="1" smtClean="0"/>
              <a:t> </a:t>
            </a:r>
            <a:r>
              <a:rPr lang="en-US" altLang="zh-TW" sz="3200" b="1" smtClean="0"/>
              <a:t>Safety Data Sheet (SDS)</a:t>
            </a:r>
          </a:p>
        </p:txBody>
      </p:sp>
      <p:sp>
        <p:nvSpPr>
          <p:cNvPr id="331780" name="Rectangle 3"/>
          <p:cNvSpPr>
            <a:spLocks noGrp="1" noChangeArrowheads="1"/>
          </p:cNvSpPr>
          <p:nvPr>
            <p:ph idx="4294967295"/>
          </p:nvPr>
        </p:nvSpPr>
        <p:spPr>
          <a:xfrm>
            <a:off x="323850" y="981075"/>
            <a:ext cx="4535488" cy="5327650"/>
          </a:xfrm>
        </p:spPr>
        <p:txBody>
          <a:bodyPr/>
          <a:lstStyle/>
          <a:p>
            <a:pPr marL="265113" indent="-265113" eaLnBrk="1">
              <a:lnSpc>
                <a:spcPct val="120000"/>
              </a:lnSpc>
              <a:spcBef>
                <a:spcPct val="10000"/>
              </a:spcBef>
              <a:spcAft>
                <a:spcPct val="10000"/>
              </a:spcAft>
              <a:buSzPct val="75000"/>
              <a:buFont typeface="Wingdings" pitchFamily="2" charset="2"/>
              <a:buChar char="l"/>
              <a:defRPr/>
            </a:pPr>
            <a:r>
              <a:rPr lang="en-US" altLang="zh-TW" sz="2000" dirty="0" smtClean="0"/>
              <a:t>SDS are required for display in laboratory handling chemical, and should be displayed at visible locations of easy access</a:t>
            </a:r>
            <a:endParaRPr lang="zh-TW" altLang="en-US" sz="2000" dirty="0" smtClean="0"/>
          </a:p>
          <a:p>
            <a:pPr marL="265113" indent="-265113" eaLnBrk="1">
              <a:lnSpc>
                <a:spcPct val="120000"/>
              </a:lnSpc>
              <a:spcBef>
                <a:spcPct val="10000"/>
              </a:spcBef>
              <a:spcAft>
                <a:spcPct val="10000"/>
              </a:spcAft>
              <a:buSzPct val="75000"/>
              <a:buFont typeface="Wingdings" pitchFamily="2" charset="2"/>
              <a:buChar char="l"/>
              <a:defRPr/>
            </a:pPr>
            <a:r>
              <a:rPr lang="en-US" altLang="zh-TW" sz="2000" dirty="0" smtClean="0"/>
              <a:t>Contents of  SDS in current display should be confirmed for accuracy and updated periodically</a:t>
            </a:r>
          </a:p>
          <a:p>
            <a:pPr lvl="1" eaLnBrk="1">
              <a:lnSpc>
                <a:spcPct val="120000"/>
              </a:lnSpc>
              <a:spcBef>
                <a:spcPct val="10000"/>
              </a:spcBef>
              <a:spcAft>
                <a:spcPct val="10000"/>
              </a:spcAft>
              <a:defRPr/>
            </a:pPr>
            <a:r>
              <a:rPr lang="en-US" altLang="zh-TW" sz="2000" dirty="0" smtClean="0"/>
              <a:t>The updated record should be on file for </a:t>
            </a:r>
            <a:r>
              <a:rPr lang="en-US" altLang="zh-TW" sz="2400" b="1" i="1" dirty="0" smtClean="0">
                <a:solidFill>
                  <a:srgbClr val="0000CC"/>
                </a:solidFill>
                <a:effectLst>
                  <a:outerShdw blurRad="38100" dist="38100" dir="2700000" algn="tl">
                    <a:srgbClr val="000000">
                      <a:alpha val="43137"/>
                    </a:srgbClr>
                  </a:outerShdw>
                </a:effectLst>
              </a:rPr>
              <a:t>three years</a:t>
            </a:r>
            <a:endParaRPr lang="zh-TW" altLang="en-US" sz="2400" b="1" i="1" dirty="0" smtClean="0">
              <a:solidFill>
                <a:srgbClr val="0000CC"/>
              </a:solidFill>
              <a:effectLst>
                <a:outerShdw blurRad="38100" dist="38100" dir="2700000" algn="tl">
                  <a:srgbClr val="000000">
                    <a:alpha val="43137"/>
                  </a:srgbClr>
                </a:outerShdw>
              </a:effectLst>
            </a:endParaRPr>
          </a:p>
          <a:p>
            <a:pPr marL="265113" indent="-265113" eaLnBrk="1">
              <a:lnSpc>
                <a:spcPct val="120000"/>
              </a:lnSpc>
              <a:spcBef>
                <a:spcPct val="10000"/>
              </a:spcBef>
              <a:spcAft>
                <a:spcPct val="10000"/>
              </a:spcAft>
              <a:buSzPct val="75000"/>
              <a:buFont typeface="Wingdings" pitchFamily="2" charset="2"/>
              <a:buChar char="l"/>
              <a:defRPr/>
            </a:pPr>
            <a:r>
              <a:rPr lang="en-US" altLang="zh-TW" sz="2000" dirty="0" smtClean="0"/>
              <a:t>Sections of  SDS directly relevant to emergency response: </a:t>
            </a:r>
            <a:r>
              <a:rPr lang="en-US" altLang="zh-TW" sz="2000" i="1" dirty="0" smtClean="0">
                <a:effectLst>
                  <a:outerShdw blurRad="38100" dist="38100" dir="2700000" algn="tl">
                    <a:srgbClr val="C0C0C0"/>
                  </a:outerShdw>
                </a:effectLst>
              </a:rPr>
              <a:t>First Aid Measures, Fire-Fighting Measures, Accidental Release Measures, and  Exposure Controls/Personal Protection</a:t>
            </a:r>
          </a:p>
        </p:txBody>
      </p:sp>
      <p:grpSp>
        <p:nvGrpSpPr>
          <p:cNvPr id="38917" name="Group 14"/>
          <p:cNvGrpSpPr>
            <a:grpSpLocks/>
          </p:cNvGrpSpPr>
          <p:nvPr/>
        </p:nvGrpSpPr>
        <p:grpSpPr bwMode="auto">
          <a:xfrm>
            <a:off x="4787900" y="898525"/>
            <a:ext cx="4176713" cy="5883275"/>
            <a:chOff x="3039" y="527"/>
            <a:chExt cx="2631" cy="3706"/>
          </a:xfrm>
        </p:grpSpPr>
        <p:pic>
          <p:nvPicPr>
            <p:cNvPr id="38918" name="Picture 12"/>
            <p:cNvPicPr>
              <a:picLocks noChangeAspect="1" noChangeArrowheads="1"/>
            </p:cNvPicPr>
            <p:nvPr/>
          </p:nvPicPr>
          <p:blipFill>
            <a:blip r:embed="rId3" cstate="print"/>
            <a:srcRect/>
            <a:stretch>
              <a:fillRect/>
            </a:stretch>
          </p:blipFill>
          <p:spPr bwMode="auto">
            <a:xfrm>
              <a:off x="3107" y="663"/>
              <a:ext cx="2293" cy="2994"/>
            </a:xfrm>
            <a:prstGeom prst="rect">
              <a:avLst/>
            </a:prstGeom>
            <a:noFill/>
            <a:ln w="9525">
              <a:solidFill>
                <a:schemeClr val="tx1"/>
              </a:solidFill>
              <a:miter lim="800000"/>
              <a:headEnd/>
              <a:tailEnd/>
            </a:ln>
          </p:spPr>
        </p:pic>
        <p:grpSp>
          <p:nvGrpSpPr>
            <p:cNvPr id="38919" name="Group 8"/>
            <p:cNvGrpSpPr>
              <a:grpSpLocks/>
            </p:cNvGrpSpPr>
            <p:nvPr/>
          </p:nvGrpSpPr>
          <p:grpSpPr bwMode="auto">
            <a:xfrm>
              <a:off x="4332" y="2931"/>
              <a:ext cx="1338" cy="998"/>
              <a:chOff x="204" y="119"/>
              <a:chExt cx="1338" cy="998"/>
            </a:xfrm>
          </p:grpSpPr>
          <p:sp>
            <p:nvSpPr>
              <p:cNvPr id="38922" name="AutoShape 6"/>
              <p:cNvSpPr>
                <a:spLocks noChangeArrowheads="1"/>
              </p:cNvSpPr>
              <p:nvPr/>
            </p:nvSpPr>
            <p:spPr bwMode="auto">
              <a:xfrm>
                <a:off x="204" y="119"/>
                <a:ext cx="1338" cy="998"/>
              </a:xfrm>
              <a:prstGeom prst="irregularSeal1">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endParaRPr lang="zh-TW" altLang="en-US"/>
              </a:p>
            </p:txBody>
          </p:sp>
          <p:sp>
            <p:nvSpPr>
              <p:cNvPr id="38923" name="Text Box 7"/>
              <p:cNvSpPr txBox="1">
                <a:spLocks noChangeArrowheads="1"/>
              </p:cNvSpPr>
              <p:nvPr/>
            </p:nvSpPr>
            <p:spPr bwMode="auto">
              <a:xfrm>
                <a:off x="441" y="391"/>
                <a:ext cx="952" cy="334"/>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r>
                  <a:rPr lang="en-US" altLang="zh-TW" b="1"/>
                  <a:t>Example</a:t>
                </a:r>
                <a:endParaRPr lang="zh-TW" altLang="en-US" b="1"/>
              </a:p>
            </p:txBody>
          </p:sp>
        </p:grpSp>
        <p:sp>
          <p:nvSpPr>
            <p:cNvPr id="38920" name="Text Box 11"/>
            <p:cNvSpPr txBox="1">
              <a:spLocks noChangeArrowheads="1"/>
            </p:cNvSpPr>
            <p:nvPr/>
          </p:nvSpPr>
          <p:spPr bwMode="auto">
            <a:xfrm>
              <a:off x="3243" y="527"/>
              <a:ext cx="2357" cy="252"/>
            </a:xfrm>
            <a:prstGeom prst="rect">
              <a:avLst/>
            </a:prstGeom>
            <a:solidFill>
              <a:srgbClr val="FFFF00"/>
            </a:solidFill>
            <a:ln w="9525">
              <a:solidFill>
                <a:schemeClr val="tx1"/>
              </a:solidFill>
              <a:miter lim="800000"/>
              <a:headEnd/>
              <a:tailEnd/>
            </a:ln>
          </p:spPr>
          <p:txBody>
            <a:bodyPr>
              <a:spAutoFit/>
            </a:bodyPr>
            <a:lstStyle/>
            <a:p>
              <a:pPr algn="ctr" eaLnBrk="1" hangingPunct="1">
                <a:lnSpc>
                  <a:spcPts val="2400"/>
                </a:lnSpc>
                <a:spcBef>
                  <a:spcPct val="0"/>
                </a:spcBef>
                <a:buFont typeface="Wingdings" pitchFamily="2" charset="2"/>
                <a:buNone/>
              </a:pPr>
              <a:r>
                <a:rPr lang="en-US" altLang="zh-TW" sz="2000" b="1" i="1">
                  <a:ea typeface="新細明體" pitchFamily="18" charset="-120"/>
                </a:rPr>
                <a:t>A  SDS for benzene</a:t>
              </a:r>
            </a:p>
          </p:txBody>
        </p:sp>
        <p:sp>
          <p:nvSpPr>
            <p:cNvPr id="38921" name="Rectangle 13"/>
            <p:cNvSpPr>
              <a:spLocks noChangeArrowheads="1"/>
            </p:cNvSpPr>
            <p:nvPr/>
          </p:nvSpPr>
          <p:spPr bwMode="auto">
            <a:xfrm>
              <a:off x="3039" y="3663"/>
              <a:ext cx="2540" cy="570"/>
            </a:xfrm>
            <a:prstGeom prst="rect">
              <a:avLst/>
            </a:prstGeom>
            <a:noFill/>
            <a:ln w="9525">
              <a:noFill/>
              <a:miter lim="800000"/>
              <a:headEnd/>
              <a:tailEnd/>
            </a:ln>
          </p:spPr>
          <p:txBody>
            <a:bodyPr>
              <a:spAutoFit/>
            </a:bodyPr>
            <a:lstStyle/>
            <a:p>
              <a:pPr>
                <a:lnSpc>
                  <a:spcPts val="2000"/>
                </a:lnSpc>
                <a:buFont typeface="Wingdings" pitchFamily="2" charset="2"/>
                <a:buNone/>
              </a:pPr>
              <a:r>
                <a:rPr lang="en-US" altLang="zh-TW" sz="1400"/>
                <a:t>(</a:t>
              </a:r>
              <a:r>
                <a:rPr lang="en-US" altLang="zh-TW" sz="1400" i="1"/>
                <a:t>Source: Chevron Philips Chem Co; http://www.cpchem.com/msds/100000068511_SDS_</a:t>
              </a:r>
            </a:p>
            <a:p>
              <a:pPr>
                <a:lnSpc>
                  <a:spcPts val="2000"/>
                </a:lnSpc>
                <a:buFont typeface="Wingdings" pitchFamily="2" charset="2"/>
                <a:buNone/>
              </a:pPr>
              <a:r>
                <a:rPr lang="en-US" altLang="zh-TW" sz="1400" i="1"/>
                <a:t>US_EN.PDF</a:t>
              </a:r>
              <a:r>
                <a:rPr lang="en-US" altLang="zh-TW" sz="1400"/>
                <a:t>)</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4213" y="331788"/>
            <a:ext cx="7772400" cy="720725"/>
          </a:xfrm>
        </p:spPr>
        <p:txBody>
          <a:bodyPr/>
          <a:lstStyle/>
          <a:p>
            <a:pPr eaLnBrk="1" hangingPunct="1"/>
            <a:r>
              <a:rPr lang="en-US" altLang="zh-TW" sz="4000" b="1" dirty="0" smtClean="0"/>
              <a:t>Learning Goals</a:t>
            </a:r>
            <a:endParaRPr lang="zh-TW" altLang="en-US" sz="4000" b="1" dirty="0" smtClean="0"/>
          </a:p>
        </p:txBody>
      </p:sp>
      <p:sp>
        <p:nvSpPr>
          <p:cNvPr id="7171" name="內容版面配置區 2"/>
          <p:cNvSpPr>
            <a:spLocks/>
          </p:cNvSpPr>
          <p:nvPr/>
        </p:nvSpPr>
        <p:spPr bwMode="auto">
          <a:xfrm>
            <a:off x="611188" y="1196975"/>
            <a:ext cx="8064500" cy="5545138"/>
          </a:xfrm>
          <a:prstGeom prst="rect">
            <a:avLst/>
          </a:prstGeom>
          <a:noFill/>
          <a:ln w="9525">
            <a:noFill/>
            <a:miter lim="800000"/>
            <a:headEnd/>
            <a:tailEnd/>
          </a:ln>
        </p:spPr>
        <p:txBody>
          <a:bodyPr lIns="54864" tIns="91440"/>
          <a:lstStyle/>
          <a:p>
            <a:pPr marL="542925" indent="-450850" eaLnBrk="1" hangingPunct="1">
              <a:lnSpc>
                <a:spcPct val="120000"/>
              </a:lnSpc>
              <a:spcBef>
                <a:spcPts val="600"/>
              </a:spcBef>
              <a:buClr>
                <a:schemeClr val="tx1"/>
              </a:buClr>
              <a:buSzPct val="72000"/>
              <a:buFont typeface="Wingdings" pitchFamily="2" charset="2"/>
              <a:buChar char="l"/>
            </a:pPr>
            <a:r>
              <a:rPr lang="en-US" altLang="zh-TW" sz="2800" dirty="0"/>
              <a:t>Understanding chemical hazards present in the laboratory and strategy of prevention and control</a:t>
            </a:r>
            <a:endParaRPr lang="zh-TW" altLang="en-US" sz="2800" dirty="0"/>
          </a:p>
          <a:p>
            <a:pPr marL="985838" lvl="1" indent="-357188">
              <a:lnSpc>
                <a:spcPct val="120000"/>
              </a:lnSpc>
              <a:spcBef>
                <a:spcPts val="600"/>
              </a:spcBef>
            </a:pPr>
            <a:r>
              <a:rPr lang="en-US" altLang="zh-TW" sz="2800" dirty="0"/>
              <a:t>Hazard communication for chemical substances </a:t>
            </a:r>
          </a:p>
          <a:p>
            <a:pPr marL="985838" lvl="1" indent="-357188">
              <a:lnSpc>
                <a:spcPct val="120000"/>
              </a:lnSpc>
              <a:spcBef>
                <a:spcPts val="600"/>
              </a:spcBef>
            </a:pPr>
            <a:r>
              <a:rPr lang="en-US" altLang="zh-TW" sz="2800" dirty="0"/>
              <a:t>Pointers on management of chemical hazards</a:t>
            </a:r>
            <a:endParaRPr lang="zh-TW" altLang="en-US" sz="2800" dirty="0"/>
          </a:p>
          <a:p>
            <a:pPr marL="542925" indent="-450850" eaLnBrk="1" hangingPunct="1">
              <a:lnSpc>
                <a:spcPct val="120000"/>
              </a:lnSpc>
              <a:spcBef>
                <a:spcPts val="600"/>
              </a:spcBef>
              <a:buClr>
                <a:schemeClr val="tx1"/>
              </a:buClr>
              <a:buSzPct val="72000"/>
              <a:buFont typeface="Wingdings" pitchFamily="2" charset="2"/>
              <a:buChar char="l"/>
            </a:pPr>
            <a:r>
              <a:rPr lang="en-US" altLang="zh-TW" sz="2800" dirty="0">
                <a:solidFill>
                  <a:srgbClr val="000000"/>
                </a:solidFill>
              </a:rPr>
              <a:t>Understanding different types of personal protective </a:t>
            </a:r>
            <a:r>
              <a:rPr lang="en-US" altLang="zh-TW" sz="2800" dirty="0" err="1">
                <a:solidFill>
                  <a:srgbClr val="000000"/>
                </a:solidFill>
              </a:rPr>
              <a:t>equipments</a:t>
            </a:r>
            <a:r>
              <a:rPr lang="en-US" altLang="zh-TW" sz="2800" dirty="0">
                <a:solidFill>
                  <a:srgbClr val="000000"/>
                </a:solidFill>
              </a:rPr>
              <a:t> (PPEs) commonly used in the laboratory and workplace</a:t>
            </a:r>
            <a:endParaRPr lang="zh-TW" altLang="en-US" sz="2800" dirty="0">
              <a:solidFill>
                <a:srgbClr val="000000"/>
              </a:solidFill>
            </a:endParaRPr>
          </a:p>
          <a:p>
            <a:pPr marL="542925" indent="-450850" eaLnBrk="1" hangingPunct="1">
              <a:lnSpc>
                <a:spcPct val="120000"/>
              </a:lnSpc>
              <a:spcBef>
                <a:spcPts val="600"/>
              </a:spcBef>
              <a:buClr>
                <a:schemeClr val="tx1"/>
              </a:buClr>
              <a:buSzPct val="72000"/>
              <a:buFont typeface="Wingdings" pitchFamily="2" charset="2"/>
              <a:buChar char="l"/>
            </a:pPr>
            <a:r>
              <a:rPr lang="en-US" altLang="zh-TW" sz="2800" dirty="0">
                <a:solidFill>
                  <a:srgbClr val="000000"/>
                </a:solidFill>
              </a:rPr>
              <a:t>Learning how to properly select, use, maintain, and store PPEs</a:t>
            </a:r>
            <a:endParaRPr lang="zh-TW" altLang="en-US" sz="2800" dirty="0">
              <a:solidFill>
                <a:srgbClr val="000000"/>
              </a:solidFill>
            </a:endParaRPr>
          </a:p>
          <a:p>
            <a:pPr marL="542925" indent="-450850" eaLnBrk="1" hangingPunct="1">
              <a:lnSpc>
                <a:spcPct val="120000"/>
              </a:lnSpc>
              <a:spcBef>
                <a:spcPts val="600"/>
              </a:spcBef>
              <a:buClr>
                <a:schemeClr val="tx1"/>
              </a:buClr>
              <a:buFontTx/>
              <a:buAutoNum type="arabicPeriod"/>
            </a:pPr>
            <a:endParaRPr lang="zh-TW" altLang="en-US" sz="2800" dirty="0">
              <a:solidFill>
                <a:srgbClr val="000000"/>
              </a:solidFill>
            </a:endParaRPr>
          </a:p>
        </p:txBody>
      </p:sp>
      <p:sp>
        <p:nvSpPr>
          <p:cNvPr id="7172" name="投影片編號版面配置區 4"/>
          <p:cNvSpPr>
            <a:spLocks noGrp="1"/>
          </p:cNvSpPr>
          <p:nvPr>
            <p:ph type="sldNum" sz="quarter" idx="12"/>
          </p:nvPr>
        </p:nvSpPr>
        <p:spPr>
          <a:noFill/>
        </p:spPr>
        <p:txBody>
          <a:bodyPr/>
          <a:lstStyle/>
          <a:p>
            <a:fld id="{535740A3-536D-4196-BC06-67495546CB6A}" type="slidenum">
              <a:rPr lang="en-US" altLang="zh-TW" smtClean="0">
                <a:latin typeface="Arial" pitchFamily="34" charset="0"/>
              </a:rPr>
              <a:pPr/>
              <a:t>2</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12"/>
          </p:nvPr>
        </p:nvSpPr>
        <p:spPr>
          <a:xfrm>
            <a:off x="8450088" y="6245225"/>
            <a:ext cx="442392" cy="476250"/>
          </a:xfrm>
        </p:spPr>
        <p:txBody>
          <a:bodyPr/>
          <a:lstStyle/>
          <a:p>
            <a:pPr>
              <a:defRPr/>
            </a:pPr>
            <a:fld id="{FA67DC29-FA11-4587-A0A7-ED8BEB2E1A71}" type="slidenum">
              <a:rPr lang="en-US" altLang="zh-TW"/>
              <a:pPr>
                <a:defRPr/>
              </a:pPr>
              <a:t>20</a:t>
            </a:fld>
            <a:endParaRPr lang="en-US" altLang="zh-TW" dirty="0"/>
          </a:p>
        </p:txBody>
      </p:sp>
      <p:sp>
        <p:nvSpPr>
          <p:cNvPr id="57347" name="Rectangle 2"/>
          <p:cNvSpPr>
            <a:spLocks noGrp="1" noChangeArrowheads="1"/>
          </p:cNvSpPr>
          <p:nvPr>
            <p:ph type="title" idx="4294967295"/>
          </p:nvPr>
        </p:nvSpPr>
        <p:spPr>
          <a:xfrm>
            <a:off x="179388" y="333375"/>
            <a:ext cx="4752975" cy="638175"/>
          </a:xfrm>
        </p:spPr>
        <p:txBody>
          <a:bodyPr/>
          <a:lstStyle/>
          <a:p>
            <a:pPr eaLnBrk="1" hangingPunct="1">
              <a:lnSpc>
                <a:spcPct val="110000"/>
              </a:lnSpc>
            </a:pPr>
            <a:r>
              <a:rPr lang="en-US" altLang="zh-TW" sz="2800" b="1" dirty="0" smtClean="0">
                <a:latin typeface="Times New Roman" pitchFamily="18" charset="0"/>
                <a:cs typeface="Times New Roman" pitchFamily="18" charset="0"/>
              </a:rPr>
              <a:t>Hazard Communication</a:t>
            </a:r>
            <a:br>
              <a:rPr lang="en-US" altLang="zh-TW" sz="2800" b="1" dirty="0" smtClean="0">
                <a:latin typeface="Times New Roman" pitchFamily="18" charset="0"/>
                <a:cs typeface="Times New Roman" pitchFamily="18" charset="0"/>
              </a:rPr>
            </a:br>
            <a:r>
              <a:rPr lang="en-US" altLang="zh-TW" sz="2800" b="1" dirty="0" smtClean="0">
                <a:latin typeface="Times New Roman" pitchFamily="18" charset="0"/>
                <a:cs typeface="Times New Roman" pitchFamily="18" charset="0"/>
              </a:rPr>
              <a:t>—Chemical Labeling</a:t>
            </a:r>
            <a:endParaRPr lang="zh-TW" altLang="en-US" sz="2800" b="1" dirty="0" smtClean="0">
              <a:latin typeface="Times New Roman" pitchFamily="18" charset="0"/>
              <a:cs typeface="Times New Roman" pitchFamily="18" charset="0"/>
            </a:endParaRPr>
          </a:p>
        </p:txBody>
      </p:sp>
      <p:sp>
        <p:nvSpPr>
          <p:cNvPr id="329732" name="Rectangle 3"/>
          <p:cNvSpPr>
            <a:spLocks noGrp="1" noChangeArrowheads="1"/>
          </p:cNvSpPr>
          <p:nvPr>
            <p:ph type="body" sz="half" idx="4294967295"/>
          </p:nvPr>
        </p:nvSpPr>
        <p:spPr>
          <a:xfrm>
            <a:off x="250825" y="1196975"/>
            <a:ext cx="4392613" cy="5256213"/>
          </a:xfrm>
        </p:spPr>
        <p:txBody>
          <a:bodyPr/>
          <a:lstStyle/>
          <a:p>
            <a:pPr marL="266700" indent="-266700" eaLnBrk="1" hangingPunct="1">
              <a:lnSpc>
                <a:spcPct val="110000"/>
              </a:lnSpc>
              <a:buSzPct val="75000"/>
              <a:buFont typeface="Wingdings" pitchFamily="2" charset="2"/>
              <a:buChar char="l"/>
              <a:defRPr/>
            </a:pPr>
            <a:r>
              <a:rPr lang="en-US" altLang="zh-TW" sz="2200" smtClean="0"/>
              <a:t>The containers of hazardous material used in laboratory should be labeled with the following information from GHS:</a:t>
            </a:r>
            <a:endParaRPr lang="zh-TW" altLang="en-US" sz="2200" smtClean="0"/>
          </a:p>
          <a:p>
            <a:pPr marL="714375" lvl="1" indent="-268288" eaLnBrk="1" hangingPunct="1">
              <a:lnSpc>
                <a:spcPct val="110000"/>
              </a:lnSpc>
              <a:buClr>
                <a:schemeClr val="tx1"/>
              </a:buClr>
              <a:buSzPct val="75000"/>
              <a:buFont typeface="Wingdings" pitchFamily="2" charset="2"/>
              <a:buChar char="Ø"/>
              <a:defRPr/>
            </a:pPr>
            <a:r>
              <a:rPr lang="en-US" altLang="zh-TW" sz="2200" i="1" smtClean="0">
                <a:effectLst>
                  <a:outerShdw blurRad="38100" dist="38100" dir="2700000" algn="tl">
                    <a:srgbClr val="C0C0C0"/>
                  </a:outerShdw>
                </a:effectLst>
              </a:rPr>
              <a:t>Hazard symbol</a:t>
            </a:r>
            <a:endParaRPr lang="zh-TW" altLang="en-US" sz="2200" i="1" smtClean="0">
              <a:effectLst>
                <a:outerShdw blurRad="38100" dist="38100" dir="2700000" algn="tl">
                  <a:srgbClr val="C0C0C0"/>
                </a:outerShdw>
              </a:effectLst>
            </a:endParaRPr>
          </a:p>
          <a:p>
            <a:pPr marL="714375" lvl="1" indent="-268288" eaLnBrk="1" hangingPunct="1">
              <a:lnSpc>
                <a:spcPct val="110000"/>
              </a:lnSpc>
              <a:buClr>
                <a:schemeClr val="tx1"/>
              </a:buClr>
              <a:buSzPct val="75000"/>
              <a:buFont typeface="Wingdings" pitchFamily="2" charset="2"/>
              <a:buChar char="Ø"/>
              <a:defRPr/>
            </a:pPr>
            <a:r>
              <a:rPr lang="en-US" altLang="zh-TW" sz="2200" smtClean="0"/>
              <a:t>Contents, including:</a:t>
            </a:r>
            <a:endParaRPr lang="zh-TW" altLang="en-US" sz="2200" smtClean="0"/>
          </a:p>
          <a:p>
            <a:pPr marL="1177925" lvl="2" indent="-284163" eaLnBrk="1" hangingPunct="1">
              <a:lnSpc>
                <a:spcPct val="110000"/>
              </a:lnSpc>
              <a:buFont typeface="Times New Roman" pitchFamily="18" charset="0"/>
              <a:buChar char="–"/>
              <a:defRPr/>
            </a:pPr>
            <a:r>
              <a:rPr lang="en-US" altLang="zh-TW" sz="2200" i="1" smtClean="0">
                <a:effectLst>
                  <a:outerShdw blurRad="38100" dist="38100" dir="2700000" algn="tl">
                    <a:srgbClr val="C0C0C0"/>
                  </a:outerShdw>
                </a:effectLst>
              </a:rPr>
              <a:t>Chemical name</a:t>
            </a:r>
          </a:p>
          <a:p>
            <a:pPr marL="1177925" lvl="2" indent="-284163" eaLnBrk="1" hangingPunct="1">
              <a:lnSpc>
                <a:spcPct val="110000"/>
              </a:lnSpc>
              <a:buFont typeface="Times New Roman" pitchFamily="18" charset="0"/>
              <a:buChar char="–"/>
              <a:defRPr/>
            </a:pPr>
            <a:r>
              <a:rPr lang="en-US" altLang="zh-TW" sz="2200" i="1" smtClean="0">
                <a:effectLst>
                  <a:outerShdw blurRad="38100" dist="38100" dir="2700000" algn="tl">
                    <a:srgbClr val="C0C0C0"/>
                  </a:outerShdw>
                </a:effectLst>
              </a:rPr>
              <a:t>Signal word </a:t>
            </a:r>
            <a:r>
              <a:rPr lang="en-US" altLang="zh-TW" sz="2200" smtClean="0"/>
              <a:t>(caution)</a:t>
            </a:r>
          </a:p>
          <a:p>
            <a:pPr marL="1177925" lvl="2" indent="-284163" eaLnBrk="1" hangingPunct="1">
              <a:lnSpc>
                <a:spcPct val="110000"/>
              </a:lnSpc>
              <a:buFont typeface="Times New Roman" pitchFamily="18" charset="0"/>
              <a:buChar char="–"/>
              <a:defRPr/>
            </a:pPr>
            <a:r>
              <a:rPr lang="en-US" altLang="zh-TW" sz="2200" i="1" smtClean="0">
                <a:effectLst>
                  <a:outerShdw blurRad="38100" dist="38100" dir="2700000" algn="tl">
                    <a:srgbClr val="C0C0C0"/>
                  </a:outerShdw>
                </a:effectLst>
              </a:rPr>
              <a:t>Hazard statements</a:t>
            </a:r>
            <a:r>
              <a:rPr lang="en-US" altLang="zh-TW" sz="2200" smtClean="0"/>
              <a:t> (hazard warning message)</a:t>
            </a:r>
          </a:p>
          <a:p>
            <a:pPr marL="1177925" lvl="2" indent="-284163" eaLnBrk="1" hangingPunct="1">
              <a:lnSpc>
                <a:spcPct val="110000"/>
              </a:lnSpc>
              <a:buFont typeface="Times New Roman" pitchFamily="18" charset="0"/>
              <a:buChar char="–"/>
              <a:defRPr/>
            </a:pPr>
            <a:r>
              <a:rPr lang="en-US" altLang="zh-TW" sz="2200" i="1" smtClean="0">
                <a:effectLst>
                  <a:outerShdw blurRad="38100" dist="38100" dir="2700000" algn="tl">
                    <a:srgbClr val="C0C0C0"/>
                  </a:outerShdw>
                </a:effectLst>
              </a:rPr>
              <a:t>Precautionary statements</a:t>
            </a:r>
            <a:r>
              <a:rPr lang="en-US" altLang="zh-TW" sz="2200" smtClean="0"/>
              <a:t> (prevention, response, storage, and disposal)</a:t>
            </a:r>
          </a:p>
        </p:txBody>
      </p:sp>
      <p:grpSp>
        <p:nvGrpSpPr>
          <p:cNvPr id="2" name="Group 16"/>
          <p:cNvGrpSpPr>
            <a:grpSpLocks/>
          </p:cNvGrpSpPr>
          <p:nvPr/>
        </p:nvGrpSpPr>
        <p:grpSpPr bwMode="auto">
          <a:xfrm>
            <a:off x="3851274" y="261938"/>
            <a:ext cx="5400677" cy="6335714"/>
            <a:chOff x="2426" y="165"/>
            <a:chExt cx="3402" cy="3991"/>
          </a:xfrm>
        </p:grpSpPr>
        <p:pic>
          <p:nvPicPr>
            <p:cNvPr id="57350" name="Picture 12"/>
            <p:cNvPicPr>
              <a:picLocks noChangeAspect="1" noChangeArrowheads="1"/>
            </p:cNvPicPr>
            <p:nvPr/>
          </p:nvPicPr>
          <p:blipFill>
            <a:blip r:embed="rId3" cstate="print"/>
            <a:srcRect/>
            <a:stretch>
              <a:fillRect/>
            </a:stretch>
          </p:blipFill>
          <p:spPr bwMode="auto">
            <a:xfrm>
              <a:off x="3040" y="165"/>
              <a:ext cx="2292" cy="3583"/>
            </a:xfrm>
            <a:prstGeom prst="rect">
              <a:avLst/>
            </a:prstGeom>
            <a:noFill/>
            <a:ln w="9525">
              <a:solidFill>
                <a:schemeClr val="tx1"/>
              </a:solidFill>
              <a:miter lim="800000"/>
              <a:headEnd/>
              <a:tailEnd/>
            </a:ln>
          </p:spPr>
        </p:pic>
        <p:sp>
          <p:nvSpPr>
            <p:cNvPr id="57351" name="AutoShape 6"/>
            <p:cNvSpPr>
              <a:spLocks noChangeArrowheads="1"/>
            </p:cNvSpPr>
            <p:nvPr/>
          </p:nvSpPr>
          <p:spPr bwMode="auto">
            <a:xfrm>
              <a:off x="2426" y="1525"/>
              <a:ext cx="1338" cy="998"/>
            </a:xfrm>
            <a:prstGeom prst="irregularSeal1">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endParaRPr lang="zh-TW" altLang="en-US"/>
            </a:p>
          </p:txBody>
        </p:sp>
        <p:sp>
          <p:nvSpPr>
            <p:cNvPr id="57352" name="Text Box 7"/>
            <p:cNvSpPr txBox="1">
              <a:spLocks noChangeArrowheads="1"/>
            </p:cNvSpPr>
            <p:nvPr/>
          </p:nvSpPr>
          <p:spPr bwMode="auto">
            <a:xfrm>
              <a:off x="2653" y="1825"/>
              <a:ext cx="952" cy="334"/>
            </a:xfrm>
            <a:prstGeom prst="rect">
              <a:avLst/>
            </a:prstGeom>
            <a:noFill/>
            <a:ln w="9525">
              <a:noFill/>
              <a:miter lim="800000"/>
              <a:headEnd/>
              <a:tailEnd/>
            </a:ln>
          </p:spPr>
          <p:txBody>
            <a:bodyPr>
              <a:spAutoFit/>
            </a:bodyPr>
            <a:lstStyle/>
            <a:p>
              <a:pPr>
                <a:spcBef>
                  <a:spcPct val="50000"/>
                </a:spcBef>
                <a:buNone/>
              </a:pPr>
              <a:r>
                <a:rPr lang="en-US" altLang="zh-TW" sz="2400" b="1" dirty="0">
                  <a:latin typeface="Times New Roman" pitchFamily="18" charset="0"/>
                  <a:ea typeface="標楷體" pitchFamily="65" charset="-120"/>
                </a:rPr>
                <a:t>Example</a:t>
              </a:r>
              <a:endParaRPr lang="zh-TW" altLang="en-US" sz="2400" b="1" dirty="0">
                <a:latin typeface="Times New Roman" pitchFamily="18" charset="0"/>
                <a:ea typeface="標楷體" pitchFamily="65" charset="-120"/>
              </a:endParaRPr>
            </a:p>
          </p:txBody>
        </p:sp>
        <p:sp>
          <p:nvSpPr>
            <p:cNvPr id="57353" name="Text Box 11"/>
            <p:cNvSpPr txBox="1">
              <a:spLocks noChangeArrowheads="1"/>
            </p:cNvSpPr>
            <p:nvPr/>
          </p:nvSpPr>
          <p:spPr bwMode="auto">
            <a:xfrm>
              <a:off x="2881" y="3203"/>
              <a:ext cx="2675" cy="633"/>
            </a:xfrm>
            <a:prstGeom prst="rect">
              <a:avLst/>
            </a:prstGeom>
            <a:solidFill>
              <a:srgbClr val="FFFF00"/>
            </a:solidFill>
            <a:ln w="9525">
              <a:solidFill>
                <a:schemeClr val="tx1"/>
              </a:solidFill>
              <a:miter lim="800000"/>
              <a:headEnd/>
              <a:tailEnd/>
            </a:ln>
          </p:spPr>
          <p:txBody>
            <a:bodyPr>
              <a:spAutoFit/>
            </a:bodyPr>
            <a:lstStyle/>
            <a:p>
              <a:pPr algn="ctr">
                <a:buNone/>
              </a:pPr>
              <a:r>
                <a:rPr lang="en-US" altLang="zh-TW" sz="2000" b="1" i="1" dirty="0">
                  <a:latin typeface="Times New Roman" pitchFamily="18" charset="0"/>
                </a:rPr>
                <a:t>A GHS display for benzene containing elements required for labeling</a:t>
              </a:r>
            </a:p>
          </p:txBody>
        </p:sp>
        <p:sp>
          <p:nvSpPr>
            <p:cNvPr id="57354" name="Rectangle 13"/>
            <p:cNvSpPr>
              <a:spLocks noChangeArrowheads="1"/>
            </p:cNvSpPr>
            <p:nvPr/>
          </p:nvSpPr>
          <p:spPr bwMode="auto">
            <a:xfrm>
              <a:off x="2698" y="3865"/>
              <a:ext cx="3130" cy="291"/>
            </a:xfrm>
            <a:prstGeom prst="rect">
              <a:avLst/>
            </a:prstGeom>
            <a:noFill/>
            <a:ln w="9525">
              <a:noFill/>
              <a:miter lim="800000"/>
              <a:headEnd/>
              <a:tailEnd/>
            </a:ln>
          </p:spPr>
          <p:txBody>
            <a:bodyPr>
              <a:spAutoFit/>
            </a:bodyPr>
            <a:lstStyle/>
            <a:p>
              <a:pPr>
                <a:lnSpc>
                  <a:spcPct val="100000"/>
                </a:lnSpc>
                <a:spcBef>
                  <a:spcPts val="0"/>
                </a:spcBef>
                <a:buNone/>
              </a:pPr>
              <a:r>
                <a:rPr lang="en-US" altLang="zh-TW" sz="1200" dirty="0">
                  <a:latin typeface="Times New Roman" pitchFamily="18" charset="0"/>
                </a:rPr>
                <a:t>(</a:t>
              </a:r>
              <a:r>
                <a:rPr lang="en-US" altLang="zh-TW" sz="1200" i="1" dirty="0">
                  <a:latin typeface="Times New Roman" pitchFamily="18" charset="0"/>
                </a:rPr>
                <a:t>Source: Chevron Philips </a:t>
              </a:r>
              <a:r>
                <a:rPr lang="en-US" altLang="zh-TW" sz="1200" i="1" dirty="0" err="1">
                  <a:latin typeface="Times New Roman" pitchFamily="18" charset="0"/>
                </a:rPr>
                <a:t>Chem</a:t>
              </a:r>
              <a:r>
                <a:rPr lang="en-US" altLang="zh-TW" sz="1200" i="1" dirty="0">
                  <a:latin typeface="Times New Roman" pitchFamily="18" charset="0"/>
                </a:rPr>
                <a:t> Co; http://www.cpchem.com/msds/100000068511_SDS_US_EN.PDF</a:t>
              </a:r>
              <a:r>
                <a:rPr lang="en-US" altLang="zh-TW" sz="1200" dirty="0">
                  <a:latin typeface="Times New Roman" pitchFamily="18" charset="0"/>
                </a:rPr>
                <a:t>)</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5"/>
          <p:cNvSpPr>
            <a:spLocks noGrp="1"/>
          </p:cNvSpPr>
          <p:nvPr>
            <p:ph type="sldNum" sz="quarter" idx="12"/>
          </p:nvPr>
        </p:nvSpPr>
        <p:spPr>
          <a:xfrm>
            <a:off x="6875463" y="6337300"/>
            <a:ext cx="2133600" cy="476250"/>
          </a:xfrm>
          <a:noFill/>
        </p:spPr>
        <p:txBody>
          <a:bodyPr/>
          <a:lstStyle/>
          <a:p>
            <a:fld id="{15A6D1F0-4D4F-4890-B277-8E1F1F0EF4F6}" type="slidenum">
              <a:rPr lang="en-US" altLang="zh-TW" smtClean="0">
                <a:latin typeface="Arial" pitchFamily="34" charset="0"/>
              </a:rPr>
              <a:pPr/>
              <a:t>21</a:t>
            </a:fld>
            <a:endParaRPr lang="en-US" altLang="zh-TW" smtClean="0">
              <a:latin typeface="Arial" pitchFamily="34" charset="0"/>
            </a:endParaRPr>
          </a:p>
        </p:txBody>
      </p:sp>
      <p:sp>
        <p:nvSpPr>
          <p:cNvPr id="41987" name="Rectangle 2"/>
          <p:cNvSpPr>
            <a:spLocks noGrp="1" noChangeArrowheads="1"/>
          </p:cNvSpPr>
          <p:nvPr>
            <p:ph type="title" idx="4294967295"/>
          </p:nvPr>
        </p:nvSpPr>
        <p:spPr>
          <a:xfrm>
            <a:off x="457200" y="188913"/>
            <a:ext cx="8229600" cy="703262"/>
          </a:xfrm>
        </p:spPr>
        <p:txBody>
          <a:bodyPr/>
          <a:lstStyle/>
          <a:p>
            <a:pPr eaLnBrk="1" hangingPunct="1"/>
            <a:r>
              <a:rPr lang="en-US" altLang="zh-TW" sz="3200" b="1" smtClean="0"/>
              <a:t>Storage of Chemical</a:t>
            </a:r>
            <a:endParaRPr lang="zh-TW" altLang="en-US" sz="3200" b="1" smtClean="0"/>
          </a:p>
        </p:txBody>
      </p:sp>
      <p:sp>
        <p:nvSpPr>
          <p:cNvPr id="333828" name="Rectangle 3"/>
          <p:cNvSpPr>
            <a:spLocks noGrp="1" noChangeArrowheads="1"/>
          </p:cNvSpPr>
          <p:nvPr>
            <p:ph type="body" sz="half" idx="4294967295"/>
          </p:nvPr>
        </p:nvSpPr>
        <p:spPr>
          <a:xfrm>
            <a:off x="327025" y="1150938"/>
            <a:ext cx="4244975" cy="5373687"/>
          </a:xfrm>
        </p:spPr>
        <p:txBody>
          <a:bodyPr/>
          <a:lstStyle/>
          <a:p>
            <a:pPr eaLnBrk="1" hangingPunct="1">
              <a:lnSpc>
                <a:spcPct val="125000"/>
              </a:lnSpc>
              <a:buSzPct val="75000"/>
              <a:buFont typeface="Wingdings" pitchFamily="2" charset="2"/>
              <a:buChar char="l"/>
              <a:defRPr/>
            </a:pPr>
            <a:r>
              <a:rPr lang="en-US" altLang="zh-TW" sz="2200" dirty="0" smtClean="0"/>
              <a:t>Hazardous material should be stored in accordance with its properties (e.g., </a:t>
            </a:r>
            <a:r>
              <a:rPr lang="en-US" altLang="zh-TW" sz="2200" i="1" dirty="0" smtClean="0">
                <a:effectLst>
                  <a:outerShdw blurRad="38100" dist="38100" dir="2700000" algn="tl">
                    <a:srgbClr val="C0C0C0"/>
                  </a:outerShdw>
                </a:effectLst>
              </a:rPr>
              <a:t>volatility</a:t>
            </a:r>
            <a:r>
              <a:rPr lang="en-US" altLang="zh-TW" sz="2200" dirty="0" smtClean="0"/>
              <a:t>, </a:t>
            </a:r>
            <a:r>
              <a:rPr lang="en-US" altLang="zh-TW" sz="2200" i="1" dirty="0" smtClean="0">
                <a:effectLst>
                  <a:outerShdw blurRad="38100" dist="38100" dir="2700000" algn="tl">
                    <a:srgbClr val="C0C0C0"/>
                  </a:outerShdw>
                </a:effectLst>
              </a:rPr>
              <a:t>flammability</a:t>
            </a:r>
            <a:r>
              <a:rPr lang="en-US" altLang="zh-TW" sz="2200" dirty="0" smtClean="0"/>
              <a:t>, and </a:t>
            </a:r>
            <a:r>
              <a:rPr lang="en-US" altLang="zh-TW" sz="2200" i="1" dirty="0" smtClean="0">
                <a:effectLst>
                  <a:outerShdw blurRad="38100" dist="38100" dir="2700000" algn="tl">
                    <a:srgbClr val="C0C0C0"/>
                  </a:outerShdw>
                </a:effectLst>
              </a:rPr>
              <a:t>compatibility</a:t>
            </a:r>
            <a:r>
              <a:rPr lang="en-US" altLang="zh-TW" sz="2200" dirty="0" smtClean="0"/>
              <a:t>)</a:t>
            </a:r>
            <a:endParaRPr lang="zh-TW" altLang="en-US" sz="2200" dirty="0" smtClean="0"/>
          </a:p>
          <a:p>
            <a:pPr eaLnBrk="1" hangingPunct="1">
              <a:lnSpc>
                <a:spcPct val="125000"/>
              </a:lnSpc>
              <a:buSzPct val="75000"/>
              <a:buFont typeface="Wingdings" pitchFamily="2" charset="2"/>
              <a:buChar char="l"/>
              <a:defRPr/>
            </a:pPr>
            <a:r>
              <a:rPr lang="en-US" altLang="zh-TW" sz="2200" dirty="0" smtClean="0"/>
              <a:t>The exhaust ventilation system installed in the storage facility should receive periodic inspection and maintenance</a:t>
            </a:r>
          </a:p>
          <a:p>
            <a:pPr eaLnBrk="1" hangingPunct="1">
              <a:lnSpc>
                <a:spcPct val="125000"/>
              </a:lnSpc>
              <a:buSzPct val="75000"/>
              <a:buFont typeface="Wingdings" pitchFamily="2" charset="2"/>
              <a:buChar char="l"/>
              <a:defRPr/>
            </a:pPr>
            <a:r>
              <a:rPr lang="en-US" altLang="zh-TW" sz="2200" dirty="0" smtClean="0"/>
              <a:t>Facilities storing a significant level of volatile, flammable liquid should be installed with </a:t>
            </a:r>
            <a:r>
              <a:rPr lang="en-US" altLang="zh-TW" sz="2200" i="1" dirty="0" smtClean="0">
                <a:effectLst>
                  <a:outerShdw blurRad="38100" dist="38100" dir="2700000" algn="tl">
                    <a:srgbClr val="C0C0C0"/>
                  </a:outerShdw>
                </a:effectLst>
              </a:rPr>
              <a:t>flammable gas detectors</a:t>
            </a:r>
            <a:endParaRPr lang="zh-TW" altLang="en-US" sz="2200" dirty="0" smtClean="0"/>
          </a:p>
        </p:txBody>
      </p:sp>
      <p:grpSp>
        <p:nvGrpSpPr>
          <p:cNvPr id="41989" name="Group 11"/>
          <p:cNvGrpSpPr>
            <a:grpSpLocks/>
          </p:cNvGrpSpPr>
          <p:nvPr/>
        </p:nvGrpSpPr>
        <p:grpSpPr bwMode="auto">
          <a:xfrm>
            <a:off x="4572000" y="884238"/>
            <a:ext cx="4176713" cy="5462587"/>
            <a:chOff x="2880" y="421"/>
            <a:chExt cx="2631" cy="3441"/>
          </a:xfrm>
        </p:grpSpPr>
        <p:pic>
          <p:nvPicPr>
            <p:cNvPr id="41990" name="Picture 6" descr="P1000911"/>
            <p:cNvPicPr>
              <a:picLocks noChangeAspect="1" noChangeArrowheads="1"/>
            </p:cNvPicPr>
            <p:nvPr/>
          </p:nvPicPr>
          <p:blipFill>
            <a:blip r:embed="rId3" cstate="print"/>
            <a:srcRect/>
            <a:stretch>
              <a:fillRect/>
            </a:stretch>
          </p:blipFill>
          <p:spPr bwMode="auto">
            <a:xfrm>
              <a:off x="2880" y="799"/>
              <a:ext cx="2568" cy="2848"/>
            </a:xfrm>
            <a:prstGeom prst="rect">
              <a:avLst/>
            </a:prstGeom>
            <a:noFill/>
            <a:ln w="9525">
              <a:noFill/>
              <a:miter lim="800000"/>
              <a:headEnd/>
              <a:tailEnd/>
            </a:ln>
          </p:spPr>
        </p:pic>
        <p:sp>
          <p:nvSpPr>
            <p:cNvPr id="41991" name="AutoShape 7"/>
            <p:cNvSpPr>
              <a:spLocks noChangeArrowheads="1"/>
            </p:cNvSpPr>
            <p:nvPr/>
          </p:nvSpPr>
          <p:spPr bwMode="auto">
            <a:xfrm>
              <a:off x="3063" y="542"/>
              <a:ext cx="753" cy="155"/>
            </a:xfrm>
            <a:prstGeom prst="leftArrow">
              <a:avLst>
                <a:gd name="adj1" fmla="val 50000"/>
                <a:gd name="adj2" fmla="val 121452"/>
              </a:avLst>
            </a:prstGeom>
            <a:solidFill>
              <a:srgbClr val="FF0000"/>
            </a:solidFill>
            <a:ln w="9525">
              <a:solidFill>
                <a:schemeClr val="tx1"/>
              </a:solidFill>
              <a:miter lim="800000"/>
              <a:headEnd/>
              <a:tailEnd/>
            </a:ln>
          </p:spPr>
          <p:txBody>
            <a:bodyPr wrap="none" anchor="ctr"/>
            <a:lstStyle/>
            <a:p>
              <a:endParaRPr lang="zh-TW" altLang="en-US"/>
            </a:p>
          </p:txBody>
        </p:sp>
        <p:sp>
          <p:nvSpPr>
            <p:cNvPr id="333832" name="Text Box 8"/>
            <p:cNvSpPr txBox="1">
              <a:spLocks noChangeArrowheads="1"/>
            </p:cNvSpPr>
            <p:nvPr/>
          </p:nvSpPr>
          <p:spPr bwMode="auto">
            <a:xfrm>
              <a:off x="3652" y="421"/>
              <a:ext cx="1859" cy="326"/>
            </a:xfrm>
            <a:prstGeom prst="rect">
              <a:avLst/>
            </a:prstGeom>
            <a:noFill/>
            <a:ln w="9525">
              <a:noFill/>
              <a:miter lim="800000"/>
              <a:headEnd/>
              <a:tailEnd/>
            </a:ln>
          </p:spPr>
          <p:txBody>
            <a:bodyPr>
              <a:spAutoFit/>
            </a:bodyPr>
            <a:lstStyle/>
            <a:p>
              <a:pPr algn="ctr">
                <a:spcBef>
                  <a:spcPct val="50000"/>
                </a:spcBef>
                <a:buFont typeface="Wingdings" pitchFamily="2" charset="2"/>
                <a:buNone/>
                <a:defRPr/>
              </a:pPr>
              <a:r>
                <a:rPr lang="en-US" altLang="zh-TW" sz="2000" b="1" i="1" dirty="0">
                  <a:solidFill>
                    <a:srgbClr val="CC0000"/>
                  </a:solidFill>
                  <a:effectLst>
                    <a:outerShdw blurRad="38100" dist="38100" dir="2700000" algn="tl">
                      <a:srgbClr val="C0C0C0"/>
                    </a:outerShdw>
                  </a:effectLst>
                </a:rPr>
                <a:t>Exhaust ventilation</a:t>
              </a:r>
              <a:endParaRPr lang="zh-TW" altLang="en-US" sz="2000" b="1" i="1" dirty="0">
                <a:solidFill>
                  <a:srgbClr val="CC0000"/>
                </a:solidFill>
                <a:effectLst>
                  <a:outerShdw blurRad="38100" dist="38100" dir="2700000" algn="tl">
                    <a:srgbClr val="C0C0C0"/>
                  </a:outerShdw>
                </a:effectLst>
              </a:endParaRPr>
            </a:p>
          </p:txBody>
        </p:sp>
        <p:sp>
          <p:nvSpPr>
            <p:cNvPr id="41993" name="Rectangle 10"/>
            <p:cNvSpPr>
              <a:spLocks noChangeArrowheads="1"/>
            </p:cNvSpPr>
            <p:nvPr/>
          </p:nvSpPr>
          <p:spPr bwMode="auto">
            <a:xfrm>
              <a:off x="3016" y="3612"/>
              <a:ext cx="2353" cy="250"/>
            </a:xfrm>
            <a:prstGeom prst="rect">
              <a:avLst/>
            </a:prstGeom>
            <a:noFill/>
            <a:ln w="9525">
              <a:noFill/>
              <a:miter lim="800000"/>
              <a:headEnd/>
              <a:tailEnd/>
            </a:ln>
          </p:spPr>
          <p:txBody>
            <a:bodyPr wrap="none">
              <a:spAutoFit/>
            </a:bodyPr>
            <a:lstStyle/>
            <a:p>
              <a:pPr>
                <a:buFont typeface="Arial" pitchFamily="34" charset="0"/>
                <a:buNone/>
              </a:pPr>
              <a:r>
                <a:rPr kumimoji="0" lang="en-US" altLang="zh-TW" sz="2000" b="1"/>
                <a:t>Fire and explosion safety cabinet</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5"/>
          <p:cNvSpPr>
            <a:spLocks noGrp="1"/>
          </p:cNvSpPr>
          <p:nvPr>
            <p:ph type="sldNum" sz="quarter" idx="12"/>
          </p:nvPr>
        </p:nvSpPr>
        <p:spPr>
          <a:noFill/>
        </p:spPr>
        <p:txBody>
          <a:bodyPr/>
          <a:lstStyle/>
          <a:p>
            <a:fld id="{4E14AB63-9D99-4B12-BB58-6C8A78E1E27B}" type="slidenum">
              <a:rPr lang="en-US" altLang="zh-TW" smtClean="0">
                <a:latin typeface="Arial" pitchFamily="34" charset="0"/>
              </a:rPr>
              <a:pPr/>
              <a:t>22</a:t>
            </a:fld>
            <a:endParaRPr lang="en-US" altLang="zh-TW" smtClean="0">
              <a:latin typeface="Arial" pitchFamily="34" charset="0"/>
            </a:endParaRPr>
          </a:p>
        </p:txBody>
      </p:sp>
      <p:grpSp>
        <p:nvGrpSpPr>
          <p:cNvPr id="43011" name="Group 15"/>
          <p:cNvGrpSpPr>
            <a:grpSpLocks/>
          </p:cNvGrpSpPr>
          <p:nvPr/>
        </p:nvGrpSpPr>
        <p:grpSpPr bwMode="auto">
          <a:xfrm>
            <a:off x="323850" y="244475"/>
            <a:ext cx="8280400" cy="5992813"/>
            <a:chOff x="204" y="154"/>
            <a:chExt cx="5216" cy="3775"/>
          </a:xfrm>
        </p:grpSpPr>
        <p:sp>
          <p:nvSpPr>
            <p:cNvPr id="335877" name="Text Box 8"/>
            <p:cNvSpPr txBox="1">
              <a:spLocks noChangeArrowheads="1"/>
            </p:cNvSpPr>
            <p:nvPr/>
          </p:nvSpPr>
          <p:spPr bwMode="auto">
            <a:xfrm>
              <a:off x="204" y="154"/>
              <a:ext cx="2766" cy="509"/>
            </a:xfrm>
            <a:prstGeom prst="rect">
              <a:avLst/>
            </a:prstGeom>
            <a:noFill/>
            <a:ln w="9525">
              <a:noFill/>
              <a:miter lim="800000"/>
              <a:headEnd/>
              <a:tailEnd/>
            </a:ln>
          </p:spPr>
          <p:txBody>
            <a:bodyPr wrap="none">
              <a:spAutoFit/>
            </a:bodyPr>
            <a:lstStyle/>
            <a:p>
              <a:pPr>
                <a:lnSpc>
                  <a:spcPts val="2500"/>
                </a:lnSpc>
                <a:buFont typeface="Wingdings" pitchFamily="2" charset="2"/>
                <a:buNone/>
                <a:defRPr/>
              </a:pPr>
              <a:r>
                <a:rPr lang="en-US" altLang="zh-TW" b="1" i="1" dirty="0">
                  <a:effectLst>
                    <a:outerShdw blurRad="38100" dist="38100" dir="2700000" algn="tl">
                      <a:srgbClr val="C0C0C0"/>
                    </a:outerShdw>
                  </a:effectLst>
                </a:rPr>
                <a:t>Fire and explosion safety cabinet</a:t>
              </a:r>
            </a:p>
            <a:p>
              <a:pPr>
                <a:lnSpc>
                  <a:spcPts val="2500"/>
                </a:lnSpc>
                <a:buFont typeface="Wingdings" pitchFamily="2" charset="2"/>
                <a:buNone/>
                <a:defRPr/>
              </a:pPr>
              <a:r>
                <a:rPr lang="en-US" altLang="zh-TW" b="1" i="1" dirty="0">
                  <a:effectLst>
                    <a:outerShdw blurRad="38100" dist="38100" dir="2700000" algn="tl">
                      <a:srgbClr val="C0C0C0"/>
                    </a:outerShdw>
                  </a:effectLst>
                </a:rPr>
                <a:t>for storage of hydrogen cylinders</a:t>
              </a:r>
              <a:endParaRPr lang="zh-TW" altLang="en-US" b="1" i="1" dirty="0">
                <a:effectLst>
                  <a:outerShdw blurRad="38100" dist="38100" dir="2700000" algn="tl">
                    <a:srgbClr val="C0C0C0"/>
                  </a:outerShdw>
                </a:effectLst>
              </a:endParaRPr>
            </a:p>
          </p:txBody>
        </p:sp>
        <p:grpSp>
          <p:nvGrpSpPr>
            <p:cNvPr id="43013" name="Group 6"/>
            <p:cNvGrpSpPr>
              <a:grpSpLocks/>
            </p:cNvGrpSpPr>
            <p:nvPr/>
          </p:nvGrpSpPr>
          <p:grpSpPr bwMode="auto">
            <a:xfrm>
              <a:off x="385" y="413"/>
              <a:ext cx="5035" cy="3516"/>
              <a:chOff x="385" y="300"/>
              <a:chExt cx="5035" cy="3516"/>
            </a:xfrm>
          </p:grpSpPr>
          <p:pic>
            <p:nvPicPr>
              <p:cNvPr id="43014" name="Picture 4" descr="DSC07532"/>
              <p:cNvPicPr>
                <a:picLocks noChangeAspect="1" noChangeArrowheads="1"/>
              </p:cNvPicPr>
              <p:nvPr/>
            </p:nvPicPr>
            <p:blipFill>
              <a:blip r:embed="rId3" cstate="print"/>
              <a:srcRect/>
              <a:stretch>
                <a:fillRect/>
              </a:stretch>
            </p:blipFill>
            <p:spPr bwMode="auto">
              <a:xfrm>
                <a:off x="3150" y="315"/>
                <a:ext cx="2268" cy="1700"/>
              </a:xfrm>
              <a:prstGeom prst="rect">
                <a:avLst/>
              </a:prstGeom>
              <a:noFill/>
              <a:ln w="9525">
                <a:noFill/>
                <a:miter lim="800000"/>
                <a:headEnd/>
                <a:tailEnd/>
              </a:ln>
            </p:spPr>
          </p:pic>
          <p:pic>
            <p:nvPicPr>
              <p:cNvPr id="43015" name="Picture 6" descr="DSC07528"/>
              <p:cNvPicPr>
                <a:picLocks noChangeAspect="1" noChangeArrowheads="1"/>
              </p:cNvPicPr>
              <p:nvPr/>
            </p:nvPicPr>
            <p:blipFill>
              <a:blip r:embed="rId4" cstate="print"/>
              <a:srcRect/>
              <a:stretch>
                <a:fillRect/>
              </a:stretch>
            </p:blipFill>
            <p:spPr bwMode="auto">
              <a:xfrm>
                <a:off x="3152" y="2115"/>
                <a:ext cx="2268" cy="1701"/>
              </a:xfrm>
              <a:prstGeom prst="rect">
                <a:avLst/>
              </a:prstGeom>
              <a:noFill/>
              <a:ln w="9525">
                <a:noFill/>
                <a:miter lim="800000"/>
                <a:headEnd/>
                <a:tailEnd/>
              </a:ln>
            </p:spPr>
          </p:pic>
          <p:pic>
            <p:nvPicPr>
              <p:cNvPr id="43016" name="Picture 7" descr="DSC07534"/>
              <p:cNvPicPr>
                <a:picLocks noChangeAspect="1" noChangeArrowheads="1"/>
              </p:cNvPicPr>
              <p:nvPr/>
            </p:nvPicPr>
            <p:blipFill>
              <a:blip r:embed="rId5" cstate="print"/>
              <a:srcRect/>
              <a:stretch>
                <a:fillRect/>
              </a:stretch>
            </p:blipFill>
            <p:spPr bwMode="auto">
              <a:xfrm>
                <a:off x="385" y="618"/>
                <a:ext cx="2382" cy="3175"/>
              </a:xfrm>
              <a:prstGeom prst="rect">
                <a:avLst/>
              </a:prstGeom>
              <a:noFill/>
              <a:ln w="9525">
                <a:noFill/>
                <a:miter lim="800000"/>
                <a:headEnd/>
                <a:tailEnd/>
              </a:ln>
            </p:spPr>
          </p:pic>
          <p:sp>
            <p:nvSpPr>
              <p:cNvPr id="43017" name="AutoShape 9"/>
              <p:cNvSpPr>
                <a:spLocks noChangeArrowheads="1"/>
              </p:cNvSpPr>
              <p:nvPr/>
            </p:nvSpPr>
            <p:spPr bwMode="auto">
              <a:xfrm rot="10800000">
                <a:off x="3152" y="300"/>
                <a:ext cx="2268" cy="1724"/>
              </a:xfrm>
              <a:prstGeom prst="wedgeRectCallout">
                <a:avLst>
                  <a:gd name="adj1" fmla="val 77685"/>
                  <a:gd name="adj2" fmla="val 23144"/>
                </a:avLst>
              </a:prstGeom>
              <a:noFill/>
              <a:ln w="19050">
                <a:solidFill>
                  <a:srgbClr val="FF0000"/>
                </a:solidFill>
                <a:miter lim="800000"/>
                <a:headEnd/>
                <a:tailEnd/>
              </a:ln>
            </p:spPr>
            <p:txBody>
              <a:bodyPr rot="10800000"/>
              <a:lstStyle/>
              <a:p>
                <a:pPr algn="ctr"/>
                <a:endParaRPr lang="zh-TW" altLang="zh-TW"/>
              </a:p>
            </p:txBody>
          </p:sp>
          <p:sp>
            <p:nvSpPr>
              <p:cNvPr id="43018" name="Text Box 10"/>
              <p:cNvSpPr txBox="1">
                <a:spLocks noChangeArrowheads="1"/>
              </p:cNvSpPr>
              <p:nvPr/>
            </p:nvSpPr>
            <p:spPr bwMode="auto">
              <a:xfrm>
                <a:off x="3107" y="1729"/>
                <a:ext cx="1409" cy="326"/>
              </a:xfrm>
              <a:prstGeom prst="rect">
                <a:avLst/>
              </a:prstGeom>
              <a:noFill/>
              <a:ln w="9525">
                <a:noFill/>
                <a:miter lim="800000"/>
                <a:headEnd/>
                <a:tailEnd/>
              </a:ln>
            </p:spPr>
            <p:txBody>
              <a:bodyPr wrap="none">
                <a:spAutoFit/>
              </a:bodyPr>
              <a:lstStyle/>
              <a:p>
                <a:pPr eaLnBrk="1" hangingPunct="1">
                  <a:buFont typeface="Wingdings" pitchFamily="2" charset="2"/>
                  <a:buNone/>
                </a:pPr>
                <a:r>
                  <a:rPr lang="en-US" altLang="zh-TW" sz="2000" b="1"/>
                  <a:t>Hydrogen detector</a:t>
                </a:r>
                <a:endParaRPr lang="zh-TW" altLang="en-US" sz="2000" b="1"/>
              </a:p>
            </p:txBody>
          </p:sp>
          <p:sp>
            <p:nvSpPr>
              <p:cNvPr id="43019" name="Text Box 11"/>
              <p:cNvSpPr txBox="1">
                <a:spLocks noChangeArrowheads="1"/>
              </p:cNvSpPr>
              <p:nvPr/>
            </p:nvSpPr>
            <p:spPr bwMode="auto">
              <a:xfrm>
                <a:off x="3107" y="2019"/>
                <a:ext cx="1250" cy="326"/>
              </a:xfrm>
              <a:prstGeom prst="rect">
                <a:avLst/>
              </a:prstGeom>
              <a:noFill/>
              <a:ln w="9525">
                <a:noFill/>
                <a:miter lim="800000"/>
                <a:headEnd/>
                <a:tailEnd/>
              </a:ln>
            </p:spPr>
            <p:txBody>
              <a:bodyPr wrap="none">
                <a:spAutoFit/>
              </a:bodyPr>
              <a:lstStyle/>
              <a:p>
                <a:pPr eaLnBrk="1" hangingPunct="1">
                  <a:buFont typeface="Wingdings" pitchFamily="2" charset="2"/>
                  <a:buNone/>
                </a:pPr>
                <a:r>
                  <a:rPr lang="en-US" altLang="zh-TW" sz="2000" b="1"/>
                  <a:t>Alarming device</a:t>
                </a:r>
                <a:endParaRPr lang="zh-TW" altLang="en-US" sz="2000" b="1"/>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5"/>
          <p:cNvSpPr>
            <a:spLocks noGrp="1"/>
          </p:cNvSpPr>
          <p:nvPr>
            <p:ph type="sldNum" sz="quarter" idx="12"/>
          </p:nvPr>
        </p:nvSpPr>
        <p:spPr>
          <a:xfrm>
            <a:off x="6759575" y="6381750"/>
            <a:ext cx="2133600" cy="476250"/>
          </a:xfrm>
          <a:noFill/>
        </p:spPr>
        <p:txBody>
          <a:bodyPr/>
          <a:lstStyle/>
          <a:p>
            <a:fld id="{7C70A6A8-FE62-4F10-BAE9-786B9375C5AB}" type="slidenum">
              <a:rPr lang="en-US" altLang="zh-TW" smtClean="0">
                <a:latin typeface="Arial" pitchFamily="34" charset="0"/>
              </a:rPr>
              <a:pPr/>
              <a:t>23</a:t>
            </a:fld>
            <a:endParaRPr lang="en-US" altLang="zh-TW" smtClean="0">
              <a:latin typeface="Arial" pitchFamily="34" charset="0"/>
            </a:endParaRPr>
          </a:p>
        </p:txBody>
      </p:sp>
      <p:sp>
        <p:nvSpPr>
          <p:cNvPr id="44035" name="Rectangle 2"/>
          <p:cNvSpPr>
            <a:spLocks noGrp="1" noChangeArrowheads="1"/>
          </p:cNvSpPr>
          <p:nvPr>
            <p:ph type="title" idx="4294967295"/>
          </p:nvPr>
        </p:nvSpPr>
        <p:spPr>
          <a:xfrm>
            <a:off x="179388" y="204788"/>
            <a:ext cx="5843587" cy="703262"/>
          </a:xfrm>
        </p:spPr>
        <p:txBody>
          <a:bodyPr/>
          <a:lstStyle/>
          <a:p>
            <a:pPr eaLnBrk="1" hangingPunct="1"/>
            <a:r>
              <a:rPr lang="en-US" altLang="zh-TW" sz="3200" b="1" smtClean="0"/>
              <a:t>Ventilation Equipments</a:t>
            </a:r>
            <a:endParaRPr lang="zh-TW" altLang="en-US" sz="3200" b="1" smtClean="0"/>
          </a:p>
        </p:txBody>
      </p:sp>
      <p:sp>
        <p:nvSpPr>
          <p:cNvPr id="44036" name="Rectangle 3"/>
          <p:cNvSpPr>
            <a:spLocks noGrp="1" noChangeArrowheads="1"/>
          </p:cNvSpPr>
          <p:nvPr>
            <p:ph type="body" sz="half" idx="4294967295"/>
          </p:nvPr>
        </p:nvSpPr>
        <p:spPr>
          <a:xfrm>
            <a:off x="250825" y="908050"/>
            <a:ext cx="5545138" cy="5399088"/>
          </a:xfrm>
        </p:spPr>
        <p:txBody>
          <a:bodyPr/>
          <a:lstStyle/>
          <a:p>
            <a:pPr eaLnBrk="1">
              <a:lnSpc>
                <a:spcPct val="130000"/>
              </a:lnSpc>
              <a:spcBef>
                <a:spcPct val="10000"/>
              </a:spcBef>
              <a:spcAft>
                <a:spcPct val="10000"/>
              </a:spcAft>
              <a:buSzPct val="75000"/>
              <a:buFont typeface="Wingdings" pitchFamily="2" charset="2"/>
              <a:buChar char="l"/>
            </a:pPr>
            <a:r>
              <a:rPr lang="en-US" altLang="zh-TW" sz="2200" smtClean="0"/>
              <a:t>Volatile chemical should be processed and handled in a ventilation hood</a:t>
            </a:r>
            <a:endParaRPr lang="zh-TW" altLang="en-US" sz="2200" smtClean="0"/>
          </a:p>
          <a:p>
            <a:pPr eaLnBrk="1">
              <a:lnSpc>
                <a:spcPct val="130000"/>
              </a:lnSpc>
              <a:spcBef>
                <a:spcPct val="10000"/>
              </a:spcBef>
              <a:spcAft>
                <a:spcPct val="10000"/>
              </a:spcAft>
              <a:buSzPct val="75000"/>
              <a:buFont typeface="Wingdings" pitchFamily="2" charset="2"/>
              <a:buChar char="l"/>
            </a:pPr>
            <a:r>
              <a:rPr lang="en-US" altLang="zh-TW" sz="2200" smtClean="0"/>
              <a:t>Samples containing microorganisms of airborne capability should be processed and handled in a biosafety cabinet</a:t>
            </a:r>
            <a:endParaRPr lang="zh-TW" altLang="en-US" sz="2200" smtClean="0"/>
          </a:p>
          <a:p>
            <a:pPr eaLnBrk="1">
              <a:lnSpc>
                <a:spcPct val="130000"/>
              </a:lnSpc>
              <a:spcBef>
                <a:spcPct val="10000"/>
              </a:spcBef>
              <a:spcAft>
                <a:spcPct val="10000"/>
              </a:spcAft>
              <a:buSzPct val="75000"/>
              <a:buFont typeface="Wingdings" pitchFamily="2" charset="2"/>
              <a:buChar char="l"/>
            </a:pPr>
            <a:r>
              <a:rPr lang="en-US" altLang="zh-TW" sz="2200" smtClean="0"/>
              <a:t>Ventilation hood for chemical processing and biosafety cabinet for handling micro-organism are different in functions and the ways they function</a:t>
            </a:r>
            <a:r>
              <a:rPr lang="en-US" altLang="zh-TW" sz="2200" smtClean="0">
                <a:latin typeface="Times" pitchFamily="18" charset="0"/>
              </a:rPr>
              <a:t>—don’t mix-use them</a:t>
            </a:r>
            <a:endParaRPr lang="zh-TW" altLang="en-US" sz="2200" smtClean="0"/>
          </a:p>
          <a:p>
            <a:pPr eaLnBrk="1">
              <a:lnSpc>
                <a:spcPct val="130000"/>
              </a:lnSpc>
              <a:spcBef>
                <a:spcPct val="10000"/>
              </a:spcBef>
              <a:spcAft>
                <a:spcPct val="10000"/>
              </a:spcAft>
              <a:buSzPct val="75000"/>
              <a:buFont typeface="Wingdings" pitchFamily="2" charset="2"/>
              <a:buChar char="l"/>
            </a:pPr>
            <a:r>
              <a:rPr lang="en-US" altLang="zh-TW" sz="2200" smtClean="0"/>
              <a:t>Do not leave material/tool in the hood unless necessary; they may influence stability of air flow for ventilation</a:t>
            </a:r>
            <a:endParaRPr lang="zh-TW" altLang="en-US" sz="2200" smtClean="0"/>
          </a:p>
        </p:txBody>
      </p:sp>
      <p:pic>
        <p:nvPicPr>
          <p:cNvPr id="44037" name="Picture 5" descr="DSCN3930"/>
          <p:cNvPicPr>
            <a:picLocks noGrp="1" noChangeAspect="1" noChangeArrowheads="1"/>
          </p:cNvPicPr>
          <p:nvPr>
            <p:ph sz="quarter" idx="4294967295"/>
          </p:nvPr>
        </p:nvPicPr>
        <p:blipFill>
          <a:blip r:embed="rId3" cstate="print"/>
          <a:srcRect/>
          <a:stretch>
            <a:fillRect/>
          </a:stretch>
        </p:blipFill>
        <p:spPr>
          <a:xfrm>
            <a:off x="5867400" y="3762375"/>
            <a:ext cx="2917825" cy="2187575"/>
          </a:xfrm>
          <a:noFill/>
        </p:spPr>
      </p:pic>
      <p:sp>
        <p:nvSpPr>
          <p:cNvPr id="44038" name="Text Box 6"/>
          <p:cNvSpPr txBox="1">
            <a:spLocks noChangeArrowheads="1"/>
          </p:cNvSpPr>
          <p:nvPr/>
        </p:nvSpPr>
        <p:spPr bwMode="auto">
          <a:xfrm>
            <a:off x="6300788" y="3157538"/>
            <a:ext cx="2016125" cy="517525"/>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r>
              <a:rPr lang="en-US" altLang="zh-TW" sz="2000" b="1"/>
              <a:t>Ventilation hood</a:t>
            </a:r>
            <a:endParaRPr lang="zh-TW" altLang="en-US" sz="2000" b="1"/>
          </a:p>
        </p:txBody>
      </p:sp>
      <p:sp>
        <p:nvSpPr>
          <p:cNvPr id="44039" name="Text Box 7"/>
          <p:cNvSpPr txBox="1">
            <a:spLocks noChangeArrowheads="1"/>
          </p:cNvSpPr>
          <p:nvPr/>
        </p:nvSpPr>
        <p:spPr bwMode="auto">
          <a:xfrm>
            <a:off x="5868988" y="5846763"/>
            <a:ext cx="3024187" cy="517525"/>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r>
              <a:rPr lang="en-US" altLang="zh-TW" sz="2000" b="1"/>
              <a:t>Local exhaust ventilation</a:t>
            </a:r>
            <a:endParaRPr lang="zh-TW" altLang="en-US" sz="2000" b="1"/>
          </a:p>
        </p:txBody>
      </p:sp>
      <p:pic>
        <p:nvPicPr>
          <p:cNvPr id="44040" name="Picture 9" descr="Chemical%20hood%20_large"/>
          <p:cNvPicPr>
            <a:picLocks noChangeAspect="1" noChangeArrowheads="1"/>
          </p:cNvPicPr>
          <p:nvPr/>
        </p:nvPicPr>
        <p:blipFill>
          <a:blip r:embed="rId4" cstate="print"/>
          <a:srcRect/>
          <a:stretch>
            <a:fillRect/>
          </a:stretch>
        </p:blipFill>
        <p:spPr bwMode="auto">
          <a:xfrm>
            <a:off x="5867400" y="549275"/>
            <a:ext cx="2894013" cy="273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5"/>
          <p:cNvSpPr>
            <a:spLocks noGrp="1"/>
          </p:cNvSpPr>
          <p:nvPr>
            <p:ph type="sldNum" sz="quarter" idx="12"/>
          </p:nvPr>
        </p:nvSpPr>
        <p:spPr>
          <a:noFill/>
        </p:spPr>
        <p:txBody>
          <a:bodyPr/>
          <a:lstStyle/>
          <a:p>
            <a:fld id="{169C2458-EF97-4FFE-8D3A-117F355D872B}" type="slidenum">
              <a:rPr lang="en-US" altLang="zh-TW" smtClean="0">
                <a:latin typeface="Arial" pitchFamily="34" charset="0"/>
              </a:rPr>
              <a:pPr/>
              <a:t>24</a:t>
            </a:fld>
            <a:endParaRPr lang="en-US" altLang="zh-TW" smtClean="0">
              <a:latin typeface="Arial" pitchFamily="34" charset="0"/>
            </a:endParaRPr>
          </a:p>
        </p:txBody>
      </p:sp>
      <p:sp>
        <p:nvSpPr>
          <p:cNvPr id="339971" name="Rectangle 3"/>
          <p:cNvSpPr>
            <a:spLocks noGrp="1" noChangeArrowheads="1"/>
          </p:cNvSpPr>
          <p:nvPr>
            <p:ph idx="4294967295"/>
          </p:nvPr>
        </p:nvSpPr>
        <p:spPr>
          <a:xfrm>
            <a:off x="468313" y="1052513"/>
            <a:ext cx="8280400" cy="5111750"/>
          </a:xfrm>
        </p:spPr>
        <p:txBody>
          <a:bodyPr/>
          <a:lstStyle/>
          <a:p>
            <a:pPr eaLnBrk="1">
              <a:lnSpc>
                <a:spcPct val="110000"/>
              </a:lnSpc>
              <a:spcBef>
                <a:spcPct val="10000"/>
              </a:spcBef>
              <a:spcAft>
                <a:spcPct val="10000"/>
              </a:spcAft>
              <a:buSzPct val="75000"/>
              <a:buFont typeface="Wingdings" pitchFamily="2" charset="2"/>
              <a:buChar char="l"/>
              <a:defRPr/>
            </a:pPr>
            <a:r>
              <a:rPr lang="en-US" altLang="zh-TW" sz="2400" dirty="0" smtClean="0"/>
              <a:t>If toxic gas may be released from scientific equipment during its operation, the point of gas emission should be covered in local exhaust ventilation</a:t>
            </a:r>
          </a:p>
          <a:p>
            <a:pPr eaLnBrk="1">
              <a:lnSpc>
                <a:spcPct val="110000"/>
              </a:lnSpc>
              <a:spcBef>
                <a:spcPct val="10000"/>
              </a:spcBef>
              <a:spcAft>
                <a:spcPct val="10000"/>
              </a:spcAft>
              <a:buSzPct val="75000"/>
              <a:buFont typeface="Wingdings" pitchFamily="2" charset="2"/>
              <a:buChar char="l"/>
              <a:defRPr/>
            </a:pPr>
            <a:r>
              <a:rPr lang="en-US" altLang="zh-TW" sz="2400" dirty="0" smtClean="0"/>
              <a:t>Local exhaust ventilation, ventilation hood, and relevant equipments are required to be annually checked (e.g. for </a:t>
            </a:r>
            <a:r>
              <a:rPr lang="en-US" altLang="zh-TW" sz="2400" i="1" dirty="0" smtClean="0">
                <a:effectLst>
                  <a:outerShdw blurRad="38100" dist="38100" dir="2700000" algn="tl">
                    <a:srgbClr val="C0C0C0"/>
                  </a:outerShdw>
                </a:effectLst>
              </a:rPr>
              <a:t>transport velocity</a:t>
            </a:r>
            <a:r>
              <a:rPr lang="en-US" altLang="zh-TW" sz="2400" dirty="0" smtClean="0"/>
              <a:t>)</a:t>
            </a:r>
          </a:p>
          <a:p>
            <a:pPr eaLnBrk="1">
              <a:lnSpc>
                <a:spcPct val="110000"/>
              </a:lnSpc>
              <a:spcBef>
                <a:spcPct val="10000"/>
              </a:spcBef>
              <a:spcAft>
                <a:spcPct val="10000"/>
              </a:spcAft>
              <a:buSzPct val="75000"/>
              <a:buFont typeface="Wingdings" pitchFamily="2" charset="2"/>
              <a:buChar char="l"/>
              <a:defRPr/>
            </a:pPr>
            <a:r>
              <a:rPr lang="en-US" altLang="zh-TW" sz="2400" dirty="0" smtClean="0"/>
              <a:t>Stop your experiments immediately when the followings occur and seek help to check/repair:</a:t>
            </a:r>
          </a:p>
          <a:p>
            <a:pPr lvl="1" eaLnBrk="1">
              <a:lnSpc>
                <a:spcPct val="110000"/>
              </a:lnSpc>
              <a:spcBef>
                <a:spcPct val="10000"/>
              </a:spcBef>
              <a:spcAft>
                <a:spcPct val="10000"/>
              </a:spcAft>
              <a:defRPr/>
            </a:pPr>
            <a:r>
              <a:rPr lang="en-US" altLang="zh-TW" sz="2400" dirty="0" smtClean="0"/>
              <a:t>Damage in exhaust pipeline</a:t>
            </a:r>
          </a:p>
          <a:p>
            <a:pPr lvl="1" eaLnBrk="1">
              <a:lnSpc>
                <a:spcPct val="110000"/>
              </a:lnSpc>
              <a:spcBef>
                <a:spcPct val="10000"/>
              </a:spcBef>
              <a:spcAft>
                <a:spcPct val="10000"/>
              </a:spcAft>
              <a:defRPr/>
            </a:pPr>
            <a:r>
              <a:rPr lang="en-US" altLang="zh-TW" sz="2400" dirty="0" smtClean="0"/>
              <a:t>Abnormal operation of driving motor</a:t>
            </a:r>
          </a:p>
          <a:p>
            <a:pPr lvl="1" eaLnBrk="1">
              <a:lnSpc>
                <a:spcPct val="110000"/>
              </a:lnSpc>
              <a:spcBef>
                <a:spcPct val="10000"/>
              </a:spcBef>
              <a:spcAft>
                <a:spcPct val="10000"/>
              </a:spcAft>
              <a:defRPr/>
            </a:pPr>
            <a:r>
              <a:rPr lang="en-US" altLang="zh-TW" sz="2400" dirty="0" smtClean="0"/>
              <a:t>Blocking of filtration device</a:t>
            </a:r>
          </a:p>
          <a:p>
            <a:pPr lvl="1" eaLnBrk="1">
              <a:lnSpc>
                <a:spcPct val="110000"/>
              </a:lnSpc>
              <a:spcBef>
                <a:spcPct val="10000"/>
              </a:spcBef>
              <a:spcAft>
                <a:spcPct val="10000"/>
              </a:spcAft>
              <a:defRPr/>
            </a:pPr>
            <a:r>
              <a:rPr lang="en-US" altLang="zh-TW" sz="2400" dirty="0" smtClean="0"/>
              <a:t>Any other signs of abnormality (e.g. irregular sounds)</a:t>
            </a:r>
          </a:p>
        </p:txBody>
      </p:sp>
      <p:sp>
        <p:nvSpPr>
          <p:cNvPr id="45060" name="Rectangle 2"/>
          <p:cNvSpPr>
            <a:spLocks noChangeArrowheads="1"/>
          </p:cNvSpPr>
          <p:nvPr/>
        </p:nvSpPr>
        <p:spPr bwMode="auto">
          <a:xfrm>
            <a:off x="1619250" y="260350"/>
            <a:ext cx="5843588" cy="703263"/>
          </a:xfrm>
          <a:prstGeom prst="rect">
            <a:avLst/>
          </a:prstGeom>
          <a:noFill/>
          <a:ln w="9525">
            <a:noFill/>
            <a:miter lim="800000"/>
            <a:headEnd/>
            <a:tailEnd/>
          </a:ln>
        </p:spPr>
        <p:txBody>
          <a:bodyPr anchor="ctr"/>
          <a:lstStyle/>
          <a:p>
            <a:pPr algn="ctr">
              <a:buFont typeface="Wingdings" pitchFamily="2" charset="2"/>
              <a:buNone/>
            </a:pPr>
            <a:r>
              <a:rPr kumimoji="0" lang="en-US" altLang="zh-TW" sz="3600" b="1"/>
              <a:t>Ventilation Equipments</a:t>
            </a:r>
            <a:endParaRPr kumimoji="0" lang="zh-TW" altLang="en-US" sz="36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5"/>
          <p:cNvSpPr>
            <a:spLocks noGrp="1"/>
          </p:cNvSpPr>
          <p:nvPr>
            <p:ph type="sldNum" sz="quarter" idx="12"/>
          </p:nvPr>
        </p:nvSpPr>
        <p:spPr>
          <a:noFill/>
        </p:spPr>
        <p:txBody>
          <a:bodyPr/>
          <a:lstStyle/>
          <a:p>
            <a:fld id="{1E38ABE3-70AE-475F-ACE2-2840BC5C600A}" type="slidenum">
              <a:rPr lang="en-US" altLang="zh-TW" smtClean="0">
                <a:latin typeface="Arial" pitchFamily="34" charset="0"/>
              </a:rPr>
              <a:pPr/>
              <a:t>25</a:t>
            </a:fld>
            <a:endParaRPr lang="en-US" altLang="zh-TW" smtClean="0">
              <a:latin typeface="Arial" pitchFamily="34" charset="0"/>
            </a:endParaRPr>
          </a:p>
        </p:txBody>
      </p:sp>
      <p:sp>
        <p:nvSpPr>
          <p:cNvPr id="46083" name="Rectangle 2"/>
          <p:cNvSpPr>
            <a:spLocks noGrp="1" noChangeArrowheads="1"/>
          </p:cNvSpPr>
          <p:nvPr>
            <p:ph type="title" idx="4294967295"/>
          </p:nvPr>
        </p:nvSpPr>
        <p:spPr>
          <a:xfrm>
            <a:off x="179388" y="187325"/>
            <a:ext cx="5329237" cy="720725"/>
          </a:xfrm>
        </p:spPr>
        <p:txBody>
          <a:bodyPr/>
          <a:lstStyle/>
          <a:p>
            <a:pPr algn="l" eaLnBrk="1" hangingPunct="1">
              <a:lnSpc>
                <a:spcPct val="90000"/>
              </a:lnSpc>
            </a:pPr>
            <a:r>
              <a:rPr lang="en-US" altLang="zh-TW" sz="3600" b="1" smtClean="0"/>
              <a:t>Gas Cylinders</a:t>
            </a:r>
          </a:p>
        </p:txBody>
      </p:sp>
      <p:sp>
        <p:nvSpPr>
          <p:cNvPr id="344068" name="Rectangle 3"/>
          <p:cNvSpPr>
            <a:spLocks noGrp="1" noChangeArrowheads="1"/>
          </p:cNvSpPr>
          <p:nvPr>
            <p:ph idx="4294967295"/>
          </p:nvPr>
        </p:nvSpPr>
        <p:spPr>
          <a:xfrm>
            <a:off x="179388" y="908050"/>
            <a:ext cx="5184775" cy="4826000"/>
          </a:xfrm>
        </p:spPr>
        <p:txBody>
          <a:bodyPr/>
          <a:lstStyle/>
          <a:p>
            <a:pPr eaLnBrk="1" hangingPunct="1">
              <a:lnSpc>
                <a:spcPct val="110000"/>
              </a:lnSpc>
              <a:spcBef>
                <a:spcPct val="10000"/>
              </a:spcBef>
              <a:spcAft>
                <a:spcPct val="10000"/>
              </a:spcAft>
              <a:buSzPct val="75000"/>
              <a:buFont typeface="Wingdings" pitchFamily="2" charset="2"/>
              <a:buChar char="l"/>
              <a:defRPr/>
            </a:pPr>
            <a:r>
              <a:rPr lang="en-US" altLang="zh-TW" sz="2200" dirty="0" smtClean="0"/>
              <a:t>When using a high-pressure gas cylinder, observe the followings:</a:t>
            </a:r>
            <a:endParaRPr lang="zh-TW" altLang="en-US" sz="2200" dirty="0" smtClean="0"/>
          </a:p>
          <a:p>
            <a:pPr lvl="1" eaLnBrk="1" hangingPunct="1">
              <a:lnSpc>
                <a:spcPct val="110000"/>
              </a:lnSpc>
              <a:spcBef>
                <a:spcPct val="10000"/>
              </a:spcBef>
              <a:spcAft>
                <a:spcPct val="10000"/>
              </a:spcAft>
              <a:defRPr/>
            </a:pPr>
            <a:r>
              <a:rPr lang="en-US" altLang="zh-TW" sz="2200" dirty="0" smtClean="0"/>
              <a:t>Cylinder transversely fixed?</a:t>
            </a:r>
            <a:endParaRPr lang="zh-TW" altLang="en-US" sz="2200" dirty="0" smtClean="0"/>
          </a:p>
          <a:p>
            <a:pPr lvl="1" eaLnBrk="1" hangingPunct="1">
              <a:lnSpc>
                <a:spcPct val="110000"/>
              </a:lnSpc>
              <a:spcBef>
                <a:spcPct val="10000"/>
              </a:spcBef>
              <a:spcAft>
                <a:spcPct val="10000"/>
              </a:spcAft>
              <a:defRPr/>
            </a:pPr>
            <a:r>
              <a:rPr lang="en-US" altLang="zh-TW" sz="2200" dirty="0" smtClean="0"/>
              <a:t>All </a:t>
            </a:r>
            <a:r>
              <a:rPr lang="en-US" altLang="zh-TW" sz="2200" b="1" i="1" dirty="0" smtClean="0">
                <a:solidFill>
                  <a:srgbClr val="0000CC"/>
                </a:solidFill>
                <a:effectLst>
                  <a:outerShdw blurRad="38100" dist="38100" dir="2700000" algn="tl">
                    <a:srgbClr val="C0C0C0"/>
                  </a:outerShdw>
                </a:effectLst>
              </a:rPr>
              <a:t>gauge pressures</a:t>
            </a:r>
            <a:r>
              <a:rPr lang="en-US" altLang="zh-TW" sz="2200" b="1" i="1" dirty="0" smtClean="0">
                <a:solidFill>
                  <a:srgbClr val="0000CC"/>
                </a:solidFill>
              </a:rPr>
              <a:t> </a:t>
            </a:r>
            <a:r>
              <a:rPr lang="en-US" altLang="zh-TW" sz="2200" dirty="0" smtClean="0"/>
              <a:t>normal?</a:t>
            </a:r>
            <a:endParaRPr lang="zh-TW" altLang="en-US" sz="2200" dirty="0" smtClean="0"/>
          </a:p>
          <a:p>
            <a:pPr lvl="1" eaLnBrk="1" hangingPunct="1">
              <a:lnSpc>
                <a:spcPct val="110000"/>
              </a:lnSpc>
              <a:spcBef>
                <a:spcPct val="10000"/>
              </a:spcBef>
              <a:spcAft>
                <a:spcPct val="10000"/>
              </a:spcAft>
              <a:defRPr/>
            </a:pPr>
            <a:r>
              <a:rPr lang="en-US" altLang="zh-TW" sz="2200" dirty="0" smtClean="0"/>
              <a:t>Inflammable objects present in the cylinder storage room?</a:t>
            </a:r>
            <a:endParaRPr lang="zh-TW" altLang="en-US" sz="2200" dirty="0" smtClean="0">
              <a:solidFill>
                <a:srgbClr val="FF0000"/>
              </a:solidFill>
            </a:endParaRPr>
          </a:p>
          <a:p>
            <a:pPr lvl="1" eaLnBrk="1" hangingPunct="1">
              <a:lnSpc>
                <a:spcPct val="110000"/>
              </a:lnSpc>
              <a:spcBef>
                <a:spcPct val="10000"/>
              </a:spcBef>
              <a:spcAft>
                <a:spcPct val="10000"/>
              </a:spcAft>
              <a:defRPr/>
            </a:pPr>
            <a:r>
              <a:rPr lang="en-US" altLang="zh-TW" sz="2200" dirty="0" smtClean="0"/>
              <a:t>Constituents of gas in cylinder clearly labeled?</a:t>
            </a:r>
            <a:endParaRPr lang="zh-TW" altLang="en-US" sz="2200" dirty="0" smtClean="0">
              <a:solidFill>
                <a:srgbClr val="FF0000"/>
              </a:solidFill>
            </a:endParaRPr>
          </a:p>
          <a:p>
            <a:pPr lvl="1" eaLnBrk="1" hangingPunct="1">
              <a:lnSpc>
                <a:spcPct val="110000"/>
              </a:lnSpc>
              <a:spcBef>
                <a:spcPct val="10000"/>
              </a:spcBef>
              <a:spcAft>
                <a:spcPct val="10000"/>
              </a:spcAft>
              <a:defRPr/>
            </a:pPr>
            <a:r>
              <a:rPr lang="en-US" altLang="zh-TW" sz="2200" dirty="0" smtClean="0"/>
              <a:t>Leakage from connection points?</a:t>
            </a:r>
            <a:endParaRPr lang="zh-TW" altLang="en-US" sz="2200" dirty="0" smtClean="0"/>
          </a:p>
          <a:p>
            <a:pPr lvl="1" eaLnBrk="1" hangingPunct="1">
              <a:lnSpc>
                <a:spcPct val="110000"/>
              </a:lnSpc>
              <a:spcBef>
                <a:spcPct val="10000"/>
              </a:spcBef>
              <a:spcAft>
                <a:spcPct val="10000"/>
              </a:spcAft>
              <a:defRPr/>
            </a:pPr>
            <a:r>
              <a:rPr lang="en-US" altLang="zh-TW" sz="2200" dirty="0" smtClean="0"/>
              <a:t>Temperature in     		  the storage room                               </a:t>
            </a:r>
            <a:r>
              <a:rPr lang="en-US" altLang="zh-TW" sz="2200" b="1" i="1" dirty="0" smtClean="0">
                <a:solidFill>
                  <a:srgbClr val="0000CC"/>
                </a:solidFill>
                <a:effectLst>
                  <a:outerShdw blurRad="38100" dist="38100" dir="2700000" algn="tl">
                    <a:srgbClr val="C0C0C0"/>
                  </a:outerShdw>
                </a:effectLst>
              </a:rPr>
              <a:t>over 40</a:t>
            </a:r>
            <a:r>
              <a:rPr lang="en-US" altLang="zh-TW" sz="2200" b="1" i="1" baseline="30000" dirty="0" smtClean="0">
                <a:solidFill>
                  <a:srgbClr val="0000CC"/>
                </a:solidFill>
                <a:effectLst>
                  <a:outerShdw blurRad="38100" dist="38100" dir="2700000" algn="tl">
                    <a:srgbClr val="C0C0C0"/>
                  </a:outerShdw>
                </a:effectLst>
              </a:rPr>
              <a:t>o</a:t>
            </a:r>
            <a:r>
              <a:rPr lang="en-US" altLang="zh-TW" sz="2200" b="1" i="1" dirty="0" smtClean="0">
                <a:solidFill>
                  <a:srgbClr val="0000CC"/>
                </a:solidFill>
                <a:effectLst>
                  <a:outerShdw blurRad="38100" dist="38100" dir="2700000" algn="tl">
                    <a:srgbClr val="C0C0C0"/>
                  </a:outerShdw>
                </a:effectLst>
              </a:rPr>
              <a:t>C</a:t>
            </a:r>
            <a:r>
              <a:rPr lang="en-US" altLang="zh-TW" sz="2200" dirty="0" smtClean="0"/>
              <a:t>?</a:t>
            </a:r>
            <a:endParaRPr lang="en-US" altLang="zh-TW" sz="2200" dirty="0" smtClean="0">
              <a:solidFill>
                <a:srgbClr val="FF0000"/>
              </a:solidFill>
              <a:cs typeface="Arial" pitchFamily="34" charset="0"/>
            </a:endParaRPr>
          </a:p>
        </p:txBody>
      </p:sp>
      <p:grpSp>
        <p:nvGrpSpPr>
          <p:cNvPr id="46085" name="Group 6"/>
          <p:cNvGrpSpPr>
            <a:grpSpLocks/>
          </p:cNvGrpSpPr>
          <p:nvPr/>
        </p:nvGrpSpPr>
        <p:grpSpPr bwMode="auto">
          <a:xfrm>
            <a:off x="755650" y="938213"/>
            <a:ext cx="8154988" cy="5730875"/>
            <a:chOff x="476" y="585"/>
            <a:chExt cx="5137" cy="3610"/>
          </a:xfrm>
        </p:grpSpPr>
        <p:grpSp>
          <p:nvGrpSpPr>
            <p:cNvPr id="46086" name="Group 7"/>
            <p:cNvGrpSpPr>
              <a:grpSpLocks/>
            </p:cNvGrpSpPr>
            <p:nvPr/>
          </p:nvGrpSpPr>
          <p:grpSpPr bwMode="auto">
            <a:xfrm>
              <a:off x="3467" y="585"/>
              <a:ext cx="2146" cy="3525"/>
              <a:chOff x="3467" y="585"/>
              <a:chExt cx="2146" cy="3525"/>
            </a:xfrm>
          </p:grpSpPr>
          <p:pic>
            <p:nvPicPr>
              <p:cNvPr id="46090" name="Picture 6" descr="IMG_0003"/>
              <p:cNvPicPr>
                <a:picLocks noChangeAspect="1" noChangeArrowheads="1"/>
              </p:cNvPicPr>
              <p:nvPr/>
            </p:nvPicPr>
            <p:blipFill>
              <a:blip r:embed="rId3" cstate="print"/>
              <a:srcRect/>
              <a:stretch>
                <a:fillRect/>
              </a:stretch>
            </p:blipFill>
            <p:spPr bwMode="auto">
              <a:xfrm>
                <a:off x="3467" y="1249"/>
                <a:ext cx="2146" cy="2861"/>
              </a:xfrm>
              <a:prstGeom prst="rect">
                <a:avLst/>
              </a:prstGeom>
              <a:noFill/>
              <a:ln w="9525">
                <a:noFill/>
                <a:miter lim="800000"/>
                <a:headEnd/>
                <a:tailEnd/>
              </a:ln>
            </p:spPr>
          </p:pic>
          <p:sp>
            <p:nvSpPr>
              <p:cNvPr id="46091" name="Oval 7"/>
              <p:cNvSpPr>
                <a:spLocks noChangeArrowheads="1"/>
              </p:cNvSpPr>
              <p:nvPr/>
            </p:nvSpPr>
            <p:spPr bwMode="auto">
              <a:xfrm>
                <a:off x="4603" y="1253"/>
                <a:ext cx="772" cy="408"/>
              </a:xfrm>
              <a:prstGeom prst="ellipse">
                <a:avLst/>
              </a:prstGeom>
              <a:noFill/>
              <a:ln w="31750">
                <a:solidFill>
                  <a:srgbClr val="FF0000"/>
                </a:solidFill>
                <a:round/>
                <a:headEnd/>
                <a:tailEnd/>
              </a:ln>
            </p:spPr>
            <p:txBody>
              <a:bodyPr wrap="none" anchor="ctr"/>
              <a:lstStyle/>
              <a:p>
                <a:endParaRPr lang="zh-TW" altLang="en-US"/>
              </a:p>
            </p:txBody>
          </p:sp>
          <p:sp>
            <p:nvSpPr>
              <p:cNvPr id="46092" name="Oval 8"/>
              <p:cNvSpPr>
                <a:spLocks noChangeArrowheads="1"/>
              </p:cNvSpPr>
              <p:nvPr/>
            </p:nvSpPr>
            <p:spPr bwMode="auto">
              <a:xfrm>
                <a:off x="3515" y="3249"/>
                <a:ext cx="908" cy="454"/>
              </a:xfrm>
              <a:prstGeom prst="ellipse">
                <a:avLst/>
              </a:prstGeom>
              <a:noFill/>
              <a:ln w="31750">
                <a:solidFill>
                  <a:srgbClr val="FF0000"/>
                </a:solidFill>
                <a:round/>
                <a:headEnd/>
                <a:tailEnd/>
              </a:ln>
            </p:spPr>
            <p:txBody>
              <a:bodyPr wrap="none" anchor="ctr"/>
              <a:lstStyle/>
              <a:p>
                <a:endParaRPr lang="zh-TW" altLang="en-US"/>
              </a:p>
            </p:txBody>
          </p:sp>
          <p:sp>
            <p:nvSpPr>
              <p:cNvPr id="46093" name="Line 9"/>
              <p:cNvSpPr>
                <a:spLocks noChangeShapeType="1"/>
              </p:cNvSpPr>
              <p:nvPr/>
            </p:nvSpPr>
            <p:spPr bwMode="auto">
              <a:xfrm>
                <a:off x="3969" y="3022"/>
                <a:ext cx="0" cy="181"/>
              </a:xfrm>
              <a:prstGeom prst="line">
                <a:avLst/>
              </a:prstGeom>
              <a:noFill/>
              <a:ln w="38100">
                <a:solidFill>
                  <a:schemeClr val="bg1"/>
                </a:solidFill>
                <a:round/>
                <a:headEnd/>
                <a:tailEnd type="triangle" w="med" len="med"/>
              </a:ln>
            </p:spPr>
            <p:txBody>
              <a:bodyPr/>
              <a:lstStyle/>
              <a:p>
                <a:endParaRPr lang="zh-TW" altLang="en-US"/>
              </a:p>
            </p:txBody>
          </p:sp>
          <p:sp>
            <p:nvSpPr>
              <p:cNvPr id="46094" name="Text Box 10"/>
              <p:cNvSpPr txBox="1">
                <a:spLocks noChangeArrowheads="1"/>
              </p:cNvSpPr>
              <p:nvPr/>
            </p:nvSpPr>
            <p:spPr bwMode="auto">
              <a:xfrm>
                <a:off x="3605" y="2568"/>
                <a:ext cx="1180" cy="449"/>
              </a:xfrm>
              <a:prstGeom prst="rect">
                <a:avLst/>
              </a:prstGeom>
              <a:noFill/>
              <a:ln w="9525">
                <a:solidFill>
                  <a:schemeClr val="bg1"/>
                </a:solidFill>
                <a:miter lim="800000"/>
                <a:headEnd/>
                <a:tailEnd/>
              </a:ln>
            </p:spPr>
            <p:txBody>
              <a:bodyPr>
                <a:spAutoFit/>
              </a:bodyPr>
              <a:lstStyle/>
              <a:p>
                <a:pPr eaLnBrk="1" hangingPunct="1">
                  <a:lnSpc>
                    <a:spcPts val="2500"/>
                  </a:lnSpc>
                  <a:spcBef>
                    <a:spcPct val="50000"/>
                  </a:spcBef>
                  <a:buFont typeface="Wingdings" pitchFamily="2" charset="2"/>
                  <a:buNone/>
                </a:pPr>
                <a:r>
                  <a:rPr lang="en-US" altLang="zh-TW" sz="2000" b="1" i="1">
                    <a:solidFill>
                      <a:schemeClr val="bg1"/>
                    </a:solidFill>
                  </a:rPr>
                  <a:t>Cylinder has to be tightly fixed!</a:t>
                </a:r>
                <a:endParaRPr lang="zh-TW" altLang="en-US" sz="2000" b="1" i="1">
                  <a:solidFill>
                    <a:schemeClr val="bg1"/>
                  </a:solidFill>
                </a:endParaRPr>
              </a:p>
            </p:txBody>
          </p:sp>
          <p:sp>
            <p:nvSpPr>
              <p:cNvPr id="46095" name="Line 11"/>
              <p:cNvSpPr>
                <a:spLocks noChangeShapeType="1"/>
              </p:cNvSpPr>
              <p:nvPr/>
            </p:nvSpPr>
            <p:spPr bwMode="auto">
              <a:xfrm>
                <a:off x="4967" y="1071"/>
                <a:ext cx="0" cy="181"/>
              </a:xfrm>
              <a:prstGeom prst="line">
                <a:avLst/>
              </a:prstGeom>
              <a:noFill/>
              <a:ln w="38100">
                <a:solidFill>
                  <a:schemeClr val="tx1"/>
                </a:solidFill>
                <a:round/>
                <a:headEnd/>
                <a:tailEnd type="triangle" w="med" len="med"/>
              </a:ln>
            </p:spPr>
            <p:txBody>
              <a:bodyPr/>
              <a:lstStyle/>
              <a:p>
                <a:endParaRPr lang="zh-TW" altLang="en-US"/>
              </a:p>
            </p:txBody>
          </p:sp>
          <p:sp>
            <p:nvSpPr>
              <p:cNvPr id="46096" name="Text Box 12"/>
              <p:cNvSpPr txBox="1">
                <a:spLocks noChangeArrowheads="1"/>
              </p:cNvSpPr>
              <p:nvPr/>
            </p:nvSpPr>
            <p:spPr bwMode="auto">
              <a:xfrm>
                <a:off x="3560" y="585"/>
                <a:ext cx="1973" cy="486"/>
              </a:xfrm>
              <a:prstGeom prst="rect">
                <a:avLst/>
              </a:prstGeom>
              <a:noFill/>
              <a:ln w="9525">
                <a:solidFill>
                  <a:schemeClr val="tx1"/>
                </a:solidFill>
                <a:miter lim="800000"/>
                <a:headEnd/>
                <a:tailEnd/>
              </a:ln>
            </p:spPr>
            <p:txBody>
              <a:bodyPr>
                <a:spAutoFit/>
              </a:bodyPr>
              <a:lstStyle/>
              <a:p>
                <a:pPr algn="ctr" eaLnBrk="1" hangingPunct="1">
                  <a:lnSpc>
                    <a:spcPct val="110000"/>
                  </a:lnSpc>
                  <a:spcBef>
                    <a:spcPct val="50000"/>
                  </a:spcBef>
                  <a:buFont typeface="Wingdings" pitchFamily="2" charset="2"/>
                  <a:buNone/>
                </a:pPr>
                <a:r>
                  <a:rPr lang="en-US" altLang="zh-TW" sz="2000" i="1"/>
                  <a:t>Do not leave a wrench on cylinder-regulating valve!</a:t>
                </a:r>
                <a:endParaRPr lang="zh-TW" altLang="en-US" sz="2000" i="1"/>
              </a:p>
            </p:txBody>
          </p:sp>
        </p:grpSp>
        <p:grpSp>
          <p:nvGrpSpPr>
            <p:cNvPr id="46087" name="Group 15"/>
            <p:cNvGrpSpPr>
              <a:grpSpLocks/>
            </p:cNvGrpSpPr>
            <p:nvPr/>
          </p:nvGrpSpPr>
          <p:grpSpPr bwMode="auto">
            <a:xfrm>
              <a:off x="476" y="2976"/>
              <a:ext cx="2922" cy="1219"/>
              <a:chOff x="476" y="2976"/>
              <a:chExt cx="2922" cy="1219"/>
            </a:xfrm>
          </p:grpSpPr>
          <p:pic>
            <p:nvPicPr>
              <p:cNvPr id="46088" name="Picture 4" descr="IMG_0004"/>
              <p:cNvPicPr>
                <a:picLocks noChangeAspect="1" noChangeArrowheads="1"/>
              </p:cNvPicPr>
              <p:nvPr/>
            </p:nvPicPr>
            <p:blipFill>
              <a:blip r:embed="rId4" cstate="print"/>
              <a:srcRect/>
              <a:stretch>
                <a:fillRect/>
              </a:stretch>
            </p:blipFill>
            <p:spPr bwMode="auto">
              <a:xfrm>
                <a:off x="1927" y="2976"/>
                <a:ext cx="1471" cy="1103"/>
              </a:xfrm>
              <a:prstGeom prst="rect">
                <a:avLst/>
              </a:prstGeom>
              <a:noFill/>
              <a:ln w="9525">
                <a:noFill/>
                <a:miter lim="800000"/>
                <a:headEnd/>
                <a:tailEnd/>
              </a:ln>
            </p:spPr>
          </p:pic>
          <p:sp>
            <p:nvSpPr>
              <p:cNvPr id="46089" name="Text Box 14"/>
              <p:cNvSpPr txBox="1">
                <a:spLocks noChangeArrowheads="1"/>
              </p:cNvSpPr>
              <p:nvPr/>
            </p:nvSpPr>
            <p:spPr bwMode="auto">
              <a:xfrm>
                <a:off x="476" y="3703"/>
                <a:ext cx="1996" cy="492"/>
              </a:xfrm>
              <a:prstGeom prst="rect">
                <a:avLst/>
              </a:prstGeom>
              <a:solidFill>
                <a:schemeClr val="bg1"/>
              </a:solidFill>
              <a:ln w="9525">
                <a:solidFill>
                  <a:schemeClr val="tx1"/>
                </a:solidFill>
                <a:miter lim="800000"/>
                <a:headEnd/>
                <a:tailEnd/>
              </a:ln>
            </p:spPr>
            <p:txBody>
              <a:bodyPr>
                <a:spAutoFit/>
              </a:bodyPr>
              <a:lstStyle/>
              <a:p>
                <a:pPr eaLnBrk="1" hangingPunct="1">
                  <a:lnSpc>
                    <a:spcPts val="2800"/>
                  </a:lnSpc>
                  <a:spcBef>
                    <a:spcPct val="50000"/>
                  </a:spcBef>
                  <a:buFont typeface="Wingdings" pitchFamily="2" charset="2"/>
                  <a:buNone/>
                </a:pPr>
                <a:r>
                  <a:rPr lang="en-US" altLang="zh-TW" sz="2000" i="1"/>
                  <a:t>Empty cylinders or those on reserve should be capped</a:t>
                </a:r>
                <a:endParaRPr lang="zh-TW" altLang="en-US" sz="2000" i="1"/>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5"/>
          <p:cNvSpPr>
            <a:spLocks noGrp="1"/>
          </p:cNvSpPr>
          <p:nvPr>
            <p:ph type="sldNum" sz="quarter" idx="12"/>
          </p:nvPr>
        </p:nvSpPr>
        <p:spPr>
          <a:noFill/>
        </p:spPr>
        <p:txBody>
          <a:bodyPr/>
          <a:lstStyle/>
          <a:p>
            <a:fld id="{78E61AB8-C18C-4C52-93E1-BBB72D5587E2}" type="slidenum">
              <a:rPr lang="en-US" altLang="zh-TW" smtClean="0">
                <a:latin typeface="Arial" pitchFamily="34" charset="0"/>
              </a:rPr>
              <a:pPr/>
              <a:t>26</a:t>
            </a:fld>
            <a:endParaRPr lang="en-US" altLang="zh-TW" smtClean="0">
              <a:latin typeface="Arial" pitchFamily="34" charset="0"/>
            </a:endParaRPr>
          </a:p>
        </p:txBody>
      </p:sp>
      <p:sp>
        <p:nvSpPr>
          <p:cNvPr id="47107" name="Rectangle 2"/>
          <p:cNvSpPr>
            <a:spLocks noGrp="1" noChangeArrowheads="1"/>
          </p:cNvSpPr>
          <p:nvPr>
            <p:ph type="title" idx="4294967295"/>
          </p:nvPr>
        </p:nvSpPr>
        <p:spPr>
          <a:xfrm>
            <a:off x="457200" y="201613"/>
            <a:ext cx="8229600" cy="1139825"/>
          </a:xfrm>
        </p:spPr>
        <p:txBody>
          <a:bodyPr/>
          <a:lstStyle/>
          <a:p>
            <a:pPr eaLnBrk="1" hangingPunct="1"/>
            <a:r>
              <a:rPr lang="en-US" altLang="zh-TW" sz="3200" b="1" smtClean="0"/>
              <a:t>Use and Management of</a:t>
            </a:r>
            <a:br>
              <a:rPr lang="en-US" altLang="zh-TW" sz="3200" b="1" smtClean="0"/>
            </a:br>
            <a:r>
              <a:rPr lang="en-US" altLang="zh-TW" sz="3200" b="1" smtClean="0"/>
              <a:t>Toxic Chemical Substances</a:t>
            </a:r>
            <a:endParaRPr lang="zh-TW" altLang="en-US" sz="3200" b="1" smtClean="0"/>
          </a:p>
        </p:txBody>
      </p:sp>
      <p:sp>
        <p:nvSpPr>
          <p:cNvPr id="346116" name="Rectangle 3"/>
          <p:cNvSpPr>
            <a:spLocks noGrp="1" noChangeArrowheads="1"/>
          </p:cNvSpPr>
          <p:nvPr>
            <p:ph type="body" sz="half" idx="4294967295"/>
          </p:nvPr>
        </p:nvSpPr>
        <p:spPr>
          <a:xfrm>
            <a:off x="395288" y="1484313"/>
            <a:ext cx="6264275" cy="4908550"/>
          </a:xfrm>
        </p:spPr>
        <p:txBody>
          <a:bodyPr/>
          <a:lstStyle/>
          <a:p>
            <a:pPr eaLnBrk="1">
              <a:lnSpc>
                <a:spcPct val="130000"/>
              </a:lnSpc>
              <a:spcBef>
                <a:spcPct val="10000"/>
              </a:spcBef>
              <a:spcAft>
                <a:spcPct val="10000"/>
              </a:spcAft>
              <a:buSzPct val="75000"/>
              <a:buFont typeface="Wingdings" pitchFamily="2" charset="2"/>
              <a:buChar char="l"/>
              <a:defRPr/>
            </a:pPr>
            <a:r>
              <a:rPr lang="en-US" altLang="zh-TW" sz="2400" dirty="0" smtClean="0"/>
              <a:t>Containers and packaging of toxic chemical substances (TCS) should be labeled as required and attached with a copy of SDS</a:t>
            </a:r>
            <a:endParaRPr lang="zh-TW" altLang="en-US" sz="2400" dirty="0" smtClean="0"/>
          </a:p>
          <a:p>
            <a:pPr eaLnBrk="1">
              <a:lnSpc>
                <a:spcPct val="130000"/>
              </a:lnSpc>
              <a:spcBef>
                <a:spcPct val="10000"/>
              </a:spcBef>
              <a:spcAft>
                <a:spcPct val="10000"/>
              </a:spcAft>
              <a:buSzPct val="75000"/>
              <a:buFont typeface="Wingdings" pitchFamily="2" charset="2"/>
              <a:buChar char="l"/>
              <a:defRPr/>
            </a:pPr>
            <a:r>
              <a:rPr lang="en-US" altLang="zh-TW" sz="2400" dirty="0" smtClean="0"/>
              <a:t>Entrance of facility where chemical is handled  should be labeled with the sign “</a:t>
            </a:r>
            <a:r>
              <a:rPr lang="en-US" altLang="zh-TW" sz="2400" i="1" dirty="0" smtClean="0">
                <a:effectLst>
                  <a:outerShdw blurRad="38100" dist="38100" dir="2700000" algn="tl">
                    <a:srgbClr val="C0C0C0"/>
                  </a:outerShdw>
                </a:effectLst>
              </a:rPr>
              <a:t>Handling Premises of Toxic Chemicals</a:t>
            </a:r>
            <a:r>
              <a:rPr lang="en-US" altLang="zh-TW" sz="2400" dirty="0" smtClean="0"/>
              <a:t>”</a:t>
            </a:r>
            <a:endParaRPr lang="zh-TW" altLang="en-US" sz="2400" dirty="0" smtClean="0"/>
          </a:p>
          <a:p>
            <a:pPr eaLnBrk="1">
              <a:lnSpc>
                <a:spcPct val="130000"/>
              </a:lnSpc>
              <a:spcBef>
                <a:spcPct val="10000"/>
              </a:spcBef>
              <a:spcAft>
                <a:spcPct val="10000"/>
              </a:spcAft>
              <a:buSzPct val="75000"/>
              <a:buFont typeface="Wingdings" pitchFamily="2" charset="2"/>
              <a:buChar char="l"/>
              <a:defRPr/>
            </a:pPr>
            <a:r>
              <a:rPr lang="en-US" altLang="zh-TW" sz="2400" dirty="0" smtClean="0"/>
              <a:t>Mechanism preventing release or leakage of TCS should be activated and operated when chemical is processed; emergency response equipment should be made available</a:t>
            </a:r>
            <a:endParaRPr lang="zh-TW" altLang="en-US" sz="2400" dirty="0" smtClean="0"/>
          </a:p>
        </p:txBody>
      </p:sp>
      <p:pic>
        <p:nvPicPr>
          <p:cNvPr id="47109" name="Picture 7" descr="toxi mark"/>
          <p:cNvPicPr>
            <a:picLocks noChangeAspect="1" noChangeArrowheads="1"/>
          </p:cNvPicPr>
          <p:nvPr/>
        </p:nvPicPr>
        <p:blipFill>
          <a:blip r:embed="rId3" cstate="print"/>
          <a:srcRect/>
          <a:stretch>
            <a:fillRect/>
          </a:stretch>
        </p:blipFill>
        <p:spPr bwMode="auto">
          <a:xfrm>
            <a:off x="6777038" y="1916113"/>
            <a:ext cx="1755775" cy="2808287"/>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5"/>
          <p:cNvSpPr>
            <a:spLocks noGrp="1"/>
          </p:cNvSpPr>
          <p:nvPr>
            <p:ph type="sldNum" sz="quarter" idx="12"/>
          </p:nvPr>
        </p:nvSpPr>
        <p:spPr>
          <a:noFill/>
        </p:spPr>
        <p:txBody>
          <a:bodyPr/>
          <a:lstStyle/>
          <a:p>
            <a:fld id="{BF7180FF-580E-482E-A1A2-4DADDCF6B249}" type="slidenum">
              <a:rPr lang="en-US" altLang="zh-TW" smtClean="0">
                <a:latin typeface="Arial" pitchFamily="34" charset="0"/>
              </a:rPr>
              <a:pPr/>
              <a:t>27</a:t>
            </a:fld>
            <a:endParaRPr lang="en-US" altLang="zh-TW" smtClean="0">
              <a:latin typeface="Arial" pitchFamily="34" charset="0"/>
            </a:endParaRPr>
          </a:p>
        </p:txBody>
      </p:sp>
      <p:sp>
        <p:nvSpPr>
          <p:cNvPr id="48131" name="Rectangle 3"/>
          <p:cNvSpPr>
            <a:spLocks noGrp="1" noChangeArrowheads="1"/>
          </p:cNvSpPr>
          <p:nvPr>
            <p:ph type="body" sz="half" idx="4294967295"/>
          </p:nvPr>
        </p:nvSpPr>
        <p:spPr>
          <a:xfrm>
            <a:off x="684213" y="1412875"/>
            <a:ext cx="7920037" cy="4764088"/>
          </a:xfrm>
        </p:spPr>
        <p:txBody>
          <a:bodyPr/>
          <a:lstStyle/>
          <a:p>
            <a:pPr eaLnBrk="1">
              <a:lnSpc>
                <a:spcPct val="130000"/>
              </a:lnSpc>
              <a:spcBef>
                <a:spcPct val="10000"/>
              </a:spcBef>
              <a:spcAft>
                <a:spcPct val="10000"/>
              </a:spcAft>
              <a:buSzPct val="75000"/>
              <a:buFont typeface="Wingdings" pitchFamily="2" charset="2"/>
              <a:buChar char="l"/>
            </a:pPr>
            <a:r>
              <a:rPr lang="en-US" altLang="zh-TW" sz="2400" smtClean="0"/>
              <a:t>TCS should be stored in airtight, sturdy containers or packaging</a:t>
            </a:r>
            <a:endParaRPr lang="zh-TW" altLang="en-US" sz="2400" smtClean="0"/>
          </a:p>
          <a:p>
            <a:pPr lvl="1" eaLnBrk="1">
              <a:lnSpc>
                <a:spcPct val="130000"/>
              </a:lnSpc>
              <a:spcBef>
                <a:spcPct val="10000"/>
              </a:spcBef>
              <a:spcAft>
                <a:spcPct val="10000"/>
              </a:spcAft>
            </a:pPr>
            <a:r>
              <a:rPr lang="en-US" altLang="zh-TW" sz="2400" smtClean="0"/>
              <a:t>Storage room or storage facility for TCS needs to be locked when the chemical are stored in the room</a:t>
            </a:r>
            <a:endParaRPr lang="zh-TW" altLang="en-US" sz="2400" smtClean="0"/>
          </a:p>
          <a:p>
            <a:pPr eaLnBrk="1">
              <a:lnSpc>
                <a:spcPct val="130000"/>
              </a:lnSpc>
              <a:spcBef>
                <a:spcPct val="10000"/>
              </a:spcBef>
              <a:spcAft>
                <a:spcPct val="10000"/>
              </a:spcAft>
              <a:buSzPct val="75000"/>
              <a:buFont typeface="Wingdings" pitchFamily="2" charset="2"/>
              <a:buChar char="l"/>
            </a:pPr>
            <a:r>
              <a:rPr lang="en-US" altLang="zh-TW" sz="2400" smtClean="0"/>
              <a:t>Emergency response equipments and detecting/alarming devices should be periodically checked and calibrated</a:t>
            </a:r>
          </a:p>
          <a:p>
            <a:pPr eaLnBrk="1">
              <a:lnSpc>
                <a:spcPct val="130000"/>
              </a:lnSpc>
              <a:spcBef>
                <a:spcPct val="10000"/>
              </a:spcBef>
              <a:spcAft>
                <a:spcPct val="10000"/>
              </a:spcAft>
              <a:buSzPct val="75000"/>
              <a:buFont typeface="Wingdings" pitchFamily="2" charset="2"/>
              <a:buChar char="l"/>
            </a:pPr>
            <a:r>
              <a:rPr lang="en-US" altLang="zh-TW" sz="2400" smtClean="0"/>
              <a:t>The amounts of TCS in storage need to be in consistence with those on record</a:t>
            </a:r>
          </a:p>
          <a:p>
            <a:pPr eaLnBrk="1">
              <a:lnSpc>
                <a:spcPct val="130000"/>
              </a:lnSpc>
              <a:spcBef>
                <a:spcPct val="10000"/>
              </a:spcBef>
              <a:spcAft>
                <a:spcPct val="10000"/>
              </a:spcAft>
              <a:buSzPct val="75000"/>
              <a:buFont typeface="Wingdings" pitchFamily="2" charset="2"/>
              <a:buChar char="l"/>
            </a:pPr>
            <a:r>
              <a:rPr lang="en-US" altLang="zh-TW" sz="2400" smtClean="0"/>
              <a:t>The record of operation for TCS should remain on file for three years</a:t>
            </a:r>
            <a:r>
              <a:rPr lang="en-US" altLang="zh-TW" sz="2400" b="1" smtClean="0"/>
              <a:t> </a:t>
            </a:r>
            <a:r>
              <a:rPr lang="en-US" altLang="zh-TW" sz="2400" smtClean="0"/>
              <a:t>at the location of operation</a:t>
            </a:r>
            <a:endParaRPr lang="zh-TW" altLang="en-US" sz="2400" smtClean="0"/>
          </a:p>
        </p:txBody>
      </p:sp>
      <p:sp>
        <p:nvSpPr>
          <p:cNvPr id="48132" name="Rectangle 2"/>
          <p:cNvSpPr>
            <a:spLocks noChangeArrowheads="1"/>
          </p:cNvSpPr>
          <p:nvPr/>
        </p:nvSpPr>
        <p:spPr bwMode="auto">
          <a:xfrm>
            <a:off x="457200" y="201613"/>
            <a:ext cx="8229600" cy="1139825"/>
          </a:xfrm>
          <a:prstGeom prst="rect">
            <a:avLst/>
          </a:prstGeom>
          <a:noFill/>
          <a:ln w="9525">
            <a:noFill/>
            <a:miter lim="800000"/>
            <a:headEnd/>
            <a:tailEnd/>
          </a:ln>
        </p:spPr>
        <p:txBody>
          <a:bodyPr anchor="ctr"/>
          <a:lstStyle/>
          <a:p>
            <a:pPr algn="ctr">
              <a:lnSpc>
                <a:spcPct val="110000"/>
              </a:lnSpc>
              <a:buFont typeface="Wingdings" pitchFamily="2" charset="2"/>
              <a:buNone/>
            </a:pPr>
            <a:r>
              <a:rPr kumimoji="0" lang="en-US" altLang="zh-TW" sz="3200" b="1"/>
              <a:t>Use and Management of</a:t>
            </a:r>
            <a:br>
              <a:rPr kumimoji="0" lang="en-US" altLang="zh-TW" sz="3200" b="1"/>
            </a:br>
            <a:r>
              <a:rPr kumimoji="0" lang="en-US" altLang="zh-TW" sz="3200" b="1"/>
              <a:t>Toxic Chemical Substances</a:t>
            </a:r>
            <a:endParaRPr kumimoji="0" lang="zh-TW" altLang="en-US" sz="32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5"/>
          <p:cNvSpPr>
            <a:spLocks noGrp="1"/>
          </p:cNvSpPr>
          <p:nvPr>
            <p:ph type="sldNum" sz="quarter" idx="12"/>
          </p:nvPr>
        </p:nvSpPr>
        <p:spPr>
          <a:xfrm>
            <a:off x="8316913" y="6265863"/>
            <a:ext cx="514350" cy="476250"/>
          </a:xfrm>
          <a:noFill/>
        </p:spPr>
        <p:txBody>
          <a:bodyPr/>
          <a:lstStyle/>
          <a:p>
            <a:fld id="{1EDDEA1E-FF3E-43A5-BAF9-6930E2B7CD7C}" type="slidenum">
              <a:rPr lang="en-US" altLang="zh-TW" smtClean="0">
                <a:latin typeface="Arial" pitchFamily="34" charset="0"/>
              </a:rPr>
              <a:pPr/>
              <a:t>28</a:t>
            </a:fld>
            <a:endParaRPr lang="en-US" altLang="zh-TW" smtClean="0">
              <a:latin typeface="Arial" pitchFamily="34" charset="0"/>
            </a:endParaRPr>
          </a:p>
        </p:txBody>
      </p:sp>
      <p:sp>
        <p:nvSpPr>
          <p:cNvPr id="49155" name="Rectangle 2"/>
          <p:cNvSpPr>
            <a:spLocks noGrp="1"/>
          </p:cNvSpPr>
          <p:nvPr>
            <p:ph type="title" idx="4294967295"/>
          </p:nvPr>
        </p:nvSpPr>
        <p:spPr>
          <a:xfrm>
            <a:off x="457200" y="188913"/>
            <a:ext cx="8229600" cy="777875"/>
          </a:xfrm>
        </p:spPr>
        <p:txBody>
          <a:bodyPr/>
          <a:lstStyle/>
          <a:p>
            <a:r>
              <a:rPr lang="en-US" altLang="zh-TW" sz="3200" b="1" smtClean="0"/>
              <a:t>Laboratory Waste</a:t>
            </a:r>
            <a:endParaRPr lang="zh-TW" altLang="en-US" sz="3200" b="1" smtClean="0"/>
          </a:p>
        </p:txBody>
      </p:sp>
      <p:sp>
        <p:nvSpPr>
          <p:cNvPr id="49156" name="Rectangle 3"/>
          <p:cNvSpPr>
            <a:spLocks noGrp="1"/>
          </p:cNvSpPr>
          <p:nvPr>
            <p:ph type="body" idx="4294967295"/>
          </p:nvPr>
        </p:nvSpPr>
        <p:spPr>
          <a:xfrm>
            <a:off x="323850" y="1196975"/>
            <a:ext cx="5986463" cy="5040313"/>
          </a:xfrm>
        </p:spPr>
        <p:txBody>
          <a:bodyPr/>
          <a:lstStyle/>
          <a:p>
            <a:pPr>
              <a:lnSpc>
                <a:spcPct val="120000"/>
              </a:lnSpc>
              <a:spcAft>
                <a:spcPct val="20000"/>
              </a:spcAft>
              <a:buSzPct val="75000"/>
              <a:buFont typeface="Wingdings" pitchFamily="2" charset="2"/>
              <a:buChar char="l"/>
            </a:pPr>
            <a:r>
              <a:rPr lang="en-US" altLang="zh-TW" sz="2200" smtClean="0"/>
              <a:t>Arbitrary disposal of laboratory waste including those of radioactivity, toxicity, corrosivity, inflammability, and infectious nature may pose a threat to health of those who work in the laboratory as well as to the environment</a:t>
            </a:r>
          </a:p>
          <a:p>
            <a:pPr lvl="1">
              <a:lnSpc>
                <a:spcPct val="120000"/>
              </a:lnSpc>
              <a:spcAft>
                <a:spcPct val="20000"/>
              </a:spcAft>
            </a:pPr>
            <a:r>
              <a:rPr lang="en-US" altLang="zh-TW" sz="2200" smtClean="0"/>
              <a:t>Arbitrary disposal of laboratory waste is subject to lawful punishment</a:t>
            </a:r>
          </a:p>
          <a:p>
            <a:pPr>
              <a:lnSpc>
                <a:spcPct val="120000"/>
              </a:lnSpc>
              <a:spcAft>
                <a:spcPct val="20000"/>
              </a:spcAft>
              <a:buSzPct val="75000"/>
              <a:buFont typeface="Wingdings" pitchFamily="2" charset="2"/>
              <a:buChar char="l"/>
            </a:pPr>
            <a:r>
              <a:rPr lang="en-US" altLang="zh-TW" sz="2200" smtClean="0"/>
              <a:t>The collection, classification, labeling, and storage of laboratory waste and the transfer of waste to the management unit for temporary storage and final shipment for disposal should abide by the Institute’s regulations</a:t>
            </a:r>
            <a:endParaRPr lang="zh-TW" altLang="en-US" sz="2200" smtClean="0"/>
          </a:p>
        </p:txBody>
      </p:sp>
      <p:pic>
        <p:nvPicPr>
          <p:cNvPr id="49157" name="Picture 8" descr="生物醫療廢棄物"/>
          <p:cNvPicPr>
            <a:picLocks noChangeAspect="1" noChangeArrowheads="1"/>
          </p:cNvPicPr>
          <p:nvPr/>
        </p:nvPicPr>
        <p:blipFill>
          <a:blip r:embed="rId3" cstate="print"/>
          <a:srcRect/>
          <a:stretch>
            <a:fillRect/>
          </a:stretch>
        </p:blipFill>
        <p:spPr bwMode="auto">
          <a:xfrm>
            <a:off x="6227763" y="4149725"/>
            <a:ext cx="2262187" cy="2276475"/>
          </a:xfrm>
          <a:prstGeom prst="rect">
            <a:avLst/>
          </a:prstGeom>
          <a:noFill/>
          <a:ln w="9525">
            <a:noFill/>
            <a:miter lim="800000"/>
            <a:headEnd/>
            <a:tailEnd/>
          </a:ln>
        </p:spPr>
      </p:pic>
      <p:pic>
        <p:nvPicPr>
          <p:cNvPr id="49158" name="Picture 4" descr="圖十九紅色桶蓋兩個"/>
          <p:cNvPicPr>
            <a:picLocks noChangeAspect="1" noChangeArrowheads="1"/>
          </p:cNvPicPr>
          <p:nvPr/>
        </p:nvPicPr>
        <p:blipFill>
          <a:blip r:embed="rId4" cstate="print"/>
          <a:srcRect/>
          <a:stretch>
            <a:fillRect/>
          </a:stretch>
        </p:blipFill>
        <p:spPr bwMode="auto">
          <a:xfrm>
            <a:off x="6300788" y="1412875"/>
            <a:ext cx="2305050" cy="262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6"/>
          <p:cNvSpPr>
            <a:spLocks noGrp="1"/>
          </p:cNvSpPr>
          <p:nvPr>
            <p:ph type="ctrTitle"/>
          </p:nvPr>
        </p:nvSpPr>
        <p:spPr>
          <a:xfrm>
            <a:off x="468313" y="1844675"/>
            <a:ext cx="8134350" cy="2162175"/>
          </a:xfrm>
        </p:spPr>
        <p:txBody>
          <a:bodyPr/>
          <a:lstStyle/>
          <a:p>
            <a:pPr>
              <a:lnSpc>
                <a:spcPct val="120000"/>
              </a:lnSpc>
              <a:spcBef>
                <a:spcPts val="8400"/>
              </a:spcBef>
              <a:spcAft>
                <a:spcPts val="0"/>
              </a:spcAft>
              <a:defRPr/>
            </a:pPr>
            <a:r>
              <a:rPr lang="en-US" altLang="zh-TW" sz="5400" b="1" dirty="0" smtClean="0">
                <a:solidFill>
                  <a:srgbClr val="000000"/>
                </a:solidFill>
              </a:rPr>
              <a:t>Section 3</a:t>
            </a:r>
            <a:r>
              <a:rPr lang="en-US" altLang="zh-TW" dirty="0" smtClean="0">
                <a:solidFill>
                  <a:srgbClr val="000000"/>
                </a:solidFill>
              </a:rPr>
              <a:t/>
            </a:r>
            <a:br>
              <a:rPr lang="en-US" altLang="zh-TW" dirty="0" smtClean="0">
                <a:solidFill>
                  <a:srgbClr val="000000"/>
                </a:solidFill>
              </a:rPr>
            </a:br>
            <a:r>
              <a:rPr lang="en-US" altLang="zh-TW" i="1" dirty="0" smtClean="0">
                <a:solidFill>
                  <a:srgbClr val="000000"/>
                </a:solidFill>
                <a:effectLst>
                  <a:outerShdw blurRad="38100" dist="38100" dir="2700000" algn="tl">
                    <a:srgbClr val="000000">
                      <a:alpha val="43137"/>
                    </a:srgbClr>
                  </a:outerShdw>
                </a:effectLst>
              </a:rPr>
              <a:t>Overview of Personal Protective Equipments and</a:t>
            </a:r>
            <a:br>
              <a:rPr lang="en-US" altLang="zh-TW" i="1" dirty="0" smtClean="0">
                <a:solidFill>
                  <a:srgbClr val="000000"/>
                </a:solidFill>
                <a:effectLst>
                  <a:outerShdw blurRad="38100" dist="38100" dir="2700000" algn="tl">
                    <a:srgbClr val="000000">
                      <a:alpha val="43137"/>
                    </a:srgbClr>
                  </a:outerShdw>
                </a:effectLst>
              </a:rPr>
            </a:br>
            <a:r>
              <a:rPr lang="en-US" altLang="zh-TW" i="1" dirty="0" smtClean="0">
                <a:solidFill>
                  <a:srgbClr val="000000"/>
                </a:solidFill>
                <a:effectLst>
                  <a:outerShdw blurRad="38100" dist="38100" dir="2700000" algn="tl">
                    <a:srgbClr val="000000">
                      <a:alpha val="43137"/>
                    </a:srgbClr>
                  </a:outerShdw>
                </a:effectLst>
              </a:rPr>
              <a:t>Eye/Facial Protection</a:t>
            </a:r>
            <a:endParaRPr lang="zh-TW" altLang="en-US" i="1" dirty="0" smtClean="0">
              <a:effectLst>
                <a:outerShdw blurRad="38100" dist="38100" dir="2700000" algn="tl">
                  <a:srgbClr val="C0C0C0"/>
                </a:outerShdw>
              </a:effectLst>
            </a:endParaRPr>
          </a:p>
        </p:txBody>
      </p:sp>
      <p:sp>
        <p:nvSpPr>
          <p:cNvPr id="50179" name="投影片編號版面配置區 4"/>
          <p:cNvSpPr>
            <a:spLocks noGrp="1"/>
          </p:cNvSpPr>
          <p:nvPr>
            <p:ph type="sldNum" sz="quarter" idx="12"/>
          </p:nvPr>
        </p:nvSpPr>
        <p:spPr>
          <a:noFill/>
        </p:spPr>
        <p:txBody>
          <a:bodyPr/>
          <a:lstStyle/>
          <a:p>
            <a:fld id="{71E1FBED-7F79-4507-AE58-52C12F1F40B3}" type="slidenum">
              <a:rPr lang="en-US" altLang="zh-TW" smtClean="0">
                <a:latin typeface="Arial" pitchFamily="34" charset="0"/>
              </a:rPr>
              <a:pPr/>
              <a:t>29</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5"/>
          <p:cNvSpPr>
            <a:spLocks noGrp="1"/>
          </p:cNvSpPr>
          <p:nvPr>
            <p:ph type="sldNum" sz="quarter" idx="12"/>
          </p:nvPr>
        </p:nvSpPr>
        <p:spPr>
          <a:noFill/>
        </p:spPr>
        <p:txBody>
          <a:bodyPr/>
          <a:lstStyle/>
          <a:p>
            <a:fld id="{4C196D3B-88DF-4707-A659-71161582679B}" type="slidenum">
              <a:rPr lang="en-US" altLang="zh-TW" smtClean="0">
                <a:latin typeface="Arial" pitchFamily="34" charset="0"/>
              </a:rPr>
              <a:pPr/>
              <a:t>3</a:t>
            </a:fld>
            <a:endParaRPr lang="en-US" altLang="zh-TW" smtClean="0">
              <a:latin typeface="Arial" pitchFamily="34" charset="0"/>
            </a:endParaRPr>
          </a:p>
        </p:txBody>
      </p:sp>
      <p:sp>
        <p:nvSpPr>
          <p:cNvPr id="8195" name="Rectangle 2"/>
          <p:cNvSpPr>
            <a:spLocks noGrp="1" noChangeArrowheads="1"/>
          </p:cNvSpPr>
          <p:nvPr>
            <p:ph type="title"/>
          </p:nvPr>
        </p:nvSpPr>
        <p:spPr>
          <a:xfrm>
            <a:off x="457200" y="274638"/>
            <a:ext cx="8291513" cy="1143000"/>
          </a:xfrm>
        </p:spPr>
        <p:txBody>
          <a:bodyPr/>
          <a:lstStyle/>
          <a:p>
            <a:pPr eaLnBrk="1" hangingPunct="1"/>
            <a:r>
              <a:rPr lang="en-US" altLang="zh-TW" sz="3600" b="1" smtClean="0"/>
              <a:t>Characteristics of</a:t>
            </a:r>
            <a:br>
              <a:rPr lang="en-US" altLang="zh-TW" sz="3600" b="1" smtClean="0"/>
            </a:br>
            <a:r>
              <a:rPr lang="en-US" altLang="zh-TW" sz="3600" b="1" smtClean="0"/>
              <a:t>Laboratory as a Workplace</a:t>
            </a:r>
            <a:endParaRPr lang="zh-TW" altLang="en-US" sz="3600" b="1" smtClean="0"/>
          </a:p>
        </p:txBody>
      </p:sp>
      <p:sp>
        <p:nvSpPr>
          <p:cNvPr id="8196" name="Rectangle 3"/>
          <p:cNvSpPr>
            <a:spLocks noGrp="1" noChangeArrowheads="1"/>
          </p:cNvSpPr>
          <p:nvPr>
            <p:ph idx="1"/>
          </p:nvPr>
        </p:nvSpPr>
        <p:spPr>
          <a:xfrm>
            <a:off x="457200" y="1773238"/>
            <a:ext cx="8329613" cy="4525962"/>
          </a:xfrm>
        </p:spPr>
        <p:txBody>
          <a:bodyPr/>
          <a:lstStyle/>
          <a:p>
            <a:pPr eaLnBrk="1" hangingPunct="1">
              <a:lnSpc>
                <a:spcPct val="130000"/>
              </a:lnSpc>
              <a:buSzPct val="75000"/>
              <a:buFont typeface="Wingdings" pitchFamily="2" charset="2"/>
              <a:buChar char="l"/>
            </a:pPr>
            <a:r>
              <a:rPr lang="en-US" altLang="zh-TW" sz="2800" smtClean="0"/>
              <a:t>Presence of miscellaneous hazardous, harmful, or toxic chemicals in significant quantity</a:t>
            </a:r>
            <a:endParaRPr lang="zh-TW" altLang="en-US" sz="2800" smtClean="0"/>
          </a:p>
          <a:p>
            <a:pPr eaLnBrk="1" hangingPunct="1">
              <a:lnSpc>
                <a:spcPct val="130000"/>
              </a:lnSpc>
              <a:buSzPct val="75000"/>
              <a:buFont typeface="Wingdings" pitchFamily="2" charset="2"/>
              <a:buChar char="l"/>
            </a:pPr>
            <a:r>
              <a:rPr lang="en-US" altLang="zh-TW" sz="2800" smtClean="0"/>
              <a:t>Change in personnel by rotation or entry of new employees at a significant level</a:t>
            </a:r>
            <a:r>
              <a:rPr lang="zh-TW" altLang="en-US" sz="2800" smtClean="0"/>
              <a:t> </a:t>
            </a:r>
          </a:p>
          <a:p>
            <a:pPr eaLnBrk="1" hangingPunct="1">
              <a:lnSpc>
                <a:spcPct val="130000"/>
              </a:lnSpc>
              <a:buSzPct val="75000"/>
              <a:buFont typeface="Wingdings" pitchFamily="2" charset="2"/>
              <a:buChar char="l"/>
            </a:pPr>
            <a:r>
              <a:rPr lang="en-US" altLang="zh-TW" sz="2800" smtClean="0"/>
              <a:t>Elevated risk of unknown and uncertain nature owing to development of new technique and research</a:t>
            </a:r>
            <a:endParaRPr lang="zh-TW" altLang="en-US" sz="2800" smtClean="0"/>
          </a:p>
          <a:p>
            <a:pPr eaLnBrk="1" hangingPunct="1">
              <a:lnSpc>
                <a:spcPct val="130000"/>
              </a:lnSpc>
              <a:buSzPct val="75000"/>
              <a:buFont typeface="Wingdings" pitchFamily="2" charset="2"/>
              <a:buChar char="l"/>
            </a:pPr>
            <a:r>
              <a:rPr lang="en-US" altLang="zh-TW" sz="2800" smtClean="0"/>
              <a:t>High density of technology and equipment</a:t>
            </a:r>
            <a:endParaRPr lang="zh-TW" altLang="en-US"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ppe2"/>
          <p:cNvPicPr>
            <a:picLocks noChangeAspect="1" noChangeArrowheads="1"/>
          </p:cNvPicPr>
          <p:nvPr/>
        </p:nvPicPr>
        <p:blipFill>
          <a:blip r:embed="rId3" cstate="print"/>
          <a:srcRect/>
          <a:stretch>
            <a:fillRect/>
          </a:stretch>
        </p:blipFill>
        <p:spPr bwMode="auto">
          <a:xfrm>
            <a:off x="5795963" y="1989138"/>
            <a:ext cx="2566987" cy="3652837"/>
          </a:xfrm>
          <a:prstGeom prst="rect">
            <a:avLst/>
          </a:prstGeom>
          <a:noFill/>
          <a:ln w="9525">
            <a:noFill/>
            <a:miter lim="800000"/>
            <a:headEnd/>
            <a:tailEnd/>
          </a:ln>
        </p:spPr>
      </p:pic>
      <p:sp>
        <p:nvSpPr>
          <p:cNvPr id="16388" name="Rectangle 6"/>
          <p:cNvSpPr>
            <a:spLocks noChangeArrowheads="1"/>
          </p:cNvSpPr>
          <p:nvPr/>
        </p:nvSpPr>
        <p:spPr bwMode="auto">
          <a:xfrm>
            <a:off x="395288" y="1844675"/>
            <a:ext cx="5400675" cy="4510088"/>
          </a:xfrm>
          <a:prstGeom prst="rect">
            <a:avLst/>
          </a:prstGeom>
          <a:noFill/>
          <a:ln w="9525">
            <a:noFill/>
            <a:miter lim="800000"/>
            <a:headEnd/>
            <a:tailEnd/>
          </a:ln>
        </p:spPr>
        <p:txBody>
          <a:bodyPr>
            <a:spAutoFit/>
          </a:bodyPr>
          <a:lstStyle/>
          <a:p>
            <a:pPr marL="355600" indent="-355600" eaLnBrk="1" hangingPunct="1">
              <a:lnSpc>
                <a:spcPct val="110000"/>
              </a:lnSpc>
              <a:spcBef>
                <a:spcPct val="0"/>
              </a:spcBef>
              <a:defRPr/>
            </a:pPr>
            <a:r>
              <a:rPr lang="zh-TW" altLang="en-US" b="1" i="1">
                <a:solidFill>
                  <a:srgbClr val="0000CC"/>
                </a:solidFill>
                <a:effectLst>
                  <a:outerShdw blurRad="38100" dist="38100" dir="2700000" algn="tl">
                    <a:srgbClr val="C0C0C0"/>
                  </a:outerShdw>
                </a:effectLst>
              </a:rPr>
              <a:t>E</a:t>
            </a:r>
            <a:r>
              <a:rPr lang="en-US" altLang="zh-TW" b="1" i="1" dirty="0">
                <a:solidFill>
                  <a:srgbClr val="0000CC"/>
                </a:solidFill>
                <a:effectLst>
                  <a:outerShdw blurRad="38100" dist="38100" dir="2700000" algn="tl">
                    <a:srgbClr val="C0C0C0"/>
                  </a:outerShdw>
                </a:effectLst>
              </a:rPr>
              <a:t>ye and facial protection</a:t>
            </a:r>
            <a:r>
              <a:rPr lang="en-US" altLang="zh-TW" dirty="0">
                <a:solidFill>
                  <a:srgbClr val="000000"/>
                </a:solidFill>
              </a:rPr>
              <a:t>: </a:t>
            </a:r>
            <a:r>
              <a:rPr lang="en-US" altLang="zh-TW" dirty="0"/>
              <a:t>Safety glasses and face shields</a:t>
            </a:r>
            <a:endParaRPr lang="zh-TW" altLang="en-US">
              <a:solidFill>
                <a:srgbClr val="000000"/>
              </a:solidFill>
            </a:endParaRPr>
          </a:p>
          <a:p>
            <a:pPr marL="355600" indent="-355600" eaLnBrk="1" hangingPunct="1">
              <a:lnSpc>
                <a:spcPct val="110000"/>
              </a:lnSpc>
              <a:spcBef>
                <a:spcPct val="0"/>
              </a:spcBef>
              <a:defRPr/>
            </a:pPr>
            <a:r>
              <a:rPr lang="en-US" altLang="zh-TW" b="1" i="1" dirty="0">
                <a:solidFill>
                  <a:srgbClr val="0000CC"/>
                </a:solidFill>
                <a:effectLst>
                  <a:outerShdw blurRad="38100" dist="38100" dir="2700000" algn="tl">
                    <a:srgbClr val="C0C0C0"/>
                  </a:outerShdw>
                </a:effectLst>
              </a:rPr>
              <a:t>Respirators</a:t>
            </a:r>
            <a:r>
              <a:rPr lang="en-US" altLang="zh-TW" dirty="0">
                <a:solidFill>
                  <a:srgbClr val="000000"/>
                </a:solidFill>
              </a:rPr>
              <a:t>: </a:t>
            </a:r>
            <a:r>
              <a:rPr lang="en-US" altLang="zh-TW" dirty="0"/>
              <a:t>Disposal dust masks and gas masks (for non-emergency use)</a:t>
            </a:r>
            <a:endParaRPr lang="en-US" altLang="zh-TW" dirty="0">
              <a:solidFill>
                <a:srgbClr val="000000"/>
              </a:solidFill>
            </a:endParaRPr>
          </a:p>
          <a:p>
            <a:pPr marL="355600" indent="-355600" eaLnBrk="1" hangingPunct="1">
              <a:lnSpc>
                <a:spcPct val="110000"/>
              </a:lnSpc>
              <a:spcBef>
                <a:spcPct val="0"/>
              </a:spcBef>
              <a:defRPr/>
            </a:pPr>
            <a:r>
              <a:rPr lang="en-US" altLang="zh-TW" b="1" i="1" dirty="0">
                <a:solidFill>
                  <a:srgbClr val="0000CC"/>
                </a:solidFill>
                <a:effectLst>
                  <a:outerShdw blurRad="38100" dist="38100" dir="2700000" algn="tl">
                    <a:srgbClr val="C0C0C0"/>
                  </a:outerShdw>
                </a:effectLst>
              </a:rPr>
              <a:t>Chemical protective clothing</a:t>
            </a:r>
            <a:r>
              <a:rPr lang="en-US" altLang="zh-TW" dirty="0">
                <a:solidFill>
                  <a:srgbClr val="000000"/>
                </a:solidFill>
              </a:rPr>
              <a:t>: </a:t>
            </a:r>
            <a:r>
              <a:rPr lang="en-US" altLang="zh-TW" dirty="0"/>
              <a:t>Lab coat and safety apron</a:t>
            </a:r>
            <a:endParaRPr lang="zh-TW" altLang="en-US">
              <a:solidFill>
                <a:srgbClr val="000000"/>
              </a:solidFill>
            </a:endParaRPr>
          </a:p>
          <a:p>
            <a:pPr marL="355600" indent="-355600" eaLnBrk="1" hangingPunct="1">
              <a:lnSpc>
                <a:spcPct val="110000"/>
              </a:lnSpc>
              <a:spcBef>
                <a:spcPct val="0"/>
              </a:spcBef>
              <a:defRPr/>
            </a:pPr>
            <a:r>
              <a:rPr lang="en-US" altLang="zh-TW" b="1" i="1" dirty="0">
                <a:solidFill>
                  <a:srgbClr val="0000CC"/>
                </a:solidFill>
                <a:effectLst>
                  <a:outerShdw blurRad="38100" dist="38100" dir="2700000" algn="tl">
                    <a:srgbClr val="C0C0C0"/>
                  </a:outerShdw>
                </a:effectLst>
              </a:rPr>
              <a:t>Hand and foot protection</a:t>
            </a:r>
            <a:r>
              <a:rPr lang="en-US" altLang="zh-TW" dirty="0">
                <a:solidFill>
                  <a:srgbClr val="000000"/>
                </a:solidFill>
              </a:rPr>
              <a:t>: </a:t>
            </a:r>
            <a:r>
              <a:rPr lang="en-US" altLang="zh-TW" dirty="0"/>
              <a:t>Gloves and safety shoes/boots</a:t>
            </a:r>
            <a:endParaRPr lang="zh-TW" altLang="en-US">
              <a:solidFill>
                <a:srgbClr val="000000"/>
              </a:solidFill>
            </a:endParaRPr>
          </a:p>
          <a:p>
            <a:pPr marL="355600" indent="-355600" eaLnBrk="1" hangingPunct="1">
              <a:lnSpc>
                <a:spcPct val="110000"/>
              </a:lnSpc>
              <a:spcBef>
                <a:spcPct val="0"/>
              </a:spcBef>
              <a:defRPr/>
            </a:pPr>
            <a:r>
              <a:rPr lang="en-US" altLang="zh-TW" b="1" i="1" dirty="0">
                <a:solidFill>
                  <a:srgbClr val="0000CC"/>
                </a:solidFill>
                <a:effectLst>
                  <a:outerShdw blurRad="38100" dist="38100" dir="2700000" algn="tl">
                    <a:srgbClr val="C0C0C0"/>
                  </a:outerShdw>
                </a:effectLst>
              </a:rPr>
              <a:t>Hearing protection</a:t>
            </a:r>
            <a:r>
              <a:rPr lang="en-US" altLang="zh-TW" dirty="0">
                <a:solidFill>
                  <a:srgbClr val="000000"/>
                </a:solidFill>
              </a:rPr>
              <a:t>: </a:t>
            </a:r>
            <a:r>
              <a:rPr lang="en-US" altLang="zh-TW" dirty="0"/>
              <a:t>Earplugs and earmuffs</a:t>
            </a:r>
            <a:endParaRPr lang="zh-TW" altLang="en-US">
              <a:solidFill>
                <a:srgbClr val="000000"/>
              </a:solidFill>
            </a:endParaRPr>
          </a:p>
          <a:p>
            <a:pPr marL="355600" indent="-355600" eaLnBrk="1" hangingPunct="1">
              <a:lnSpc>
                <a:spcPct val="110000"/>
              </a:lnSpc>
              <a:spcBef>
                <a:spcPct val="0"/>
              </a:spcBef>
              <a:defRPr/>
            </a:pPr>
            <a:r>
              <a:rPr kumimoji="0" lang="en-US" altLang="zh-TW" dirty="0">
                <a:solidFill>
                  <a:srgbClr val="000000"/>
                </a:solidFill>
              </a:rPr>
              <a:t>……</a:t>
            </a:r>
          </a:p>
        </p:txBody>
      </p:sp>
      <p:sp>
        <p:nvSpPr>
          <p:cNvPr id="51204" name="Text Box 9"/>
          <p:cNvSpPr txBox="1">
            <a:spLocks noChangeArrowheads="1"/>
          </p:cNvSpPr>
          <p:nvPr/>
        </p:nvSpPr>
        <p:spPr bwMode="auto">
          <a:xfrm>
            <a:off x="395288" y="1196975"/>
            <a:ext cx="6264275" cy="519113"/>
          </a:xfrm>
          <a:prstGeom prst="rect">
            <a:avLst/>
          </a:prstGeom>
          <a:noFill/>
          <a:ln w="9525">
            <a:noFill/>
            <a:miter lim="800000"/>
            <a:headEnd/>
            <a:tailEnd/>
          </a:ln>
        </p:spPr>
        <p:txBody>
          <a:bodyPr>
            <a:spAutoFit/>
          </a:bodyPr>
          <a:lstStyle/>
          <a:p>
            <a:pPr marL="266700" indent="-266700" eaLnBrk="1" hangingPunct="1">
              <a:lnSpc>
                <a:spcPct val="100000"/>
              </a:lnSpc>
              <a:spcBef>
                <a:spcPct val="0"/>
              </a:spcBef>
              <a:buFontTx/>
              <a:buChar char="•"/>
            </a:pPr>
            <a:r>
              <a:rPr lang="en-US" altLang="zh-TW" sz="2800" b="1"/>
              <a:t>Types of PPEs for non-emergency use</a:t>
            </a:r>
            <a:endParaRPr lang="zh-TW" altLang="en-US" sz="2800" b="1"/>
          </a:p>
        </p:txBody>
      </p:sp>
      <p:sp>
        <p:nvSpPr>
          <p:cNvPr id="51205" name="投影片編號版面配置區 9"/>
          <p:cNvSpPr>
            <a:spLocks noGrp="1"/>
          </p:cNvSpPr>
          <p:nvPr>
            <p:ph type="sldNum" sz="quarter" idx="12"/>
          </p:nvPr>
        </p:nvSpPr>
        <p:spPr>
          <a:noFill/>
        </p:spPr>
        <p:txBody>
          <a:bodyPr/>
          <a:lstStyle/>
          <a:p>
            <a:fld id="{00EF74DC-07B1-44C4-A113-CF1B74D3F465}" type="slidenum">
              <a:rPr lang="en-US" altLang="zh-TW" smtClean="0">
                <a:latin typeface="Arial" pitchFamily="34" charset="0"/>
              </a:rPr>
              <a:pPr/>
              <a:t>30</a:t>
            </a:fld>
            <a:endParaRPr lang="en-US" altLang="zh-TW" smtClean="0">
              <a:latin typeface="Arial" pitchFamily="34" charset="0"/>
            </a:endParaRPr>
          </a:p>
        </p:txBody>
      </p:sp>
      <p:sp>
        <p:nvSpPr>
          <p:cNvPr id="51206" name="標題 1"/>
          <p:cNvSpPr>
            <a:spLocks/>
          </p:cNvSpPr>
          <p:nvPr/>
        </p:nvSpPr>
        <p:spPr bwMode="auto">
          <a:xfrm>
            <a:off x="457200" y="333375"/>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Overview of PPEs</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ChangeArrowheads="1"/>
          </p:cNvSpPr>
          <p:nvPr/>
        </p:nvSpPr>
        <p:spPr bwMode="auto">
          <a:xfrm>
            <a:off x="466725" y="1628775"/>
            <a:ext cx="8353425" cy="4967288"/>
          </a:xfrm>
          <a:prstGeom prst="rect">
            <a:avLst/>
          </a:prstGeom>
          <a:noFill/>
          <a:ln w="9525">
            <a:noFill/>
            <a:miter lim="800000"/>
            <a:headEnd/>
            <a:tailEnd/>
          </a:ln>
        </p:spPr>
        <p:txBody>
          <a:bodyPr>
            <a:spAutoFit/>
          </a:bodyPr>
          <a:lstStyle/>
          <a:p>
            <a:pPr marL="355600" indent="-355600" eaLnBrk="1" hangingPunct="1">
              <a:lnSpc>
                <a:spcPct val="120000"/>
              </a:lnSpc>
              <a:spcBef>
                <a:spcPct val="0"/>
              </a:spcBef>
            </a:pPr>
            <a:r>
              <a:rPr lang="en-US" altLang="zh-TW"/>
              <a:t>PPEs can protect you only when you use them: Many PPEs were bought, displayed in the safety equipment cabinet, and never used</a:t>
            </a:r>
          </a:p>
          <a:p>
            <a:pPr marL="355600" indent="-355600" eaLnBrk="1" hangingPunct="1">
              <a:lnSpc>
                <a:spcPct val="120000"/>
              </a:lnSpc>
              <a:spcBef>
                <a:spcPct val="0"/>
              </a:spcBef>
            </a:pPr>
            <a:r>
              <a:rPr lang="en-US" altLang="zh-TW"/>
              <a:t>PPEs may bring you more harm than safety when they are improperly used: PPEs have to fit the user’s anthropometric characteristics such as the body shape, body size, and even facial characteristics in order to be protective</a:t>
            </a:r>
          </a:p>
          <a:p>
            <a:pPr marL="909638" lvl="1" indent="-285750" eaLnBrk="1" hangingPunct="1">
              <a:lnSpc>
                <a:spcPct val="120000"/>
              </a:lnSpc>
              <a:spcBef>
                <a:spcPct val="0"/>
              </a:spcBef>
            </a:pPr>
            <a:r>
              <a:rPr lang="en-US" altLang="zh-TW"/>
              <a:t>The risk from being exposed to toxic substance when using PPEs may be greater than when not using PPEs, e.g., dermal absorption of chemical is typically one-to-two magnitude greater than expected when the skin is moist</a:t>
            </a:r>
          </a:p>
        </p:txBody>
      </p:sp>
      <p:sp>
        <p:nvSpPr>
          <p:cNvPr id="52227" name="Text Box 9"/>
          <p:cNvSpPr txBox="1">
            <a:spLocks noChangeArrowheads="1"/>
          </p:cNvSpPr>
          <p:nvPr/>
        </p:nvSpPr>
        <p:spPr bwMode="auto">
          <a:xfrm>
            <a:off x="395288" y="1109663"/>
            <a:ext cx="6264275" cy="519112"/>
          </a:xfrm>
          <a:prstGeom prst="rect">
            <a:avLst/>
          </a:prstGeom>
          <a:noFill/>
          <a:ln w="9525">
            <a:noFill/>
            <a:miter lim="800000"/>
            <a:headEnd/>
            <a:tailEnd/>
          </a:ln>
        </p:spPr>
        <p:txBody>
          <a:bodyPr>
            <a:spAutoFit/>
          </a:bodyPr>
          <a:lstStyle/>
          <a:p>
            <a:pPr marL="266700" indent="-266700" eaLnBrk="1" hangingPunct="1">
              <a:lnSpc>
                <a:spcPct val="100000"/>
              </a:lnSpc>
              <a:spcBef>
                <a:spcPct val="0"/>
              </a:spcBef>
              <a:buFontTx/>
              <a:buChar char="•"/>
            </a:pPr>
            <a:r>
              <a:rPr lang="en-US" altLang="zh-TW" sz="2800" b="1"/>
              <a:t>Types of PPEs for non-emergency use</a:t>
            </a:r>
            <a:endParaRPr lang="zh-TW" altLang="en-US" sz="2800" b="1"/>
          </a:p>
        </p:txBody>
      </p:sp>
      <p:sp>
        <p:nvSpPr>
          <p:cNvPr id="52228" name="投影片編號版面配置區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5384298F-ADED-4047-BB56-CC37A2DF621E}" type="slidenum">
              <a:rPr lang="en-US" altLang="zh-TW" sz="1400">
                <a:latin typeface="Arial" pitchFamily="34" charset="0"/>
                <a:ea typeface="新細明體" pitchFamily="18" charset="-120"/>
              </a:rPr>
              <a:pPr algn="r" eaLnBrk="1" hangingPunct="1">
                <a:lnSpc>
                  <a:spcPct val="100000"/>
                </a:lnSpc>
                <a:spcBef>
                  <a:spcPct val="0"/>
                </a:spcBef>
                <a:buFontTx/>
                <a:buNone/>
              </a:pPr>
              <a:t>31</a:t>
            </a:fld>
            <a:endParaRPr lang="en-US" altLang="zh-TW" sz="1400">
              <a:latin typeface="Arial" pitchFamily="34" charset="0"/>
              <a:ea typeface="新細明體" pitchFamily="18" charset="-120"/>
            </a:endParaRPr>
          </a:p>
        </p:txBody>
      </p:sp>
      <p:sp>
        <p:nvSpPr>
          <p:cNvPr id="52229" name="標題 1"/>
          <p:cNvSpPr>
            <a:spLocks/>
          </p:cNvSpPr>
          <p:nvPr/>
        </p:nvSpPr>
        <p:spPr bwMode="auto">
          <a:xfrm>
            <a:off x="457200" y="333375"/>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Overview of PPEs</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ChangeArrowheads="1"/>
          </p:cNvSpPr>
          <p:nvPr/>
        </p:nvSpPr>
        <p:spPr bwMode="auto">
          <a:xfrm>
            <a:off x="684213" y="1171575"/>
            <a:ext cx="3978275" cy="457200"/>
          </a:xfrm>
          <a:prstGeom prst="rect">
            <a:avLst/>
          </a:prstGeom>
          <a:noFill/>
          <a:ln w="9525">
            <a:noFill/>
            <a:miter lim="800000"/>
            <a:headEnd/>
            <a:tailEnd/>
          </a:ln>
        </p:spPr>
        <p:txBody>
          <a:bodyPr wrap="none">
            <a:spAutoFit/>
          </a:bodyPr>
          <a:lstStyle/>
          <a:p>
            <a:pPr marL="355600" indent="-355600" eaLnBrk="1" hangingPunct="1">
              <a:lnSpc>
                <a:spcPct val="100000"/>
              </a:lnSpc>
              <a:spcBef>
                <a:spcPct val="0"/>
              </a:spcBef>
            </a:pPr>
            <a:r>
              <a:rPr lang="en-US" altLang="zh-TW" b="1">
                <a:solidFill>
                  <a:srgbClr val="0000CC"/>
                </a:solidFill>
              </a:rPr>
              <a:t>Safety glasses and lab coat</a:t>
            </a:r>
            <a:endParaRPr lang="zh-TW" altLang="en-US" b="1">
              <a:solidFill>
                <a:srgbClr val="0000CC"/>
              </a:solidFill>
            </a:endParaRPr>
          </a:p>
        </p:txBody>
      </p:sp>
      <p:pic>
        <p:nvPicPr>
          <p:cNvPr id="53251" name="Picture 12" descr="ppe"/>
          <p:cNvPicPr>
            <a:picLocks noChangeAspect="1" noChangeArrowheads="1"/>
          </p:cNvPicPr>
          <p:nvPr/>
        </p:nvPicPr>
        <p:blipFill>
          <a:blip r:embed="rId3" cstate="print"/>
          <a:srcRect/>
          <a:stretch>
            <a:fillRect/>
          </a:stretch>
        </p:blipFill>
        <p:spPr bwMode="auto">
          <a:xfrm>
            <a:off x="827088" y="1844675"/>
            <a:ext cx="7372350" cy="4276725"/>
          </a:xfrm>
          <a:prstGeom prst="rect">
            <a:avLst/>
          </a:prstGeom>
          <a:noFill/>
          <a:ln w="9525">
            <a:noFill/>
            <a:miter lim="800000"/>
            <a:headEnd/>
            <a:tailEnd/>
          </a:ln>
        </p:spPr>
      </p:pic>
      <p:sp>
        <p:nvSpPr>
          <p:cNvPr id="53252" name="Text Box 13"/>
          <p:cNvSpPr txBox="1">
            <a:spLocks noChangeArrowheads="1"/>
          </p:cNvSpPr>
          <p:nvPr/>
        </p:nvSpPr>
        <p:spPr bwMode="auto">
          <a:xfrm>
            <a:off x="4284663" y="6092825"/>
            <a:ext cx="4113212" cy="304800"/>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zh-TW" altLang="en-US" sz="1400">
                <a:ea typeface="新細明體" pitchFamily="18" charset="-120"/>
              </a:rPr>
              <a:t>（</a:t>
            </a:r>
            <a:r>
              <a:rPr lang="en-US" altLang="zh-TW" sz="1400">
                <a:ea typeface="新細明體" pitchFamily="18" charset="-120"/>
              </a:rPr>
              <a:t>http://www.ecm.auckland.ac.nz/safety/safety.html</a:t>
            </a:r>
            <a:r>
              <a:rPr lang="zh-TW" altLang="en-US" sz="1400">
                <a:ea typeface="新細明體" pitchFamily="18" charset="-120"/>
              </a:rPr>
              <a:t>）</a:t>
            </a:r>
          </a:p>
        </p:txBody>
      </p:sp>
      <p:sp>
        <p:nvSpPr>
          <p:cNvPr id="53253" name="投影片編號版面配置區 7"/>
          <p:cNvSpPr>
            <a:spLocks noGrp="1"/>
          </p:cNvSpPr>
          <p:nvPr>
            <p:ph type="sldNum" sz="quarter" idx="12"/>
          </p:nvPr>
        </p:nvSpPr>
        <p:spPr>
          <a:noFill/>
        </p:spPr>
        <p:txBody>
          <a:bodyPr/>
          <a:lstStyle/>
          <a:p>
            <a:fld id="{201BE119-738F-4378-8110-6B90F5EC1280}" type="slidenum">
              <a:rPr lang="en-US" altLang="zh-TW" smtClean="0">
                <a:latin typeface="Arial" pitchFamily="34" charset="0"/>
              </a:rPr>
              <a:pPr/>
              <a:t>32</a:t>
            </a:fld>
            <a:endParaRPr lang="en-US" altLang="zh-TW" smtClean="0">
              <a:latin typeface="Arial" pitchFamily="34" charset="0"/>
            </a:endParaRPr>
          </a:p>
        </p:txBody>
      </p:sp>
      <p:sp>
        <p:nvSpPr>
          <p:cNvPr id="53254"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200" b="1" i="1">
                <a:solidFill>
                  <a:srgbClr val="000000"/>
                </a:solidFill>
              </a:rPr>
              <a:t>Laboratory Safety and Health Essentials…</a:t>
            </a:r>
            <a:endParaRPr lang="zh-TW" altLang="en-US" sz="3200" b="1" i="1">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footware"/>
          <p:cNvPicPr>
            <a:picLocks noChangeAspect="1" noChangeArrowheads="1"/>
          </p:cNvPicPr>
          <p:nvPr/>
        </p:nvPicPr>
        <p:blipFill>
          <a:blip r:embed="rId3" cstate="print"/>
          <a:srcRect/>
          <a:stretch>
            <a:fillRect/>
          </a:stretch>
        </p:blipFill>
        <p:spPr bwMode="auto">
          <a:xfrm>
            <a:off x="427038" y="1812925"/>
            <a:ext cx="8248650" cy="3848100"/>
          </a:xfrm>
          <a:prstGeom prst="rect">
            <a:avLst/>
          </a:prstGeom>
          <a:noFill/>
          <a:ln w="9525">
            <a:noFill/>
            <a:miter lim="800000"/>
            <a:headEnd/>
            <a:tailEnd/>
          </a:ln>
        </p:spPr>
      </p:pic>
      <p:sp>
        <p:nvSpPr>
          <p:cNvPr id="54275" name="Text Box 7"/>
          <p:cNvSpPr txBox="1">
            <a:spLocks noChangeArrowheads="1"/>
          </p:cNvSpPr>
          <p:nvPr/>
        </p:nvSpPr>
        <p:spPr bwMode="auto">
          <a:xfrm>
            <a:off x="4706938" y="5661025"/>
            <a:ext cx="4113212" cy="304800"/>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zh-TW" altLang="en-US" sz="1400">
                <a:ea typeface="新細明體" pitchFamily="18" charset="-120"/>
              </a:rPr>
              <a:t>（</a:t>
            </a:r>
            <a:r>
              <a:rPr lang="en-US" altLang="zh-TW" sz="1400">
                <a:ea typeface="新細明體" pitchFamily="18" charset="-120"/>
              </a:rPr>
              <a:t>http://www.ecm.auckland.ac.nz/safety/safety.html</a:t>
            </a:r>
            <a:r>
              <a:rPr lang="zh-TW" altLang="en-US" sz="1400">
                <a:ea typeface="新細明體" pitchFamily="18" charset="-120"/>
              </a:rPr>
              <a:t>）</a:t>
            </a:r>
          </a:p>
        </p:txBody>
      </p:sp>
      <p:sp>
        <p:nvSpPr>
          <p:cNvPr id="54276" name="投影片編號版面配置區 7"/>
          <p:cNvSpPr>
            <a:spLocks noGrp="1"/>
          </p:cNvSpPr>
          <p:nvPr>
            <p:ph type="sldNum" sz="quarter" idx="12"/>
          </p:nvPr>
        </p:nvSpPr>
        <p:spPr>
          <a:noFill/>
        </p:spPr>
        <p:txBody>
          <a:bodyPr/>
          <a:lstStyle/>
          <a:p>
            <a:fld id="{A3BD7B24-31E6-41D4-81D5-3D4F42D761AA}" type="slidenum">
              <a:rPr lang="en-US" altLang="zh-TW" smtClean="0">
                <a:latin typeface="Arial" pitchFamily="34" charset="0"/>
              </a:rPr>
              <a:pPr/>
              <a:t>33</a:t>
            </a:fld>
            <a:endParaRPr lang="en-US" altLang="zh-TW" smtClean="0">
              <a:latin typeface="Arial" pitchFamily="34" charset="0"/>
            </a:endParaRPr>
          </a:p>
        </p:txBody>
      </p:sp>
      <p:sp>
        <p:nvSpPr>
          <p:cNvPr id="54277" name="Rectangle 11"/>
          <p:cNvSpPr>
            <a:spLocks noChangeArrowheads="1"/>
          </p:cNvSpPr>
          <p:nvPr/>
        </p:nvSpPr>
        <p:spPr bwMode="auto">
          <a:xfrm>
            <a:off x="687388" y="1125538"/>
            <a:ext cx="2503487" cy="522287"/>
          </a:xfrm>
          <a:prstGeom prst="rect">
            <a:avLst/>
          </a:prstGeom>
          <a:noFill/>
          <a:ln w="9525">
            <a:noFill/>
            <a:miter lim="800000"/>
            <a:headEnd/>
            <a:tailEnd/>
          </a:ln>
        </p:spPr>
        <p:txBody>
          <a:bodyPr wrap="none">
            <a:spAutoFit/>
          </a:bodyPr>
          <a:lstStyle/>
          <a:p>
            <a:pPr eaLnBrk="1" hangingPunct="1">
              <a:lnSpc>
                <a:spcPct val="100000"/>
              </a:lnSpc>
              <a:spcBef>
                <a:spcPct val="0"/>
              </a:spcBef>
            </a:pPr>
            <a:r>
              <a:rPr lang="en-US" altLang="zh-TW" sz="2800" b="1">
                <a:solidFill>
                  <a:srgbClr val="0000CC"/>
                </a:solidFill>
              </a:rPr>
              <a:t> Closed shoes</a:t>
            </a:r>
            <a:endParaRPr lang="zh-TW" altLang="en-US" sz="2800" b="1">
              <a:solidFill>
                <a:srgbClr val="0000CC"/>
              </a:solidFill>
            </a:endParaRPr>
          </a:p>
        </p:txBody>
      </p:sp>
      <p:sp>
        <p:nvSpPr>
          <p:cNvPr id="54278"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200" b="1" i="1">
                <a:solidFill>
                  <a:srgbClr val="000000"/>
                </a:solidFill>
              </a:rPr>
              <a:t>Laboratory Safety and Health Essentials…</a:t>
            </a:r>
            <a:endParaRPr lang="zh-TW" altLang="en-US" sz="3200" b="1" i="1">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13"/>
          <p:cNvGrpSpPr>
            <a:grpSpLocks/>
          </p:cNvGrpSpPr>
          <p:nvPr/>
        </p:nvGrpSpPr>
        <p:grpSpPr bwMode="auto">
          <a:xfrm>
            <a:off x="1042988" y="901700"/>
            <a:ext cx="6913562" cy="5551488"/>
            <a:chOff x="521" y="618"/>
            <a:chExt cx="4355" cy="3497"/>
          </a:xfrm>
        </p:grpSpPr>
        <p:sp>
          <p:nvSpPr>
            <p:cNvPr id="18435" name="內容版面配置區 2"/>
            <p:cNvSpPr>
              <a:spLocks/>
            </p:cNvSpPr>
            <p:nvPr/>
          </p:nvSpPr>
          <p:spPr bwMode="auto">
            <a:xfrm>
              <a:off x="521" y="618"/>
              <a:ext cx="4355" cy="589"/>
            </a:xfrm>
            <a:prstGeom prst="rect">
              <a:avLst/>
            </a:prstGeom>
            <a:noFill/>
            <a:ln w="9525">
              <a:noFill/>
              <a:miter lim="800000"/>
              <a:headEnd/>
              <a:tailEnd/>
            </a:ln>
          </p:spPr>
          <p:txBody>
            <a:bodyPr lIns="54864" tIns="91440"/>
            <a:lstStyle/>
            <a:p>
              <a:pPr marL="438150" indent="-319088" eaLnBrk="1" hangingPunct="1">
                <a:lnSpc>
                  <a:spcPct val="120000"/>
                </a:lnSpc>
                <a:buClr>
                  <a:schemeClr val="tx1"/>
                </a:buClr>
                <a:buSzPct val="70000"/>
                <a:buFont typeface="Wingdings" pitchFamily="2" charset="2"/>
                <a:buChar char="l"/>
                <a:defRPr/>
              </a:pPr>
              <a:r>
                <a:rPr lang="en-US" altLang="zh-TW" sz="2800" i="1" dirty="0">
                  <a:solidFill>
                    <a:srgbClr val="000000"/>
                  </a:solidFill>
                  <a:effectLst>
                    <a:outerShdw blurRad="38100" dist="38100" dir="2700000" algn="tl">
                      <a:srgbClr val="C0C0C0"/>
                    </a:outerShdw>
                  </a:effectLst>
                </a:rPr>
                <a:t>If these protective gears were not in place…</a:t>
              </a:r>
              <a:endParaRPr lang="zh-TW" altLang="en-US" sz="2800" i="1" dirty="0">
                <a:solidFill>
                  <a:srgbClr val="000000"/>
                </a:solidFill>
                <a:effectLst>
                  <a:outerShdw blurRad="38100" dist="38100" dir="2700000" algn="tl">
                    <a:srgbClr val="C0C0C0"/>
                  </a:outerShdw>
                </a:effectLst>
              </a:endParaRPr>
            </a:p>
          </p:txBody>
        </p:sp>
        <p:grpSp>
          <p:nvGrpSpPr>
            <p:cNvPr id="55302" name="Group 12"/>
            <p:cNvGrpSpPr>
              <a:grpSpLocks/>
            </p:cNvGrpSpPr>
            <p:nvPr/>
          </p:nvGrpSpPr>
          <p:grpSpPr bwMode="auto">
            <a:xfrm>
              <a:off x="521" y="1026"/>
              <a:ext cx="4264" cy="3089"/>
              <a:chOff x="385" y="1026"/>
              <a:chExt cx="4264" cy="3089"/>
            </a:xfrm>
          </p:grpSpPr>
          <p:pic>
            <p:nvPicPr>
              <p:cNvPr id="55303" name="Picture 4" descr="mvc-001f[1]"/>
              <p:cNvPicPr>
                <a:picLocks noChangeAspect="1" noChangeArrowheads="1"/>
              </p:cNvPicPr>
              <p:nvPr/>
            </p:nvPicPr>
            <p:blipFill>
              <a:blip r:embed="rId3" cstate="print"/>
              <a:srcRect/>
              <a:stretch>
                <a:fillRect/>
              </a:stretch>
            </p:blipFill>
            <p:spPr bwMode="auto">
              <a:xfrm>
                <a:off x="839" y="1116"/>
                <a:ext cx="1542" cy="1157"/>
              </a:xfrm>
              <a:prstGeom prst="rect">
                <a:avLst/>
              </a:prstGeom>
              <a:noFill/>
              <a:ln w="9525">
                <a:noFill/>
                <a:miter lim="800000"/>
                <a:headEnd/>
                <a:tailEnd/>
              </a:ln>
            </p:spPr>
          </p:pic>
          <p:pic>
            <p:nvPicPr>
              <p:cNvPr id="55304" name="Picture 5" descr="FACESHIL"/>
              <p:cNvPicPr>
                <a:picLocks noChangeAspect="1" noChangeArrowheads="1"/>
              </p:cNvPicPr>
              <p:nvPr/>
            </p:nvPicPr>
            <p:blipFill>
              <a:blip r:embed="rId4" cstate="print"/>
              <a:srcRect/>
              <a:stretch>
                <a:fillRect/>
              </a:stretch>
            </p:blipFill>
            <p:spPr bwMode="auto">
              <a:xfrm>
                <a:off x="2925" y="1026"/>
                <a:ext cx="1724" cy="1320"/>
              </a:xfrm>
              <a:prstGeom prst="rect">
                <a:avLst/>
              </a:prstGeom>
              <a:noFill/>
              <a:ln w="9525">
                <a:noFill/>
                <a:miter lim="800000"/>
                <a:headEnd/>
                <a:tailEnd/>
              </a:ln>
            </p:spPr>
          </p:pic>
          <p:pic>
            <p:nvPicPr>
              <p:cNvPr id="55305" name="Picture 7" descr="201"/>
              <p:cNvPicPr>
                <a:picLocks noChangeAspect="1" noChangeArrowheads="1"/>
              </p:cNvPicPr>
              <p:nvPr/>
            </p:nvPicPr>
            <p:blipFill>
              <a:blip r:embed="rId5" cstate="print"/>
              <a:srcRect/>
              <a:stretch>
                <a:fillRect/>
              </a:stretch>
            </p:blipFill>
            <p:spPr bwMode="auto">
              <a:xfrm>
                <a:off x="1066" y="2704"/>
                <a:ext cx="1208" cy="1385"/>
              </a:xfrm>
              <a:prstGeom prst="rect">
                <a:avLst/>
              </a:prstGeom>
              <a:noFill/>
              <a:ln w="9525">
                <a:noFill/>
                <a:miter lim="800000"/>
                <a:headEnd/>
                <a:tailEnd/>
              </a:ln>
            </p:spPr>
          </p:pic>
          <p:pic>
            <p:nvPicPr>
              <p:cNvPr id="55306" name="Picture 6" descr="eye-injury"/>
              <p:cNvPicPr>
                <a:picLocks noChangeAspect="1" noChangeArrowheads="1"/>
              </p:cNvPicPr>
              <p:nvPr/>
            </p:nvPicPr>
            <p:blipFill>
              <a:blip r:embed="rId6" cstate="print"/>
              <a:srcRect/>
              <a:stretch>
                <a:fillRect/>
              </a:stretch>
            </p:blipFill>
            <p:spPr bwMode="auto">
              <a:xfrm>
                <a:off x="2971" y="2795"/>
                <a:ext cx="1632" cy="1320"/>
              </a:xfrm>
              <a:prstGeom prst="rect">
                <a:avLst/>
              </a:prstGeom>
              <a:noFill/>
              <a:ln w="9525">
                <a:noFill/>
                <a:miter lim="800000"/>
                <a:headEnd/>
                <a:tailEnd/>
              </a:ln>
            </p:spPr>
          </p:pic>
          <p:sp>
            <p:nvSpPr>
              <p:cNvPr id="18440" name="矩形 8"/>
              <p:cNvSpPr>
                <a:spLocks noChangeArrowheads="1"/>
              </p:cNvSpPr>
              <p:nvPr/>
            </p:nvSpPr>
            <p:spPr bwMode="auto">
              <a:xfrm>
                <a:off x="385" y="2296"/>
                <a:ext cx="3111" cy="355"/>
              </a:xfrm>
              <a:prstGeom prst="rect">
                <a:avLst/>
              </a:prstGeom>
              <a:noFill/>
              <a:ln w="9525">
                <a:noFill/>
                <a:miter lim="800000"/>
                <a:headEnd/>
                <a:tailEnd/>
              </a:ln>
            </p:spPr>
            <p:txBody>
              <a:bodyPr wrap="none">
                <a:spAutoFit/>
              </a:bodyPr>
              <a:lstStyle/>
              <a:p>
                <a:pPr marL="438150" indent="-319088" eaLnBrk="1" hangingPunct="1">
                  <a:lnSpc>
                    <a:spcPct val="120000"/>
                  </a:lnSpc>
                  <a:buClr>
                    <a:schemeClr val="tx1"/>
                  </a:buClr>
                  <a:buSzPct val="75000"/>
                  <a:buFont typeface="Wingdings" pitchFamily="2" charset="2"/>
                  <a:buChar char="l"/>
                  <a:defRPr/>
                </a:pPr>
                <a:r>
                  <a:rPr lang="en-US" altLang="zh-TW" sz="2800" i="1" dirty="0">
                    <a:solidFill>
                      <a:srgbClr val="000000"/>
                    </a:solidFill>
                    <a:effectLst>
                      <a:outerShdw blurRad="38100" dist="38100" dir="2700000" algn="tl">
                        <a:srgbClr val="C0C0C0"/>
                      </a:outerShdw>
                    </a:effectLst>
                  </a:rPr>
                  <a:t>The consequences would be…</a:t>
                </a:r>
                <a:endParaRPr lang="zh-TW" altLang="en-US" sz="2800" i="1" dirty="0">
                  <a:solidFill>
                    <a:srgbClr val="000000"/>
                  </a:solidFill>
                  <a:effectLst>
                    <a:outerShdw blurRad="38100" dist="38100" dir="2700000" algn="tl">
                      <a:srgbClr val="C0C0C0"/>
                    </a:outerShdw>
                  </a:effectLst>
                </a:endParaRPr>
              </a:p>
            </p:txBody>
          </p:sp>
        </p:grpSp>
      </p:grpSp>
      <p:sp>
        <p:nvSpPr>
          <p:cNvPr id="55299" name="投影片編號版面配置區 9"/>
          <p:cNvSpPr>
            <a:spLocks noGrp="1"/>
          </p:cNvSpPr>
          <p:nvPr>
            <p:ph type="sldNum" sz="quarter" idx="12"/>
          </p:nvPr>
        </p:nvSpPr>
        <p:spPr>
          <a:xfrm>
            <a:off x="6615113" y="6265863"/>
            <a:ext cx="2133600" cy="476250"/>
          </a:xfrm>
          <a:noFill/>
        </p:spPr>
        <p:txBody>
          <a:bodyPr/>
          <a:lstStyle/>
          <a:p>
            <a:fld id="{84A6ECE8-0894-4050-BD23-6528A5E535AA}" type="slidenum">
              <a:rPr lang="en-US" altLang="zh-TW" smtClean="0">
                <a:latin typeface="Arial" pitchFamily="34" charset="0"/>
              </a:rPr>
              <a:pPr/>
              <a:t>34</a:t>
            </a:fld>
            <a:endParaRPr lang="en-US" altLang="zh-TW" smtClean="0">
              <a:latin typeface="Arial" pitchFamily="34" charset="0"/>
            </a:endParaRPr>
          </a:p>
        </p:txBody>
      </p:sp>
      <p:sp>
        <p:nvSpPr>
          <p:cNvPr id="55300" name="標題 1"/>
          <p:cNvSpPr>
            <a:spLocks/>
          </p:cNvSpPr>
          <p:nvPr/>
        </p:nvSpPr>
        <p:spPr bwMode="auto">
          <a:xfrm>
            <a:off x="457200" y="1889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Eye and Facial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內容版面配置區 2"/>
          <p:cNvSpPr>
            <a:spLocks/>
          </p:cNvSpPr>
          <p:nvPr/>
        </p:nvSpPr>
        <p:spPr bwMode="auto">
          <a:xfrm>
            <a:off x="287338" y="814388"/>
            <a:ext cx="8605837" cy="574675"/>
          </a:xfrm>
          <a:prstGeom prst="rect">
            <a:avLst/>
          </a:prstGeom>
          <a:noFill/>
          <a:ln w="9525">
            <a:noFill/>
            <a:miter lim="800000"/>
            <a:headEnd/>
            <a:tailEnd/>
          </a:ln>
        </p:spPr>
        <p:txBody>
          <a:bodyPr lIns="54864" tIns="91440"/>
          <a:lstStyle/>
          <a:p>
            <a:pPr marL="438150" indent="-319088" eaLnBrk="1" hangingPunct="1">
              <a:lnSpc>
                <a:spcPct val="120000"/>
              </a:lnSpc>
              <a:buClr>
                <a:schemeClr val="tx1"/>
              </a:buClr>
              <a:buSzPct val="75000"/>
              <a:buFont typeface="Wingdings" pitchFamily="2" charset="2"/>
              <a:buChar char="l"/>
              <a:defRPr/>
            </a:pPr>
            <a:r>
              <a:rPr lang="en-US" altLang="zh-TW" sz="2600" i="1" dirty="0">
                <a:solidFill>
                  <a:srgbClr val="000000"/>
                </a:solidFill>
                <a:effectLst>
                  <a:outerShdw blurRad="38100" dist="38100" dir="2700000" algn="tl">
                    <a:srgbClr val="C0C0C0"/>
                  </a:outerShdw>
                </a:effectLst>
              </a:rPr>
              <a:t>Factors prone to hurting your eyes and face in a laboratory</a:t>
            </a:r>
            <a:endParaRPr lang="zh-TW" altLang="en-US" sz="2600" i="1" dirty="0">
              <a:solidFill>
                <a:srgbClr val="000000"/>
              </a:solidFill>
              <a:effectLst>
                <a:outerShdw blurRad="38100" dist="38100" dir="2700000" algn="tl">
                  <a:srgbClr val="C0C0C0"/>
                </a:outerShdw>
              </a:effectLst>
            </a:endParaRPr>
          </a:p>
        </p:txBody>
      </p:sp>
      <p:graphicFrame>
        <p:nvGraphicFramePr>
          <p:cNvPr id="20538" name="Group 58"/>
          <p:cNvGraphicFramePr>
            <a:graphicFrameLocks noGrp="1"/>
          </p:cNvGraphicFramePr>
          <p:nvPr/>
        </p:nvGraphicFramePr>
        <p:xfrm>
          <a:off x="538163" y="1557338"/>
          <a:ext cx="8137525" cy="4724274"/>
        </p:xfrm>
        <a:graphic>
          <a:graphicData uri="http://schemas.openxmlformats.org/drawingml/2006/table">
            <a:tbl>
              <a:tblPr/>
              <a:tblGrid>
                <a:gridCol w="1831975"/>
                <a:gridCol w="6305550"/>
              </a:tblGrid>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Hazard Type</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High-Risk Task</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Impact</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Cutting, slicing, grinding, sculpturing, and any other tasks producing objects or debris capable of flying with sufficient momentum</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Heat</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Operating high-temp furnace/oven, melting/welding work, and any other tasks producing high temp</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Chemical</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Handling and treatment of chemical or specimen</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Dust</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Woodwork</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Light</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Times New Roman" pitchFamily="18" charset="0"/>
                          <a:ea typeface="標楷體" pitchFamily="65" charset="-120"/>
                        </a:rPr>
                        <a:t>Welding, melting and cutting, and laser operation</a:t>
                      </a:r>
                      <a:endParaRPr kumimoji="1" lang="zh-TW" altLang="en-US" sz="2200" b="0"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46" name="投影片編號版面配置區 5"/>
          <p:cNvSpPr>
            <a:spLocks noGrp="1"/>
          </p:cNvSpPr>
          <p:nvPr>
            <p:ph type="sldNum" sz="quarter" idx="12"/>
          </p:nvPr>
        </p:nvSpPr>
        <p:spPr>
          <a:noFill/>
        </p:spPr>
        <p:txBody>
          <a:bodyPr/>
          <a:lstStyle/>
          <a:p>
            <a:fld id="{3B7E1D47-51F1-4A5D-91B2-57404B168004}" type="slidenum">
              <a:rPr lang="en-US" altLang="zh-TW" smtClean="0">
                <a:latin typeface="Arial" pitchFamily="34" charset="0"/>
              </a:rPr>
              <a:pPr/>
              <a:t>35</a:t>
            </a:fld>
            <a:endParaRPr lang="en-US" altLang="zh-TW" smtClean="0">
              <a:latin typeface="Arial" pitchFamily="34" charset="0"/>
            </a:endParaRPr>
          </a:p>
        </p:txBody>
      </p:sp>
      <p:sp>
        <p:nvSpPr>
          <p:cNvPr id="56347" name="標題 1"/>
          <p:cNvSpPr>
            <a:spLocks/>
          </p:cNvSpPr>
          <p:nvPr/>
        </p:nvSpPr>
        <p:spPr bwMode="auto">
          <a:xfrm>
            <a:off x="457200" y="260350"/>
            <a:ext cx="8229600" cy="504825"/>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Eye and Facial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內容版面配置區 2"/>
          <p:cNvSpPr>
            <a:spLocks/>
          </p:cNvSpPr>
          <p:nvPr/>
        </p:nvSpPr>
        <p:spPr bwMode="auto">
          <a:xfrm>
            <a:off x="611188" y="1341438"/>
            <a:ext cx="7848600" cy="5040312"/>
          </a:xfrm>
          <a:prstGeom prst="rect">
            <a:avLst/>
          </a:prstGeom>
          <a:noFill/>
          <a:ln w="9525">
            <a:noFill/>
            <a:miter lim="800000"/>
            <a:headEnd/>
            <a:tailEnd/>
          </a:ln>
        </p:spPr>
        <p:txBody>
          <a:bodyPr lIns="54864" tIns="91440"/>
          <a:lstStyle/>
          <a:p>
            <a:pPr marL="355600" indent="-355600" eaLnBrk="1" hangingPunct="1">
              <a:lnSpc>
                <a:spcPct val="130000"/>
              </a:lnSpc>
              <a:buClr>
                <a:schemeClr val="tx1"/>
              </a:buClr>
              <a:buSzPct val="75000"/>
              <a:buFont typeface="Wingdings" pitchFamily="2" charset="2"/>
              <a:buChar char="l"/>
            </a:pPr>
            <a:r>
              <a:rPr lang="en-US" altLang="zh-TW" sz="2800"/>
              <a:t>The protection offered by safety glasses</a:t>
            </a:r>
          </a:p>
          <a:p>
            <a:pPr marL="815975" lvl="1" indent="-369888" eaLnBrk="1" hangingPunct="1">
              <a:lnSpc>
                <a:spcPct val="130000"/>
              </a:lnSpc>
              <a:buClr>
                <a:schemeClr val="tx1"/>
              </a:buClr>
            </a:pPr>
            <a:r>
              <a:rPr lang="en-US" altLang="zh-TW"/>
              <a:t>Mechanical harms, e.g. flying objects and spilled liquid</a:t>
            </a:r>
          </a:p>
          <a:p>
            <a:pPr marL="1311275" lvl="2" indent="-315913" eaLnBrk="1" hangingPunct="1">
              <a:lnSpc>
                <a:spcPct val="130000"/>
              </a:lnSpc>
              <a:buClr>
                <a:schemeClr val="tx1"/>
              </a:buClr>
              <a:buFont typeface="Wingdings" pitchFamily="2" charset="2"/>
              <a:buChar char="ü"/>
            </a:pPr>
            <a:r>
              <a:rPr lang="en-US" altLang="zh-TW"/>
              <a:t>The shields on the side arms of safety glasses are designed to prevent entry of foreign objects</a:t>
            </a:r>
          </a:p>
          <a:p>
            <a:pPr marL="815975" lvl="1" indent="-369888" eaLnBrk="1" hangingPunct="1">
              <a:lnSpc>
                <a:spcPct val="130000"/>
              </a:lnSpc>
              <a:buClr>
                <a:schemeClr val="tx1"/>
              </a:buClr>
            </a:pPr>
            <a:r>
              <a:rPr lang="en-US" altLang="zh-TW"/>
              <a:t>Radiation, e.g. ultraviolet and visible light radiation</a:t>
            </a:r>
            <a:endParaRPr lang="zh-TW" altLang="en-US"/>
          </a:p>
          <a:p>
            <a:pPr marL="1311275" lvl="2" indent="-315913">
              <a:lnSpc>
                <a:spcPct val="130000"/>
              </a:lnSpc>
              <a:buFont typeface="Wingdings" pitchFamily="2" charset="2"/>
              <a:buChar char="ü"/>
            </a:pPr>
            <a:r>
              <a:rPr lang="en-US" altLang="zh-TW"/>
              <a:t>Many facilities handling biotechnology use ultraviolet light as a tool for DNA observation; the ultraviolet light may cause damage to the cornea when a worker is continuously exposed to</a:t>
            </a:r>
            <a:endParaRPr lang="zh-TW" altLang="en-US"/>
          </a:p>
        </p:txBody>
      </p:sp>
      <p:sp>
        <p:nvSpPr>
          <p:cNvPr id="57347" name="投影片編號版面配置區 4"/>
          <p:cNvSpPr>
            <a:spLocks noGrp="1"/>
          </p:cNvSpPr>
          <p:nvPr>
            <p:ph type="sldNum" sz="quarter" idx="12"/>
          </p:nvPr>
        </p:nvSpPr>
        <p:spPr>
          <a:noFill/>
        </p:spPr>
        <p:txBody>
          <a:bodyPr/>
          <a:lstStyle/>
          <a:p>
            <a:fld id="{5B9AA0B8-D2FE-453C-9E23-F1295E701E93}" type="slidenum">
              <a:rPr lang="en-US" altLang="zh-TW" smtClean="0">
                <a:latin typeface="Arial" pitchFamily="34" charset="0"/>
              </a:rPr>
              <a:pPr/>
              <a:t>36</a:t>
            </a:fld>
            <a:endParaRPr lang="en-US" altLang="zh-TW" smtClean="0">
              <a:latin typeface="Arial" pitchFamily="34" charset="0"/>
            </a:endParaRPr>
          </a:p>
        </p:txBody>
      </p:sp>
      <p:sp>
        <p:nvSpPr>
          <p:cNvPr id="57348" name="標題 1"/>
          <p:cNvSpPr>
            <a:spLocks/>
          </p:cNvSpPr>
          <p:nvPr/>
        </p:nvSpPr>
        <p:spPr bwMode="auto">
          <a:xfrm>
            <a:off x="457200" y="4762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Eye and Facial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內容版面配置區 2"/>
          <p:cNvSpPr>
            <a:spLocks/>
          </p:cNvSpPr>
          <p:nvPr/>
        </p:nvSpPr>
        <p:spPr bwMode="auto">
          <a:xfrm>
            <a:off x="468313" y="1268413"/>
            <a:ext cx="7524750" cy="647700"/>
          </a:xfrm>
          <a:prstGeom prst="rect">
            <a:avLst/>
          </a:prstGeom>
          <a:noFill/>
          <a:ln w="9525">
            <a:noFill/>
            <a:miter lim="800000"/>
            <a:headEnd/>
            <a:tailEnd/>
          </a:ln>
        </p:spPr>
        <p:txBody>
          <a:bodyPr lIns="54864" tIns="91440"/>
          <a:lstStyle/>
          <a:p>
            <a:pPr marL="438150" indent="-319088" eaLnBrk="1" hangingPunct="1">
              <a:lnSpc>
                <a:spcPct val="120000"/>
              </a:lnSpc>
              <a:buClr>
                <a:schemeClr val="tx1"/>
              </a:buClr>
              <a:buSzPct val="73000"/>
              <a:buFont typeface="Wingdings" pitchFamily="2" charset="2"/>
              <a:buChar char="l"/>
            </a:pPr>
            <a:r>
              <a:rPr lang="en-US" altLang="zh-TW" sz="2800">
                <a:solidFill>
                  <a:srgbClr val="000000"/>
                </a:solidFill>
              </a:rPr>
              <a:t>Types of eye and facial protection</a:t>
            </a:r>
            <a:endParaRPr lang="zh-TW" altLang="en-US" sz="2800">
              <a:solidFill>
                <a:srgbClr val="000000"/>
              </a:solidFill>
            </a:endParaRPr>
          </a:p>
        </p:txBody>
      </p:sp>
      <p:sp>
        <p:nvSpPr>
          <p:cNvPr id="21508" name="Rectangle 27"/>
          <p:cNvSpPr>
            <a:spLocks noChangeArrowheads="1"/>
          </p:cNvSpPr>
          <p:nvPr/>
        </p:nvSpPr>
        <p:spPr bwMode="auto">
          <a:xfrm>
            <a:off x="784225" y="2133600"/>
            <a:ext cx="1905000" cy="427038"/>
          </a:xfrm>
          <a:prstGeom prst="rect">
            <a:avLst/>
          </a:prstGeom>
          <a:noFill/>
          <a:ln w="9525">
            <a:noFill/>
            <a:miter lim="800000"/>
            <a:headEnd/>
            <a:tailEnd/>
          </a:ln>
        </p:spPr>
        <p:txBody>
          <a:bodyPr wrap="none">
            <a:spAutoFit/>
          </a:bodyPr>
          <a:lstStyle/>
          <a:p>
            <a:pPr eaLnBrk="1" hangingPunct="1">
              <a:lnSpc>
                <a:spcPct val="100000"/>
              </a:lnSpc>
              <a:spcBef>
                <a:spcPct val="0"/>
              </a:spcBef>
              <a:buFontTx/>
              <a:buNone/>
              <a:defRPr/>
            </a:pPr>
            <a:r>
              <a:rPr lang="en-US" altLang="zh-TW" sz="2200" b="1" i="1" dirty="0">
                <a:effectLst>
                  <a:outerShdw blurRad="38100" dist="38100" dir="2700000" algn="tl">
                    <a:srgbClr val="C0C0C0"/>
                  </a:outerShdw>
                </a:effectLst>
              </a:rPr>
              <a:t>Safety Glasses</a:t>
            </a:r>
            <a:r>
              <a:rPr lang="zh-TW" altLang="en-US" sz="2200" b="1"/>
              <a:t> </a:t>
            </a:r>
          </a:p>
        </p:txBody>
      </p:sp>
      <p:sp>
        <p:nvSpPr>
          <p:cNvPr id="21509" name="Rectangle 28"/>
          <p:cNvSpPr>
            <a:spLocks noChangeArrowheads="1"/>
          </p:cNvSpPr>
          <p:nvPr/>
        </p:nvSpPr>
        <p:spPr bwMode="auto">
          <a:xfrm>
            <a:off x="3924300" y="2133600"/>
            <a:ext cx="1114425" cy="427038"/>
          </a:xfrm>
          <a:prstGeom prst="rect">
            <a:avLst/>
          </a:prstGeom>
          <a:noFill/>
          <a:ln w="9525">
            <a:noFill/>
            <a:miter lim="800000"/>
            <a:headEnd/>
            <a:tailEnd/>
          </a:ln>
        </p:spPr>
        <p:txBody>
          <a:bodyPr wrap="none">
            <a:spAutoFit/>
          </a:bodyPr>
          <a:lstStyle/>
          <a:p>
            <a:pPr eaLnBrk="1" hangingPunct="1">
              <a:lnSpc>
                <a:spcPct val="100000"/>
              </a:lnSpc>
              <a:spcBef>
                <a:spcPct val="0"/>
              </a:spcBef>
              <a:buFontTx/>
              <a:buNone/>
              <a:defRPr/>
            </a:pPr>
            <a:r>
              <a:rPr lang="en-US" altLang="zh-TW" sz="2200" b="1" i="1" dirty="0">
                <a:effectLst>
                  <a:outerShdw blurRad="38100" dist="38100" dir="2700000" algn="tl">
                    <a:srgbClr val="C0C0C0"/>
                  </a:outerShdw>
                </a:effectLst>
              </a:rPr>
              <a:t>Goggles</a:t>
            </a:r>
            <a:endParaRPr lang="zh-TW" altLang="en-US" sz="2200" b="1" i="1">
              <a:effectLst>
                <a:outerShdw blurRad="38100" dist="38100" dir="2700000" algn="tl">
                  <a:srgbClr val="C0C0C0"/>
                </a:outerShdw>
              </a:effectLst>
            </a:endParaRPr>
          </a:p>
        </p:txBody>
      </p:sp>
      <p:sp>
        <p:nvSpPr>
          <p:cNvPr id="21510" name="Rectangle 29"/>
          <p:cNvSpPr>
            <a:spLocks noChangeArrowheads="1"/>
          </p:cNvSpPr>
          <p:nvPr/>
        </p:nvSpPr>
        <p:spPr bwMode="auto">
          <a:xfrm>
            <a:off x="6723063" y="2133600"/>
            <a:ext cx="1665287" cy="427038"/>
          </a:xfrm>
          <a:prstGeom prst="rect">
            <a:avLst/>
          </a:prstGeom>
          <a:noFill/>
          <a:ln w="9525">
            <a:noFill/>
            <a:miter lim="800000"/>
            <a:headEnd/>
            <a:tailEnd/>
          </a:ln>
        </p:spPr>
        <p:txBody>
          <a:bodyPr wrap="none">
            <a:spAutoFit/>
          </a:bodyPr>
          <a:lstStyle/>
          <a:p>
            <a:pPr eaLnBrk="1" hangingPunct="1">
              <a:lnSpc>
                <a:spcPct val="100000"/>
              </a:lnSpc>
              <a:spcBef>
                <a:spcPct val="0"/>
              </a:spcBef>
              <a:buFontTx/>
              <a:buNone/>
              <a:defRPr/>
            </a:pPr>
            <a:r>
              <a:rPr lang="en-US" altLang="zh-TW" sz="2200" b="1" i="1" dirty="0">
                <a:effectLst>
                  <a:outerShdw blurRad="38100" dist="38100" dir="2700000" algn="tl">
                    <a:srgbClr val="C0C0C0"/>
                  </a:outerShdw>
                </a:effectLst>
              </a:rPr>
              <a:t>Face Shields</a:t>
            </a:r>
            <a:endParaRPr lang="zh-TW" altLang="en-US" sz="2200" b="1" i="1">
              <a:effectLst>
                <a:outerShdw blurRad="38100" dist="38100" dir="2700000" algn="tl">
                  <a:srgbClr val="C0C0C0"/>
                </a:outerShdw>
              </a:effectLst>
            </a:endParaRPr>
          </a:p>
        </p:txBody>
      </p:sp>
      <p:pic>
        <p:nvPicPr>
          <p:cNvPr id="58374" name="Picture 30" descr="spec3"/>
          <p:cNvPicPr>
            <a:picLocks noChangeAspect="1" noChangeArrowheads="1"/>
          </p:cNvPicPr>
          <p:nvPr/>
        </p:nvPicPr>
        <p:blipFill>
          <a:blip r:embed="rId3" cstate="print"/>
          <a:srcRect/>
          <a:stretch>
            <a:fillRect/>
          </a:stretch>
        </p:blipFill>
        <p:spPr bwMode="auto">
          <a:xfrm>
            <a:off x="636588" y="2865438"/>
            <a:ext cx="2279650" cy="1479550"/>
          </a:xfrm>
          <a:prstGeom prst="rect">
            <a:avLst/>
          </a:prstGeom>
          <a:noFill/>
          <a:ln w="9525">
            <a:noFill/>
            <a:miter lim="800000"/>
            <a:headEnd/>
            <a:tailEnd/>
          </a:ln>
        </p:spPr>
      </p:pic>
      <p:pic>
        <p:nvPicPr>
          <p:cNvPr id="58375" name="Picture 31" descr="specs_9"/>
          <p:cNvPicPr>
            <a:picLocks noChangeAspect="1" noChangeArrowheads="1"/>
          </p:cNvPicPr>
          <p:nvPr/>
        </p:nvPicPr>
        <p:blipFill>
          <a:blip r:embed="rId4" cstate="print"/>
          <a:srcRect/>
          <a:stretch>
            <a:fillRect/>
          </a:stretch>
        </p:blipFill>
        <p:spPr bwMode="auto">
          <a:xfrm>
            <a:off x="684213" y="4529138"/>
            <a:ext cx="2238375" cy="1597025"/>
          </a:xfrm>
          <a:prstGeom prst="rect">
            <a:avLst/>
          </a:prstGeom>
          <a:noFill/>
          <a:ln w="9525">
            <a:noFill/>
            <a:miter lim="800000"/>
            <a:headEnd/>
            <a:tailEnd/>
          </a:ln>
        </p:spPr>
      </p:pic>
      <p:pic>
        <p:nvPicPr>
          <p:cNvPr id="58376" name="Picture 32" descr="goggle_in"/>
          <p:cNvPicPr>
            <a:picLocks noChangeAspect="1" noChangeArrowheads="1"/>
          </p:cNvPicPr>
          <p:nvPr/>
        </p:nvPicPr>
        <p:blipFill>
          <a:blip r:embed="rId5" cstate="print"/>
          <a:srcRect/>
          <a:stretch>
            <a:fillRect/>
          </a:stretch>
        </p:blipFill>
        <p:spPr bwMode="auto">
          <a:xfrm>
            <a:off x="3371850" y="2800350"/>
            <a:ext cx="2400300" cy="1609725"/>
          </a:xfrm>
          <a:prstGeom prst="rect">
            <a:avLst/>
          </a:prstGeom>
          <a:noFill/>
          <a:ln w="9525">
            <a:noFill/>
            <a:miter lim="800000"/>
            <a:headEnd/>
            <a:tailEnd/>
          </a:ln>
        </p:spPr>
      </p:pic>
      <p:pic>
        <p:nvPicPr>
          <p:cNvPr id="58377" name="Picture 33" descr="goggle_cov"/>
          <p:cNvPicPr>
            <a:picLocks noChangeAspect="1" noChangeArrowheads="1"/>
          </p:cNvPicPr>
          <p:nvPr/>
        </p:nvPicPr>
        <p:blipFill>
          <a:blip r:embed="rId6" cstate="print"/>
          <a:srcRect/>
          <a:stretch>
            <a:fillRect/>
          </a:stretch>
        </p:blipFill>
        <p:spPr bwMode="auto">
          <a:xfrm>
            <a:off x="3371850" y="4600575"/>
            <a:ext cx="2400300" cy="1609725"/>
          </a:xfrm>
          <a:prstGeom prst="rect">
            <a:avLst/>
          </a:prstGeom>
          <a:noFill/>
          <a:ln w="9525">
            <a:noFill/>
            <a:miter lim="800000"/>
            <a:headEnd/>
            <a:tailEnd/>
          </a:ln>
        </p:spPr>
      </p:pic>
      <p:pic>
        <p:nvPicPr>
          <p:cNvPr id="58378" name="Picture 34" descr="face_shield"/>
          <p:cNvPicPr>
            <a:picLocks noChangeAspect="1" noChangeArrowheads="1"/>
          </p:cNvPicPr>
          <p:nvPr/>
        </p:nvPicPr>
        <p:blipFill>
          <a:blip r:embed="rId7" cstate="print"/>
          <a:srcRect/>
          <a:stretch>
            <a:fillRect/>
          </a:stretch>
        </p:blipFill>
        <p:spPr bwMode="auto">
          <a:xfrm>
            <a:off x="6443663" y="2728913"/>
            <a:ext cx="2400300" cy="1609725"/>
          </a:xfrm>
          <a:prstGeom prst="rect">
            <a:avLst/>
          </a:prstGeom>
          <a:noFill/>
          <a:ln w="9525">
            <a:noFill/>
            <a:miter lim="800000"/>
            <a:headEnd/>
            <a:tailEnd/>
          </a:ln>
        </p:spPr>
      </p:pic>
      <p:pic>
        <p:nvPicPr>
          <p:cNvPr id="58379" name="Picture 35" descr="woodsman"/>
          <p:cNvPicPr>
            <a:picLocks noChangeAspect="1" noChangeArrowheads="1"/>
          </p:cNvPicPr>
          <p:nvPr/>
        </p:nvPicPr>
        <p:blipFill>
          <a:blip r:embed="rId8" cstate="print"/>
          <a:srcRect/>
          <a:stretch>
            <a:fillRect/>
          </a:stretch>
        </p:blipFill>
        <p:spPr bwMode="auto">
          <a:xfrm>
            <a:off x="7092950" y="4673600"/>
            <a:ext cx="1270000" cy="1485900"/>
          </a:xfrm>
          <a:prstGeom prst="rect">
            <a:avLst/>
          </a:prstGeom>
          <a:noFill/>
          <a:ln w="9525">
            <a:noFill/>
            <a:miter lim="800000"/>
            <a:headEnd/>
            <a:tailEnd/>
          </a:ln>
        </p:spPr>
      </p:pic>
      <p:sp>
        <p:nvSpPr>
          <p:cNvPr id="58380" name="投影片編號版面配置區 13"/>
          <p:cNvSpPr>
            <a:spLocks noGrp="1"/>
          </p:cNvSpPr>
          <p:nvPr>
            <p:ph type="sldNum" sz="quarter" idx="12"/>
          </p:nvPr>
        </p:nvSpPr>
        <p:spPr>
          <a:xfrm>
            <a:off x="6686550" y="6237288"/>
            <a:ext cx="2133600" cy="476250"/>
          </a:xfrm>
          <a:noFill/>
        </p:spPr>
        <p:txBody>
          <a:bodyPr/>
          <a:lstStyle/>
          <a:p>
            <a:fld id="{A9FB22A9-7C20-4E0B-AD07-B895107E3B0A}" type="slidenum">
              <a:rPr lang="en-US" altLang="zh-TW" smtClean="0">
                <a:latin typeface="Arial" pitchFamily="34" charset="0"/>
              </a:rPr>
              <a:pPr/>
              <a:t>37</a:t>
            </a:fld>
            <a:endParaRPr lang="en-US" altLang="zh-TW" smtClean="0">
              <a:latin typeface="Arial" pitchFamily="34" charset="0"/>
            </a:endParaRPr>
          </a:p>
        </p:txBody>
      </p:sp>
      <p:sp>
        <p:nvSpPr>
          <p:cNvPr id="58381" name="標題 1"/>
          <p:cNvSpPr>
            <a:spLocks/>
          </p:cNvSpPr>
          <p:nvPr/>
        </p:nvSpPr>
        <p:spPr bwMode="auto">
          <a:xfrm>
            <a:off x="457200" y="4762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Eye and Facial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13"/>
          <p:cNvGrpSpPr>
            <a:grpSpLocks/>
          </p:cNvGrpSpPr>
          <p:nvPr/>
        </p:nvGrpSpPr>
        <p:grpSpPr bwMode="auto">
          <a:xfrm>
            <a:off x="665163" y="2205038"/>
            <a:ext cx="7291387" cy="3203575"/>
            <a:chOff x="431" y="1503"/>
            <a:chExt cx="4593" cy="2018"/>
          </a:xfrm>
        </p:grpSpPr>
        <p:sp>
          <p:nvSpPr>
            <p:cNvPr id="22532" name="Rectangle 4"/>
            <p:cNvSpPr>
              <a:spLocks noChangeArrowheads="1"/>
            </p:cNvSpPr>
            <p:nvPr/>
          </p:nvSpPr>
          <p:spPr bwMode="auto">
            <a:xfrm>
              <a:off x="431" y="1503"/>
              <a:ext cx="2657" cy="269"/>
            </a:xfrm>
            <a:prstGeom prst="rect">
              <a:avLst/>
            </a:prstGeom>
            <a:noFill/>
            <a:ln w="9525">
              <a:noFill/>
              <a:miter lim="800000"/>
              <a:headEnd/>
              <a:tailEnd/>
            </a:ln>
          </p:spPr>
          <p:txBody>
            <a:bodyPr wrap="none">
              <a:spAutoFit/>
            </a:bodyPr>
            <a:lstStyle/>
            <a:p>
              <a:pPr eaLnBrk="1" hangingPunct="1">
                <a:lnSpc>
                  <a:spcPct val="100000"/>
                </a:lnSpc>
                <a:spcBef>
                  <a:spcPct val="0"/>
                </a:spcBef>
                <a:buFontTx/>
                <a:buNone/>
                <a:defRPr/>
              </a:pPr>
              <a:r>
                <a:rPr lang="en-US" altLang="zh-TW" sz="2200" b="1" i="1" dirty="0">
                  <a:effectLst>
                    <a:outerShdw blurRad="38100" dist="38100" dir="2700000" algn="tl">
                      <a:srgbClr val="C0C0C0"/>
                    </a:outerShdw>
                  </a:effectLst>
                </a:rPr>
                <a:t>Welding Face Shields and Helmets</a:t>
              </a:r>
              <a:endParaRPr lang="zh-TW" altLang="en-US" sz="2200" b="1" i="1">
                <a:effectLst>
                  <a:outerShdw blurRad="38100" dist="38100" dir="2700000" algn="tl">
                    <a:srgbClr val="C0C0C0"/>
                  </a:outerShdw>
                </a:effectLst>
              </a:endParaRPr>
            </a:p>
          </p:txBody>
        </p:sp>
        <p:sp>
          <p:nvSpPr>
            <p:cNvPr id="22533" name="Rectangle 5"/>
            <p:cNvSpPr>
              <a:spLocks noChangeArrowheads="1"/>
            </p:cNvSpPr>
            <p:nvPr/>
          </p:nvSpPr>
          <p:spPr bwMode="auto">
            <a:xfrm>
              <a:off x="3416" y="1503"/>
              <a:ext cx="1608" cy="269"/>
            </a:xfrm>
            <a:prstGeom prst="rect">
              <a:avLst/>
            </a:prstGeom>
            <a:noFill/>
            <a:ln w="9525">
              <a:noFill/>
              <a:miter lim="800000"/>
              <a:headEnd/>
              <a:tailEnd/>
            </a:ln>
          </p:spPr>
          <p:txBody>
            <a:bodyPr wrap="none">
              <a:spAutoFit/>
            </a:bodyPr>
            <a:lstStyle/>
            <a:p>
              <a:pPr eaLnBrk="1" hangingPunct="1">
                <a:lnSpc>
                  <a:spcPct val="100000"/>
                </a:lnSpc>
                <a:spcBef>
                  <a:spcPct val="0"/>
                </a:spcBef>
                <a:buFontTx/>
                <a:buNone/>
                <a:defRPr/>
              </a:pPr>
              <a:r>
                <a:rPr lang="en-US" altLang="zh-TW" sz="2200" b="1" i="1" dirty="0">
                  <a:effectLst>
                    <a:outerShdw blurRad="38100" dist="38100" dir="2700000" algn="tl">
                      <a:srgbClr val="C0C0C0"/>
                    </a:outerShdw>
                  </a:effectLst>
                </a:rPr>
                <a:t>Light-Filtering Lens</a:t>
              </a:r>
              <a:endParaRPr lang="zh-TW" altLang="en-US" sz="2200" b="1" i="1">
                <a:effectLst>
                  <a:outerShdw blurRad="38100" dist="38100" dir="2700000" algn="tl">
                    <a:srgbClr val="C0C0C0"/>
                  </a:outerShdw>
                </a:effectLst>
              </a:endParaRPr>
            </a:p>
          </p:txBody>
        </p:sp>
        <p:pic>
          <p:nvPicPr>
            <p:cNvPr id="259077" name="Picture 5"/>
            <p:cNvPicPr>
              <a:picLocks noChangeAspect="1" noChangeArrowheads="1"/>
            </p:cNvPicPr>
            <p:nvPr/>
          </p:nvPicPr>
          <p:blipFill>
            <a:blip r:embed="rId3" cstate="print"/>
            <a:srcRect/>
            <a:stretch>
              <a:fillRect/>
            </a:stretch>
          </p:blipFill>
          <p:spPr bwMode="auto">
            <a:xfrm>
              <a:off x="793" y="1979"/>
              <a:ext cx="2042" cy="1375"/>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pic>
          <p:nvPicPr>
            <p:cNvPr id="59402" name="Picture 14" descr="226"/>
            <p:cNvPicPr>
              <a:picLocks noChangeAspect="1" noChangeArrowheads="1"/>
            </p:cNvPicPr>
            <p:nvPr/>
          </p:nvPicPr>
          <p:blipFill>
            <a:blip r:embed="rId4" cstate="print"/>
            <a:srcRect/>
            <a:stretch>
              <a:fillRect/>
            </a:stretch>
          </p:blipFill>
          <p:spPr bwMode="auto">
            <a:xfrm>
              <a:off x="3515" y="1973"/>
              <a:ext cx="1464" cy="1548"/>
            </a:xfrm>
            <a:prstGeom prst="rect">
              <a:avLst/>
            </a:prstGeom>
            <a:noFill/>
            <a:ln w="9525">
              <a:noFill/>
              <a:miter lim="800000"/>
              <a:headEnd/>
              <a:tailEnd/>
            </a:ln>
          </p:spPr>
        </p:pic>
      </p:grpSp>
      <p:sp>
        <p:nvSpPr>
          <p:cNvPr id="59395" name="投影片編號版面配置區 8"/>
          <p:cNvSpPr>
            <a:spLocks noGrp="1"/>
          </p:cNvSpPr>
          <p:nvPr>
            <p:ph type="sldNum" sz="quarter" idx="12"/>
          </p:nvPr>
        </p:nvSpPr>
        <p:spPr>
          <a:noFill/>
        </p:spPr>
        <p:txBody>
          <a:bodyPr/>
          <a:lstStyle/>
          <a:p>
            <a:fld id="{4917417F-387B-4CD8-AA65-3A3E8E3908BF}" type="slidenum">
              <a:rPr lang="en-US" altLang="zh-TW" smtClean="0">
                <a:latin typeface="Arial" pitchFamily="34" charset="0"/>
              </a:rPr>
              <a:pPr/>
              <a:t>38</a:t>
            </a:fld>
            <a:endParaRPr lang="en-US" altLang="zh-TW" smtClean="0">
              <a:latin typeface="Arial" pitchFamily="34" charset="0"/>
            </a:endParaRPr>
          </a:p>
        </p:txBody>
      </p:sp>
      <p:sp>
        <p:nvSpPr>
          <p:cNvPr id="59396" name="標題 1"/>
          <p:cNvSpPr>
            <a:spLocks/>
          </p:cNvSpPr>
          <p:nvPr/>
        </p:nvSpPr>
        <p:spPr bwMode="auto">
          <a:xfrm>
            <a:off x="457200" y="4762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Eye and Facial Protection</a:t>
            </a:r>
            <a:endParaRPr lang="zh-TW" altLang="en-US" sz="3600" b="1">
              <a:solidFill>
                <a:schemeClr val="tx2"/>
              </a:solidFill>
            </a:endParaRPr>
          </a:p>
        </p:txBody>
      </p:sp>
      <p:sp>
        <p:nvSpPr>
          <p:cNvPr id="59397" name="內容版面配置區 2"/>
          <p:cNvSpPr>
            <a:spLocks/>
          </p:cNvSpPr>
          <p:nvPr/>
        </p:nvSpPr>
        <p:spPr bwMode="auto">
          <a:xfrm>
            <a:off x="468313" y="1268413"/>
            <a:ext cx="7524750" cy="647700"/>
          </a:xfrm>
          <a:prstGeom prst="rect">
            <a:avLst/>
          </a:prstGeom>
          <a:noFill/>
          <a:ln w="9525">
            <a:noFill/>
            <a:miter lim="800000"/>
            <a:headEnd/>
            <a:tailEnd/>
          </a:ln>
        </p:spPr>
        <p:txBody>
          <a:bodyPr lIns="54864" tIns="91440"/>
          <a:lstStyle/>
          <a:p>
            <a:pPr marL="438150" indent="-319088" eaLnBrk="1" hangingPunct="1">
              <a:lnSpc>
                <a:spcPct val="120000"/>
              </a:lnSpc>
              <a:buClr>
                <a:schemeClr val="tx1"/>
              </a:buClr>
              <a:buSzPct val="74000"/>
              <a:buFont typeface="Wingdings" pitchFamily="2" charset="2"/>
              <a:buChar char="l"/>
            </a:pPr>
            <a:r>
              <a:rPr lang="en-US" altLang="zh-TW" sz="2800">
                <a:solidFill>
                  <a:srgbClr val="000000"/>
                </a:solidFill>
              </a:rPr>
              <a:t>Types of eye and facial protection</a:t>
            </a:r>
            <a:endParaRPr lang="zh-TW" altLang="en-US" sz="2800">
              <a:solidFill>
                <a:srgbClr val="000000"/>
              </a:solidFill>
            </a:endParaRPr>
          </a:p>
        </p:txBody>
      </p:sp>
      <p:sp>
        <p:nvSpPr>
          <p:cNvPr id="59398" name="內容版面配置區 2"/>
          <p:cNvSpPr>
            <a:spLocks/>
          </p:cNvSpPr>
          <p:nvPr/>
        </p:nvSpPr>
        <p:spPr bwMode="auto">
          <a:xfrm>
            <a:off x="684213" y="5589588"/>
            <a:ext cx="8064500" cy="792162"/>
          </a:xfrm>
          <a:prstGeom prst="rect">
            <a:avLst/>
          </a:prstGeom>
          <a:noFill/>
          <a:ln w="9525">
            <a:noFill/>
            <a:miter lim="800000"/>
            <a:headEnd/>
            <a:tailEnd/>
          </a:ln>
        </p:spPr>
        <p:txBody>
          <a:bodyPr lIns="54864" tIns="91440"/>
          <a:lstStyle/>
          <a:p>
            <a:pPr marL="438150" indent="-319088" eaLnBrk="1" hangingPunct="1">
              <a:lnSpc>
                <a:spcPct val="110000"/>
              </a:lnSpc>
              <a:buClr>
                <a:schemeClr val="tx1"/>
              </a:buClr>
              <a:buSzPct val="80000"/>
            </a:pPr>
            <a:r>
              <a:rPr lang="en-US" altLang="zh-TW"/>
              <a:t>Aiming to protect against light of high intensity</a:t>
            </a:r>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內容版面配置區 2"/>
          <p:cNvSpPr>
            <a:spLocks/>
          </p:cNvSpPr>
          <p:nvPr/>
        </p:nvSpPr>
        <p:spPr bwMode="auto">
          <a:xfrm>
            <a:off x="468313" y="836613"/>
            <a:ext cx="7524750" cy="2446337"/>
          </a:xfrm>
          <a:prstGeom prst="rect">
            <a:avLst/>
          </a:prstGeom>
          <a:noFill/>
          <a:ln w="9525">
            <a:noFill/>
            <a:miter lim="800000"/>
            <a:headEnd/>
            <a:tailEnd/>
          </a:ln>
        </p:spPr>
        <p:txBody>
          <a:bodyPr lIns="54864" tIns="91440"/>
          <a:lstStyle/>
          <a:p>
            <a:pPr marL="450850" indent="-331788" eaLnBrk="1" hangingPunct="1">
              <a:lnSpc>
                <a:spcPct val="120000"/>
              </a:lnSpc>
              <a:buClr>
                <a:schemeClr val="tx1"/>
              </a:buClr>
              <a:buSzPct val="74000"/>
              <a:buFont typeface="Wingdings" pitchFamily="2" charset="2"/>
              <a:buChar char="l"/>
              <a:defRPr/>
            </a:pPr>
            <a:r>
              <a:rPr lang="en-US" altLang="zh-TW" sz="2800" i="1" dirty="0">
                <a:solidFill>
                  <a:srgbClr val="000000"/>
                </a:solidFill>
                <a:effectLst>
                  <a:outerShdw blurRad="38100" dist="38100" dir="2700000" algn="tl">
                    <a:srgbClr val="C0C0C0"/>
                  </a:outerShdw>
                </a:effectLst>
              </a:rPr>
              <a:t>Something about contact lenses</a:t>
            </a:r>
            <a:endParaRPr lang="zh-TW" altLang="en-US" sz="2800" i="1" dirty="0">
              <a:solidFill>
                <a:srgbClr val="000000"/>
              </a:solidFill>
              <a:effectLst>
                <a:outerShdw blurRad="38100" dist="38100" dir="2700000" algn="tl">
                  <a:srgbClr val="C0C0C0"/>
                </a:outerShdw>
              </a:effectLst>
            </a:endParaRPr>
          </a:p>
        </p:txBody>
      </p:sp>
      <p:sp>
        <p:nvSpPr>
          <p:cNvPr id="23556" name="內容版面配置區 2"/>
          <p:cNvSpPr>
            <a:spLocks/>
          </p:cNvSpPr>
          <p:nvPr/>
        </p:nvSpPr>
        <p:spPr bwMode="auto">
          <a:xfrm>
            <a:off x="827088" y="1484313"/>
            <a:ext cx="8066087" cy="5113337"/>
          </a:xfrm>
          <a:prstGeom prst="rect">
            <a:avLst/>
          </a:prstGeom>
          <a:noFill/>
          <a:ln w="9525">
            <a:noFill/>
            <a:miter lim="800000"/>
            <a:headEnd/>
            <a:tailEnd/>
          </a:ln>
        </p:spPr>
        <p:txBody>
          <a:bodyPr lIns="54864" tIns="91440"/>
          <a:lstStyle/>
          <a:p>
            <a:pPr marL="354013" indent="-354013" eaLnBrk="1" hangingPunct="1">
              <a:lnSpc>
                <a:spcPct val="110000"/>
              </a:lnSpc>
              <a:buClr>
                <a:schemeClr val="tx1"/>
              </a:buClr>
              <a:defRPr/>
            </a:pPr>
            <a:r>
              <a:rPr lang="en-US" altLang="zh-TW" dirty="0">
                <a:solidFill>
                  <a:srgbClr val="000000"/>
                </a:solidFill>
              </a:rPr>
              <a:t>In laboratory:</a:t>
            </a:r>
            <a:endParaRPr lang="zh-TW" altLang="en-US">
              <a:solidFill>
                <a:srgbClr val="000000"/>
              </a:solidFill>
            </a:endParaRPr>
          </a:p>
          <a:p>
            <a:pPr marL="876300" lvl="1" indent="-342900" eaLnBrk="1" hangingPunct="1">
              <a:lnSpc>
                <a:spcPct val="110000"/>
              </a:lnSpc>
              <a:buClr>
                <a:schemeClr val="tx1"/>
              </a:buClr>
              <a:buFontTx/>
              <a:buAutoNum type="arabicParenR"/>
              <a:defRPr/>
            </a:pPr>
            <a:r>
              <a:rPr lang="en-US" altLang="zh-TW" dirty="0">
                <a:solidFill>
                  <a:srgbClr val="000000"/>
                </a:solidFill>
              </a:rPr>
              <a:t>Wearing contact lenses is prohibited (as the most conservative intervention approach)</a:t>
            </a:r>
          </a:p>
          <a:p>
            <a:pPr marL="876300" lvl="1" indent="-342900" eaLnBrk="1" hangingPunct="1">
              <a:lnSpc>
                <a:spcPct val="110000"/>
              </a:lnSpc>
              <a:buClr>
                <a:schemeClr val="tx1"/>
              </a:buClr>
              <a:buFontTx/>
              <a:buAutoNum type="arabicParenR"/>
              <a:defRPr/>
            </a:pPr>
            <a:r>
              <a:rPr lang="en-US" altLang="zh-TW" dirty="0">
                <a:solidFill>
                  <a:srgbClr val="000000"/>
                </a:solidFill>
              </a:rPr>
              <a:t>Evaluating risk of using contact lenses is a must-do</a:t>
            </a:r>
          </a:p>
          <a:p>
            <a:pPr marL="876300" lvl="1" indent="-342900" eaLnBrk="1" hangingPunct="1">
              <a:lnSpc>
                <a:spcPct val="110000"/>
              </a:lnSpc>
              <a:buClr>
                <a:schemeClr val="tx1"/>
              </a:buClr>
              <a:buFontTx/>
              <a:buAutoNum type="arabicParenR"/>
              <a:defRPr/>
            </a:pPr>
            <a:r>
              <a:rPr lang="en-US" altLang="zh-TW" dirty="0">
                <a:solidFill>
                  <a:srgbClr val="000000"/>
                </a:solidFill>
              </a:rPr>
              <a:t>Using airtight goggles for additional protection if you must use contact lenses</a:t>
            </a:r>
            <a:endParaRPr lang="zh-TW" altLang="en-US">
              <a:solidFill>
                <a:srgbClr val="000000"/>
              </a:solidFill>
            </a:endParaRPr>
          </a:p>
          <a:p>
            <a:pPr marL="354013" indent="-354013" eaLnBrk="1" hangingPunct="1">
              <a:lnSpc>
                <a:spcPct val="110000"/>
              </a:lnSpc>
              <a:buClr>
                <a:schemeClr val="tx1"/>
              </a:buClr>
              <a:defRPr/>
            </a:pPr>
            <a:r>
              <a:rPr lang="en-US" altLang="zh-TW" dirty="0">
                <a:solidFill>
                  <a:srgbClr val="000000"/>
                </a:solidFill>
              </a:rPr>
              <a:t>If by accident chemical is spilled in the eyes:</a:t>
            </a:r>
            <a:endParaRPr lang="zh-TW" altLang="en-US">
              <a:solidFill>
                <a:srgbClr val="000000"/>
              </a:solidFill>
            </a:endParaRPr>
          </a:p>
          <a:p>
            <a:pPr marL="876300" lvl="1" indent="-342900" eaLnBrk="1" hangingPunct="1">
              <a:lnSpc>
                <a:spcPct val="110000"/>
              </a:lnSpc>
              <a:buClr>
                <a:schemeClr val="tx1"/>
              </a:buClr>
              <a:buFontTx/>
              <a:buAutoNum type="arabicParenR"/>
              <a:defRPr/>
            </a:pPr>
            <a:r>
              <a:rPr lang="en-US" altLang="zh-TW" dirty="0"/>
              <a:t>Rinsing the eyes with clean water and removing contact lenses immediately</a:t>
            </a:r>
          </a:p>
          <a:p>
            <a:pPr marL="876300" lvl="1" indent="-342900" eaLnBrk="1" hangingPunct="1">
              <a:lnSpc>
                <a:spcPct val="110000"/>
              </a:lnSpc>
              <a:buClr>
                <a:schemeClr val="tx1"/>
              </a:buClr>
              <a:buFontTx/>
              <a:buAutoNum type="arabicParenR"/>
              <a:defRPr/>
            </a:pPr>
            <a:r>
              <a:rPr lang="en-US" altLang="zh-TW" dirty="0">
                <a:solidFill>
                  <a:srgbClr val="000000"/>
                </a:solidFill>
              </a:rPr>
              <a:t>Continuing to rinse for at least </a:t>
            </a:r>
            <a:r>
              <a:rPr lang="en-US" altLang="zh-TW" b="1" i="1" dirty="0">
                <a:solidFill>
                  <a:srgbClr val="0000CC"/>
                </a:solidFill>
                <a:effectLst>
                  <a:outerShdw blurRad="38100" dist="38100" dir="2700000" algn="tl">
                    <a:srgbClr val="C0C0C0"/>
                  </a:outerShdw>
                </a:effectLst>
              </a:rPr>
              <a:t>15-30 minutes</a:t>
            </a:r>
          </a:p>
          <a:p>
            <a:pPr marL="876300" lvl="1" indent="-342900" eaLnBrk="1" hangingPunct="1">
              <a:lnSpc>
                <a:spcPct val="110000"/>
              </a:lnSpc>
              <a:buClr>
                <a:schemeClr val="tx1"/>
              </a:buClr>
              <a:buFontTx/>
              <a:buAutoNum type="arabicParenR"/>
              <a:defRPr/>
            </a:pPr>
            <a:r>
              <a:rPr lang="en-US" altLang="zh-TW" dirty="0">
                <a:solidFill>
                  <a:srgbClr val="000000"/>
                </a:solidFill>
              </a:rPr>
              <a:t>Transferring the wounded to hospital</a:t>
            </a:r>
            <a:endParaRPr lang="zh-TW" altLang="en-US">
              <a:solidFill>
                <a:srgbClr val="000000"/>
              </a:solidFill>
            </a:endParaRPr>
          </a:p>
        </p:txBody>
      </p:sp>
      <p:sp>
        <p:nvSpPr>
          <p:cNvPr id="60420" name="投影片編號版面配置區 5"/>
          <p:cNvSpPr>
            <a:spLocks noGrp="1"/>
          </p:cNvSpPr>
          <p:nvPr>
            <p:ph type="sldNum" sz="quarter" idx="12"/>
          </p:nvPr>
        </p:nvSpPr>
        <p:spPr>
          <a:xfrm>
            <a:off x="6732588" y="6265863"/>
            <a:ext cx="2133600" cy="476250"/>
          </a:xfrm>
          <a:noFill/>
        </p:spPr>
        <p:txBody>
          <a:bodyPr/>
          <a:lstStyle/>
          <a:p>
            <a:fld id="{0B0CEB32-33BB-48AF-9A9C-7403868EACA1}" type="slidenum">
              <a:rPr lang="en-US" altLang="zh-TW" smtClean="0">
                <a:latin typeface="Arial" pitchFamily="34" charset="0"/>
              </a:rPr>
              <a:pPr/>
              <a:t>39</a:t>
            </a:fld>
            <a:endParaRPr lang="en-US" altLang="zh-TW" smtClean="0">
              <a:latin typeface="Arial" pitchFamily="34" charset="0"/>
            </a:endParaRPr>
          </a:p>
        </p:txBody>
      </p:sp>
      <p:sp>
        <p:nvSpPr>
          <p:cNvPr id="60421" name="標題 1"/>
          <p:cNvSpPr>
            <a:spLocks/>
          </p:cNvSpPr>
          <p:nvPr/>
        </p:nvSpPr>
        <p:spPr bwMode="auto">
          <a:xfrm>
            <a:off x="457200" y="260350"/>
            <a:ext cx="8229600" cy="576263"/>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Eye and Facial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p:cNvSpPr>
            <a:spLocks noGrp="1"/>
          </p:cNvSpPr>
          <p:nvPr>
            <p:ph type="sldNum" sz="quarter" idx="12"/>
          </p:nvPr>
        </p:nvSpPr>
        <p:spPr>
          <a:noFill/>
        </p:spPr>
        <p:txBody>
          <a:bodyPr/>
          <a:lstStyle/>
          <a:p>
            <a:fld id="{E4C5D9F4-C87C-43CA-B247-C332DE3E1AF1}" type="slidenum">
              <a:rPr lang="en-US" altLang="zh-TW" smtClean="0">
                <a:latin typeface="Arial" pitchFamily="34" charset="0"/>
              </a:rPr>
              <a:pPr/>
              <a:t>4</a:t>
            </a:fld>
            <a:endParaRPr lang="en-US" altLang="zh-TW" smtClean="0">
              <a:latin typeface="Arial" pitchFamily="34" charset="0"/>
            </a:endParaRPr>
          </a:p>
        </p:txBody>
      </p:sp>
      <p:grpSp>
        <p:nvGrpSpPr>
          <p:cNvPr id="9219" name="Group 12"/>
          <p:cNvGrpSpPr>
            <a:grpSpLocks/>
          </p:cNvGrpSpPr>
          <p:nvPr/>
        </p:nvGrpSpPr>
        <p:grpSpPr bwMode="auto">
          <a:xfrm>
            <a:off x="539750" y="1268413"/>
            <a:ext cx="7921625" cy="5062537"/>
            <a:chOff x="340" y="709"/>
            <a:chExt cx="4990" cy="3189"/>
          </a:xfrm>
        </p:grpSpPr>
        <p:sp>
          <p:nvSpPr>
            <p:cNvPr id="9221" name="AutoShape 4"/>
            <p:cNvSpPr>
              <a:spLocks noChangeArrowheads="1"/>
            </p:cNvSpPr>
            <p:nvPr/>
          </p:nvSpPr>
          <p:spPr bwMode="auto">
            <a:xfrm>
              <a:off x="2018" y="709"/>
              <a:ext cx="1633" cy="959"/>
            </a:xfrm>
            <a:prstGeom prst="triangle">
              <a:avLst>
                <a:gd name="adj" fmla="val 50000"/>
              </a:avLst>
            </a:prstGeom>
            <a:solidFill>
              <a:srgbClr val="FF0000"/>
            </a:solidFill>
            <a:ln w="9525">
              <a:solidFill>
                <a:schemeClr val="tx1"/>
              </a:solidFill>
              <a:miter lim="800000"/>
              <a:headEnd/>
              <a:tailEnd/>
            </a:ln>
          </p:spPr>
          <p:txBody>
            <a:bodyPr wrap="none" anchor="ctr"/>
            <a:lstStyle/>
            <a:p>
              <a:pPr algn="ctr">
                <a:lnSpc>
                  <a:spcPct val="110000"/>
                </a:lnSpc>
                <a:spcBef>
                  <a:spcPct val="0"/>
                </a:spcBef>
                <a:buFont typeface="Wingdings" pitchFamily="2" charset="2"/>
                <a:buNone/>
              </a:pPr>
              <a:r>
                <a:rPr lang="en-US" altLang="zh-TW" b="1"/>
                <a:t>Death or Severe Injury</a:t>
              </a:r>
            </a:p>
            <a:p>
              <a:pPr algn="ctr">
                <a:lnSpc>
                  <a:spcPct val="110000"/>
                </a:lnSpc>
                <a:spcBef>
                  <a:spcPct val="0"/>
                </a:spcBef>
                <a:buFont typeface="Wingdings" pitchFamily="2" charset="2"/>
                <a:buNone/>
              </a:pPr>
              <a:r>
                <a:rPr lang="en-US" altLang="zh-TW" b="1"/>
                <a:t>(1 case)</a:t>
              </a:r>
              <a:endParaRPr lang="zh-TW" altLang="en-US" b="1"/>
            </a:p>
          </p:txBody>
        </p:sp>
        <p:sp>
          <p:nvSpPr>
            <p:cNvPr id="9222" name="AutoShape 5"/>
            <p:cNvSpPr>
              <a:spLocks noChangeArrowheads="1"/>
            </p:cNvSpPr>
            <p:nvPr/>
          </p:nvSpPr>
          <p:spPr bwMode="auto">
            <a:xfrm rot="10800000">
              <a:off x="1292" y="1668"/>
              <a:ext cx="3085" cy="8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4 w 21600"/>
                <a:gd name="T13" fmla="*/ 4335 h 21600"/>
                <a:gd name="T14" fmla="*/ 17266 w 21600"/>
                <a:gd name="T15" fmla="*/ 17265 h 21600"/>
              </a:gdLst>
              <a:ahLst/>
              <a:cxnLst>
                <a:cxn ang="T8">
                  <a:pos x="T0" y="T1"/>
                </a:cxn>
                <a:cxn ang="T9">
                  <a:pos x="T2" y="T3"/>
                </a:cxn>
                <a:cxn ang="T10">
                  <a:pos x="T4" y="T5"/>
                </a:cxn>
                <a:cxn ang="T11">
                  <a:pos x="T6" y="T7"/>
                </a:cxn>
              </a:cxnLst>
              <a:rect l="T12" t="T13" r="T14" b="T15"/>
              <a:pathLst>
                <a:path w="21600" h="21600">
                  <a:moveTo>
                    <a:pt x="0" y="0"/>
                  </a:moveTo>
                  <a:lnTo>
                    <a:pt x="5068" y="21600"/>
                  </a:lnTo>
                  <a:lnTo>
                    <a:pt x="16532" y="21600"/>
                  </a:lnTo>
                  <a:lnTo>
                    <a:pt x="21600" y="0"/>
                  </a:lnTo>
                  <a:lnTo>
                    <a:pt x="0" y="0"/>
                  </a:lnTo>
                  <a:close/>
                </a:path>
              </a:pathLst>
            </a:custGeom>
            <a:solidFill>
              <a:srgbClr val="FFFF00"/>
            </a:solidFill>
            <a:ln w="9525">
              <a:solidFill>
                <a:schemeClr val="tx1"/>
              </a:solidFill>
              <a:miter lim="800000"/>
              <a:headEnd/>
              <a:tailEnd/>
            </a:ln>
          </p:spPr>
          <p:txBody>
            <a:bodyPr rot="10800000" wrap="none" anchor="ctr"/>
            <a:lstStyle/>
            <a:p>
              <a:pPr algn="ctr">
                <a:lnSpc>
                  <a:spcPct val="110000"/>
                </a:lnSpc>
                <a:spcBef>
                  <a:spcPct val="0"/>
                </a:spcBef>
                <a:buFont typeface="Wingdings" pitchFamily="2" charset="2"/>
                <a:buNone/>
              </a:pPr>
              <a:r>
                <a:rPr lang="en-US" altLang="zh-TW" b="1"/>
                <a:t>Minor Injury</a:t>
              </a:r>
            </a:p>
            <a:p>
              <a:pPr algn="ctr">
                <a:lnSpc>
                  <a:spcPct val="110000"/>
                </a:lnSpc>
                <a:spcBef>
                  <a:spcPct val="0"/>
                </a:spcBef>
                <a:buFont typeface="Wingdings" pitchFamily="2" charset="2"/>
                <a:buNone/>
              </a:pPr>
              <a:r>
                <a:rPr lang="en-US" altLang="zh-TW" b="1"/>
                <a:t>(29 cases)</a:t>
              </a:r>
              <a:endParaRPr lang="zh-TW" altLang="en-US" b="1"/>
            </a:p>
          </p:txBody>
        </p:sp>
        <p:sp>
          <p:nvSpPr>
            <p:cNvPr id="9223" name="AutoShape 6"/>
            <p:cNvSpPr>
              <a:spLocks noChangeArrowheads="1"/>
            </p:cNvSpPr>
            <p:nvPr/>
          </p:nvSpPr>
          <p:spPr bwMode="auto">
            <a:xfrm rot="10800000">
              <a:off x="340" y="2540"/>
              <a:ext cx="4989" cy="8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2 w 21600"/>
                <a:gd name="T13" fmla="*/ 3859 h 21600"/>
                <a:gd name="T14" fmla="*/ 17738 w 21600"/>
                <a:gd name="T15" fmla="*/ 17741 h 21600"/>
              </a:gdLst>
              <a:ahLst/>
              <a:cxnLst>
                <a:cxn ang="T8">
                  <a:pos x="T0" y="T1"/>
                </a:cxn>
                <a:cxn ang="T9">
                  <a:pos x="T2" y="T3"/>
                </a:cxn>
                <a:cxn ang="T10">
                  <a:pos x="T4" y="T5"/>
                </a:cxn>
                <a:cxn ang="T11">
                  <a:pos x="T6" y="T7"/>
                </a:cxn>
              </a:cxnLst>
              <a:rect l="T12" t="T13" r="T14" b="T15"/>
              <a:pathLst>
                <a:path w="21600" h="21600">
                  <a:moveTo>
                    <a:pt x="0" y="0"/>
                  </a:moveTo>
                  <a:lnTo>
                    <a:pt x="4126" y="21600"/>
                  </a:lnTo>
                  <a:lnTo>
                    <a:pt x="17474" y="21600"/>
                  </a:lnTo>
                  <a:lnTo>
                    <a:pt x="21600" y="0"/>
                  </a:lnTo>
                  <a:lnTo>
                    <a:pt x="0" y="0"/>
                  </a:lnTo>
                  <a:close/>
                </a:path>
              </a:pathLst>
            </a:custGeom>
            <a:solidFill>
              <a:srgbClr val="66CCFF"/>
            </a:solidFill>
            <a:ln w="9525">
              <a:solidFill>
                <a:schemeClr val="tx1"/>
              </a:solidFill>
              <a:miter lim="800000"/>
              <a:headEnd/>
              <a:tailEnd/>
            </a:ln>
          </p:spPr>
          <p:txBody>
            <a:bodyPr rot="10800000" wrap="none" anchor="ctr"/>
            <a:lstStyle/>
            <a:p>
              <a:pPr algn="ctr">
                <a:lnSpc>
                  <a:spcPct val="110000"/>
                </a:lnSpc>
                <a:spcBef>
                  <a:spcPct val="0"/>
                </a:spcBef>
                <a:buFont typeface="Wingdings" pitchFamily="2" charset="2"/>
                <a:buNone/>
              </a:pPr>
              <a:r>
                <a:rPr lang="en-US" altLang="zh-TW" b="1"/>
                <a:t>False Alarm</a:t>
              </a:r>
            </a:p>
            <a:p>
              <a:pPr algn="ctr">
                <a:lnSpc>
                  <a:spcPct val="110000"/>
                </a:lnSpc>
                <a:spcBef>
                  <a:spcPct val="0"/>
                </a:spcBef>
                <a:buFont typeface="Wingdings" pitchFamily="2" charset="2"/>
                <a:buNone/>
              </a:pPr>
              <a:r>
                <a:rPr lang="en-US" altLang="zh-TW" b="1"/>
                <a:t>(300 cases)</a:t>
              </a:r>
              <a:endParaRPr lang="zh-TW" altLang="en-US" b="1"/>
            </a:p>
          </p:txBody>
        </p:sp>
        <p:sp>
          <p:nvSpPr>
            <p:cNvPr id="9224" name="Text Box 7"/>
            <p:cNvSpPr txBox="1">
              <a:spLocks noChangeArrowheads="1"/>
            </p:cNvSpPr>
            <p:nvPr/>
          </p:nvSpPr>
          <p:spPr bwMode="auto">
            <a:xfrm>
              <a:off x="431" y="3557"/>
              <a:ext cx="4899" cy="341"/>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en-US" altLang="zh-TW" sz="2800" b="1"/>
                <a:t>Significance of Unsafe Behavior and Status</a:t>
              </a:r>
              <a:endParaRPr lang="zh-TW" altLang="en-US" sz="2800" b="1"/>
            </a:p>
          </p:txBody>
        </p:sp>
      </p:grpSp>
      <p:sp>
        <p:nvSpPr>
          <p:cNvPr id="9220" name="Rectangle 9"/>
          <p:cNvSpPr>
            <a:spLocks noGrp="1"/>
          </p:cNvSpPr>
          <p:nvPr>
            <p:ph type="title"/>
          </p:nvPr>
        </p:nvSpPr>
        <p:spPr>
          <a:xfrm>
            <a:off x="457200" y="274638"/>
            <a:ext cx="8229600" cy="777875"/>
          </a:xfrm>
        </p:spPr>
        <p:txBody>
          <a:bodyPr/>
          <a:lstStyle/>
          <a:p>
            <a:r>
              <a:rPr lang="en-US" altLang="zh-TW" sz="3600" b="1" smtClean="0"/>
              <a:t>The Risk Pyramid</a:t>
            </a:r>
            <a:endParaRPr lang="zh-TW" altLang="en-US" sz="3600" b="1"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內容版面配置區 2"/>
          <p:cNvSpPr>
            <a:spLocks/>
          </p:cNvSpPr>
          <p:nvPr/>
        </p:nvSpPr>
        <p:spPr bwMode="auto">
          <a:xfrm>
            <a:off x="395288" y="909638"/>
            <a:ext cx="7848600" cy="647700"/>
          </a:xfrm>
          <a:prstGeom prst="rect">
            <a:avLst/>
          </a:prstGeom>
          <a:noFill/>
          <a:ln w="9525">
            <a:noFill/>
            <a:miter lim="800000"/>
            <a:headEnd/>
            <a:tailEnd/>
          </a:ln>
        </p:spPr>
        <p:txBody>
          <a:bodyPr lIns="54864" tIns="91440"/>
          <a:lstStyle/>
          <a:p>
            <a:pPr marL="438150" indent="-319088" eaLnBrk="1" hangingPunct="1">
              <a:lnSpc>
                <a:spcPct val="120000"/>
              </a:lnSpc>
              <a:buClr>
                <a:schemeClr val="tx1"/>
              </a:buClr>
              <a:buSzPct val="73000"/>
              <a:buFont typeface="Wingdings" pitchFamily="2" charset="2"/>
              <a:buChar char="l"/>
              <a:defRPr/>
            </a:pPr>
            <a:r>
              <a:rPr lang="en-US" altLang="zh-TW" sz="2800" i="1" dirty="0">
                <a:effectLst>
                  <a:outerShdw blurRad="38100" dist="38100" dir="2700000" algn="tl">
                    <a:srgbClr val="C0C0C0"/>
                  </a:outerShdw>
                </a:effectLst>
              </a:rPr>
              <a:t>Contact lenses are not intended for use as PPEs</a:t>
            </a:r>
            <a:endParaRPr lang="zh-TW" altLang="en-US" sz="2800" i="1" dirty="0">
              <a:effectLst>
                <a:outerShdw blurRad="38100" dist="38100" dir="2700000" algn="tl">
                  <a:srgbClr val="C0C0C0"/>
                </a:outerShdw>
              </a:effectLst>
            </a:endParaRPr>
          </a:p>
        </p:txBody>
      </p:sp>
      <p:sp>
        <p:nvSpPr>
          <p:cNvPr id="61443" name="內容版面配置區 2"/>
          <p:cNvSpPr>
            <a:spLocks/>
          </p:cNvSpPr>
          <p:nvPr/>
        </p:nvSpPr>
        <p:spPr bwMode="auto">
          <a:xfrm>
            <a:off x="785813" y="1628775"/>
            <a:ext cx="7818437" cy="4752975"/>
          </a:xfrm>
          <a:prstGeom prst="rect">
            <a:avLst/>
          </a:prstGeom>
          <a:noFill/>
          <a:ln w="9525">
            <a:noFill/>
            <a:miter lim="800000"/>
            <a:headEnd/>
            <a:tailEnd/>
          </a:ln>
        </p:spPr>
        <p:txBody>
          <a:bodyPr lIns="54864" tIns="91440"/>
          <a:lstStyle/>
          <a:p>
            <a:pPr marL="363538" indent="-363538" eaLnBrk="1" hangingPunct="1">
              <a:lnSpc>
                <a:spcPct val="110000"/>
              </a:lnSpc>
              <a:buClr>
                <a:schemeClr val="tx1"/>
              </a:buClr>
            </a:pPr>
            <a:r>
              <a:rPr lang="en-US" altLang="zh-TW">
                <a:solidFill>
                  <a:srgbClr val="000000"/>
                </a:solidFill>
              </a:rPr>
              <a:t>Contact lenses are prohibited in the lab because:</a:t>
            </a:r>
            <a:endParaRPr lang="zh-TW" altLang="en-US">
              <a:solidFill>
                <a:srgbClr val="000000"/>
              </a:solidFill>
            </a:endParaRPr>
          </a:p>
          <a:p>
            <a:pPr marL="893763" lvl="1" indent="-350838" eaLnBrk="1" hangingPunct="1">
              <a:lnSpc>
                <a:spcPct val="110000"/>
              </a:lnSpc>
              <a:buClr>
                <a:schemeClr val="tx1"/>
              </a:buClr>
              <a:buFontTx/>
              <a:buAutoNum type="arabicParenR"/>
            </a:pPr>
            <a:r>
              <a:rPr lang="en-US" altLang="zh-TW">
                <a:solidFill>
                  <a:srgbClr val="000000"/>
                </a:solidFill>
              </a:rPr>
              <a:t>The reflective shutting of the eyelids when foreign objects enter makes removal of contact lenses difficult, </a:t>
            </a:r>
            <a:r>
              <a:rPr lang="en-US" altLang="zh-TW"/>
              <a:t>unnecessarily delaying emergency treatment and medical attention required for the wounded</a:t>
            </a:r>
          </a:p>
          <a:p>
            <a:pPr marL="893763" lvl="1" indent="-350838" eaLnBrk="1" hangingPunct="1">
              <a:lnSpc>
                <a:spcPct val="110000"/>
              </a:lnSpc>
              <a:buClr>
                <a:schemeClr val="tx1"/>
              </a:buClr>
              <a:buFontTx/>
              <a:buAutoNum type="arabicParenR"/>
            </a:pPr>
            <a:r>
              <a:rPr lang="en-US" altLang="zh-TW">
                <a:solidFill>
                  <a:srgbClr val="000000"/>
                </a:solidFill>
              </a:rPr>
              <a:t>Some chemical in the form of vapor are capable of  permeating through the lenses, and interacting extensively with ocular tissues due to occlusion effect</a:t>
            </a:r>
          </a:p>
          <a:p>
            <a:pPr marL="893763" lvl="1" indent="-350838" eaLnBrk="1" hangingPunct="1">
              <a:lnSpc>
                <a:spcPct val="110000"/>
              </a:lnSpc>
              <a:buClr>
                <a:schemeClr val="tx1"/>
              </a:buClr>
              <a:buFontTx/>
              <a:buAutoNum type="arabicParenR"/>
            </a:pPr>
            <a:r>
              <a:rPr lang="en-US" altLang="zh-TW">
                <a:solidFill>
                  <a:srgbClr val="000000"/>
                </a:solidFill>
              </a:rPr>
              <a:t>Long-term use of contact lenses may reduce sensitivity of cornea and secretion of tears, and thus weakening the eyes’ natural defense</a:t>
            </a:r>
            <a:endParaRPr lang="zh-TW" altLang="en-US"/>
          </a:p>
        </p:txBody>
      </p:sp>
      <p:sp>
        <p:nvSpPr>
          <p:cNvPr id="61444" name="投影片編號版面配置區 5"/>
          <p:cNvSpPr>
            <a:spLocks noGrp="1"/>
          </p:cNvSpPr>
          <p:nvPr>
            <p:ph type="sldNum" sz="quarter" idx="12"/>
          </p:nvPr>
        </p:nvSpPr>
        <p:spPr>
          <a:noFill/>
        </p:spPr>
        <p:txBody>
          <a:bodyPr/>
          <a:lstStyle/>
          <a:p>
            <a:fld id="{B09565EA-270F-423B-949F-84629BA39BF8}" type="slidenum">
              <a:rPr lang="en-US" altLang="zh-TW" smtClean="0">
                <a:latin typeface="Arial" pitchFamily="34" charset="0"/>
              </a:rPr>
              <a:pPr/>
              <a:t>40</a:t>
            </a:fld>
            <a:endParaRPr lang="en-US" altLang="zh-TW" smtClean="0">
              <a:latin typeface="Arial" pitchFamily="34" charset="0"/>
            </a:endParaRPr>
          </a:p>
        </p:txBody>
      </p:sp>
      <p:sp>
        <p:nvSpPr>
          <p:cNvPr id="61445"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Eye and Facial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6"/>
          <p:cNvSpPr>
            <a:spLocks noGrp="1"/>
          </p:cNvSpPr>
          <p:nvPr>
            <p:ph type="ctrTitle"/>
          </p:nvPr>
        </p:nvSpPr>
        <p:spPr>
          <a:xfrm>
            <a:off x="468313" y="1844675"/>
            <a:ext cx="8134350" cy="2162175"/>
          </a:xfrm>
        </p:spPr>
        <p:txBody>
          <a:bodyPr/>
          <a:lstStyle/>
          <a:p>
            <a:pPr>
              <a:lnSpc>
                <a:spcPct val="120000"/>
              </a:lnSpc>
              <a:spcBef>
                <a:spcPts val="8400"/>
              </a:spcBef>
              <a:spcAft>
                <a:spcPts val="0"/>
              </a:spcAft>
              <a:defRPr/>
            </a:pPr>
            <a:r>
              <a:rPr lang="en-US" altLang="zh-TW" sz="5400" b="1" dirty="0" smtClean="0">
                <a:solidFill>
                  <a:srgbClr val="000000"/>
                </a:solidFill>
              </a:rPr>
              <a:t>Section 4</a:t>
            </a:r>
            <a:r>
              <a:rPr lang="en-US" altLang="zh-TW" dirty="0" smtClean="0">
                <a:solidFill>
                  <a:srgbClr val="000000"/>
                </a:solidFill>
              </a:rPr>
              <a:t/>
            </a:r>
            <a:br>
              <a:rPr lang="en-US" altLang="zh-TW" dirty="0" smtClean="0">
                <a:solidFill>
                  <a:srgbClr val="000000"/>
                </a:solidFill>
              </a:rPr>
            </a:br>
            <a:r>
              <a:rPr lang="en-US" altLang="zh-TW" i="1" dirty="0" smtClean="0">
                <a:solidFill>
                  <a:srgbClr val="000000"/>
                </a:solidFill>
                <a:effectLst>
                  <a:outerShdw blurRad="38100" dist="38100" dir="2700000" algn="tl">
                    <a:srgbClr val="000000">
                      <a:alpha val="43137"/>
                    </a:srgbClr>
                  </a:outerShdw>
                </a:effectLst>
              </a:rPr>
              <a:t>Respirators</a:t>
            </a:r>
            <a:endParaRPr lang="zh-TW" altLang="en-US" i="1" dirty="0" smtClean="0">
              <a:effectLst>
                <a:outerShdw blurRad="38100" dist="38100" dir="2700000" algn="tl">
                  <a:srgbClr val="C0C0C0"/>
                </a:outerShdw>
              </a:effectLst>
            </a:endParaRPr>
          </a:p>
        </p:txBody>
      </p:sp>
      <p:sp>
        <p:nvSpPr>
          <p:cNvPr id="62467" name="投影片編號版面配置區 4"/>
          <p:cNvSpPr>
            <a:spLocks noGrp="1"/>
          </p:cNvSpPr>
          <p:nvPr>
            <p:ph type="sldNum" sz="quarter" idx="12"/>
          </p:nvPr>
        </p:nvSpPr>
        <p:spPr>
          <a:noFill/>
        </p:spPr>
        <p:txBody>
          <a:bodyPr/>
          <a:lstStyle/>
          <a:p>
            <a:fld id="{11472632-6D24-44EF-BC23-CB21F17B8105}" type="slidenum">
              <a:rPr lang="en-US" altLang="zh-TW" smtClean="0">
                <a:latin typeface="Arial" pitchFamily="34" charset="0"/>
              </a:rPr>
              <a:pPr/>
              <a:t>41</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188"/>
          <p:cNvGrpSpPr>
            <a:grpSpLocks/>
          </p:cNvGrpSpPr>
          <p:nvPr/>
        </p:nvGrpSpPr>
        <p:grpSpPr bwMode="auto">
          <a:xfrm>
            <a:off x="539750" y="1916113"/>
            <a:ext cx="7920038" cy="4346575"/>
            <a:chOff x="340" y="1207"/>
            <a:chExt cx="4989" cy="2738"/>
          </a:xfrm>
        </p:grpSpPr>
        <p:sp>
          <p:nvSpPr>
            <p:cNvPr id="63494" name="Text Box 3"/>
            <p:cNvSpPr txBox="1">
              <a:spLocks noChangeArrowheads="1"/>
            </p:cNvSpPr>
            <p:nvPr/>
          </p:nvSpPr>
          <p:spPr bwMode="auto">
            <a:xfrm>
              <a:off x="376" y="3714"/>
              <a:ext cx="4953" cy="231"/>
            </a:xfrm>
            <a:prstGeom prst="rect">
              <a:avLst/>
            </a:prstGeom>
            <a:noFill/>
            <a:ln w="9525">
              <a:noFill/>
              <a:miter lim="800000"/>
              <a:headEnd/>
              <a:tailEnd/>
            </a:ln>
          </p:spPr>
          <p:txBody>
            <a:bodyPr>
              <a:spAutoFit/>
            </a:bodyPr>
            <a:lstStyle/>
            <a:p>
              <a:pPr eaLnBrk="1" hangingPunct="1">
                <a:lnSpc>
                  <a:spcPct val="100000"/>
                </a:lnSpc>
                <a:spcBef>
                  <a:spcPct val="50000"/>
                </a:spcBef>
                <a:buFontTx/>
                <a:buNone/>
              </a:pPr>
              <a:r>
                <a:rPr lang="en-US" altLang="zh-TW" sz="1800"/>
                <a:t>(Source: Organic solvent loading in canisters; Nelson, 1976)</a:t>
              </a:r>
            </a:p>
          </p:txBody>
        </p:sp>
        <p:grpSp>
          <p:nvGrpSpPr>
            <p:cNvPr id="63495" name="Group 7"/>
            <p:cNvGrpSpPr>
              <a:grpSpLocks noChangeAspect="1"/>
            </p:cNvGrpSpPr>
            <p:nvPr/>
          </p:nvGrpSpPr>
          <p:grpSpPr bwMode="auto">
            <a:xfrm>
              <a:off x="2407" y="1740"/>
              <a:ext cx="823" cy="1753"/>
              <a:chOff x="1982" y="1127"/>
              <a:chExt cx="661" cy="1812"/>
            </a:xfrm>
          </p:grpSpPr>
          <p:sp>
            <p:nvSpPr>
              <p:cNvPr id="63638" name="Freeform 8"/>
              <p:cNvSpPr>
                <a:spLocks noChangeAspect="1"/>
              </p:cNvSpPr>
              <p:nvPr/>
            </p:nvSpPr>
            <p:spPr bwMode="auto">
              <a:xfrm>
                <a:off x="1991" y="1177"/>
                <a:ext cx="652" cy="231"/>
              </a:xfrm>
              <a:custGeom>
                <a:avLst/>
                <a:gdLst>
                  <a:gd name="T0" fmla="*/ 0 w 652"/>
                  <a:gd name="T1" fmla="*/ 43 h 231"/>
                  <a:gd name="T2" fmla="*/ 118 w 652"/>
                  <a:gd name="T3" fmla="*/ 0 h 231"/>
                  <a:gd name="T4" fmla="*/ 254 w 652"/>
                  <a:gd name="T5" fmla="*/ 77 h 231"/>
                  <a:gd name="T6" fmla="*/ 305 w 652"/>
                  <a:gd name="T7" fmla="*/ 153 h 231"/>
                  <a:gd name="T8" fmla="*/ 381 w 652"/>
                  <a:gd name="T9" fmla="*/ 195 h 231"/>
                  <a:gd name="T10" fmla="*/ 652 w 652"/>
                  <a:gd name="T11" fmla="*/ 229 h 231"/>
                  <a:gd name="T12" fmla="*/ 0 60000 65536"/>
                  <a:gd name="T13" fmla="*/ 0 60000 65536"/>
                  <a:gd name="T14" fmla="*/ 0 60000 65536"/>
                  <a:gd name="T15" fmla="*/ 0 60000 65536"/>
                  <a:gd name="T16" fmla="*/ 0 60000 65536"/>
                  <a:gd name="T17" fmla="*/ 0 60000 65536"/>
                  <a:gd name="T18" fmla="*/ 0 w 652"/>
                  <a:gd name="T19" fmla="*/ 0 h 231"/>
                  <a:gd name="T20" fmla="*/ 652 w 652"/>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652" h="231">
                    <a:moveTo>
                      <a:pt x="0" y="43"/>
                    </a:moveTo>
                    <a:cubicBezTo>
                      <a:pt x="44" y="8"/>
                      <a:pt x="60" y="9"/>
                      <a:pt x="118" y="0"/>
                    </a:cubicBezTo>
                    <a:cubicBezTo>
                      <a:pt x="190" y="19"/>
                      <a:pt x="195" y="39"/>
                      <a:pt x="254" y="77"/>
                    </a:cubicBezTo>
                    <a:cubicBezTo>
                      <a:pt x="294" y="136"/>
                      <a:pt x="277" y="110"/>
                      <a:pt x="305" y="153"/>
                    </a:cubicBezTo>
                    <a:cubicBezTo>
                      <a:pt x="324" y="182"/>
                      <a:pt x="353" y="186"/>
                      <a:pt x="381" y="195"/>
                    </a:cubicBezTo>
                    <a:cubicBezTo>
                      <a:pt x="488" y="231"/>
                      <a:pt x="522" y="229"/>
                      <a:pt x="652" y="229"/>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39" name="Freeform 9"/>
              <p:cNvSpPr>
                <a:spLocks noChangeAspect="1"/>
              </p:cNvSpPr>
              <p:nvPr/>
            </p:nvSpPr>
            <p:spPr bwMode="auto">
              <a:xfrm>
                <a:off x="2050" y="1254"/>
                <a:ext cx="457" cy="186"/>
              </a:xfrm>
              <a:custGeom>
                <a:avLst/>
                <a:gdLst>
                  <a:gd name="T0" fmla="*/ 0 w 457"/>
                  <a:gd name="T1" fmla="*/ 186 h 186"/>
                  <a:gd name="T2" fmla="*/ 127 w 457"/>
                  <a:gd name="T3" fmla="*/ 169 h 186"/>
                  <a:gd name="T4" fmla="*/ 296 w 457"/>
                  <a:gd name="T5" fmla="*/ 110 h 186"/>
                  <a:gd name="T6" fmla="*/ 381 w 457"/>
                  <a:gd name="T7" fmla="*/ 42 h 186"/>
                  <a:gd name="T8" fmla="*/ 406 w 457"/>
                  <a:gd name="T9" fmla="*/ 17 h 186"/>
                  <a:gd name="T10" fmla="*/ 457 w 457"/>
                  <a:gd name="T11" fmla="*/ 0 h 186"/>
                  <a:gd name="T12" fmla="*/ 0 60000 65536"/>
                  <a:gd name="T13" fmla="*/ 0 60000 65536"/>
                  <a:gd name="T14" fmla="*/ 0 60000 65536"/>
                  <a:gd name="T15" fmla="*/ 0 60000 65536"/>
                  <a:gd name="T16" fmla="*/ 0 60000 65536"/>
                  <a:gd name="T17" fmla="*/ 0 60000 65536"/>
                  <a:gd name="T18" fmla="*/ 0 w 457"/>
                  <a:gd name="T19" fmla="*/ 0 h 186"/>
                  <a:gd name="T20" fmla="*/ 457 w 45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457" h="186">
                    <a:moveTo>
                      <a:pt x="0" y="186"/>
                    </a:moveTo>
                    <a:cubicBezTo>
                      <a:pt x="34" y="182"/>
                      <a:pt x="91" y="178"/>
                      <a:pt x="127" y="169"/>
                    </a:cubicBezTo>
                    <a:cubicBezTo>
                      <a:pt x="187" y="154"/>
                      <a:pt x="234" y="120"/>
                      <a:pt x="296" y="110"/>
                    </a:cubicBezTo>
                    <a:cubicBezTo>
                      <a:pt x="344" y="62"/>
                      <a:pt x="317" y="85"/>
                      <a:pt x="381" y="42"/>
                    </a:cubicBezTo>
                    <a:cubicBezTo>
                      <a:pt x="391" y="35"/>
                      <a:pt x="396" y="23"/>
                      <a:pt x="406" y="17"/>
                    </a:cubicBezTo>
                    <a:cubicBezTo>
                      <a:pt x="422" y="8"/>
                      <a:pt x="457" y="0"/>
                      <a:pt x="457" y="0"/>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0" name="Freeform 10"/>
              <p:cNvSpPr>
                <a:spLocks noChangeAspect="1"/>
              </p:cNvSpPr>
              <p:nvPr/>
            </p:nvSpPr>
            <p:spPr bwMode="auto">
              <a:xfrm>
                <a:off x="2075" y="1135"/>
                <a:ext cx="280" cy="381"/>
              </a:xfrm>
              <a:custGeom>
                <a:avLst/>
                <a:gdLst>
                  <a:gd name="T0" fmla="*/ 0 w 280"/>
                  <a:gd name="T1" fmla="*/ 0 h 381"/>
                  <a:gd name="T2" fmla="*/ 127 w 280"/>
                  <a:gd name="T3" fmla="*/ 212 h 381"/>
                  <a:gd name="T4" fmla="*/ 144 w 280"/>
                  <a:gd name="T5" fmla="*/ 263 h 381"/>
                  <a:gd name="T6" fmla="*/ 280 w 280"/>
                  <a:gd name="T7" fmla="*/ 381 h 381"/>
                  <a:gd name="T8" fmla="*/ 0 60000 65536"/>
                  <a:gd name="T9" fmla="*/ 0 60000 65536"/>
                  <a:gd name="T10" fmla="*/ 0 60000 65536"/>
                  <a:gd name="T11" fmla="*/ 0 60000 65536"/>
                  <a:gd name="T12" fmla="*/ 0 w 280"/>
                  <a:gd name="T13" fmla="*/ 0 h 381"/>
                  <a:gd name="T14" fmla="*/ 280 w 280"/>
                  <a:gd name="T15" fmla="*/ 381 h 381"/>
                </a:gdLst>
                <a:ahLst/>
                <a:cxnLst>
                  <a:cxn ang="T8">
                    <a:pos x="T0" y="T1"/>
                  </a:cxn>
                  <a:cxn ang="T9">
                    <a:pos x="T2" y="T3"/>
                  </a:cxn>
                  <a:cxn ang="T10">
                    <a:pos x="T4" y="T5"/>
                  </a:cxn>
                  <a:cxn ang="T11">
                    <a:pos x="T6" y="T7"/>
                  </a:cxn>
                </a:cxnLst>
                <a:rect l="T12" t="T13" r="T14" b="T15"/>
                <a:pathLst>
                  <a:path w="280" h="381">
                    <a:moveTo>
                      <a:pt x="0" y="0"/>
                    </a:moveTo>
                    <a:cubicBezTo>
                      <a:pt x="85" y="29"/>
                      <a:pt x="77" y="144"/>
                      <a:pt x="127" y="212"/>
                    </a:cubicBezTo>
                    <a:cubicBezTo>
                      <a:pt x="133" y="229"/>
                      <a:pt x="135" y="247"/>
                      <a:pt x="144" y="263"/>
                    </a:cubicBezTo>
                    <a:cubicBezTo>
                      <a:pt x="176" y="319"/>
                      <a:pt x="234" y="340"/>
                      <a:pt x="280" y="381"/>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1" name="Freeform 11"/>
              <p:cNvSpPr>
                <a:spLocks noChangeAspect="1"/>
              </p:cNvSpPr>
              <p:nvPr/>
            </p:nvSpPr>
            <p:spPr bwMode="auto">
              <a:xfrm>
                <a:off x="2075" y="1550"/>
                <a:ext cx="415" cy="167"/>
              </a:xfrm>
              <a:custGeom>
                <a:avLst/>
                <a:gdLst>
                  <a:gd name="T0" fmla="*/ 0 w 415"/>
                  <a:gd name="T1" fmla="*/ 51 h 167"/>
                  <a:gd name="T2" fmla="*/ 204 w 415"/>
                  <a:gd name="T3" fmla="*/ 26 h 167"/>
                  <a:gd name="T4" fmla="*/ 297 w 415"/>
                  <a:gd name="T5" fmla="*/ 93 h 167"/>
                  <a:gd name="T6" fmla="*/ 415 w 415"/>
                  <a:gd name="T7" fmla="*/ 144 h 167"/>
                  <a:gd name="T8" fmla="*/ 0 60000 65536"/>
                  <a:gd name="T9" fmla="*/ 0 60000 65536"/>
                  <a:gd name="T10" fmla="*/ 0 60000 65536"/>
                  <a:gd name="T11" fmla="*/ 0 60000 65536"/>
                  <a:gd name="T12" fmla="*/ 0 w 415"/>
                  <a:gd name="T13" fmla="*/ 0 h 167"/>
                  <a:gd name="T14" fmla="*/ 415 w 415"/>
                  <a:gd name="T15" fmla="*/ 167 h 167"/>
                </a:gdLst>
                <a:ahLst/>
                <a:cxnLst>
                  <a:cxn ang="T8">
                    <a:pos x="T0" y="T1"/>
                  </a:cxn>
                  <a:cxn ang="T9">
                    <a:pos x="T2" y="T3"/>
                  </a:cxn>
                  <a:cxn ang="T10">
                    <a:pos x="T4" y="T5"/>
                  </a:cxn>
                  <a:cxn ang="T11">
                    <a:pos x="T6" y="T7"/>
                  </a:cxn>
                </a:cxnLst>
                <a:rect l="T12" t="T13" r="T14" b="T15"/>
                <a:pathLst>
                  <a:path w="415" h="167">
                    <a:moveTo>
                      <a:pt x="0" y="51"/>
                    </a:moveTo>
                    <a:cubicBezTo>
                      <a:pt x="78" y="0"/>
                      <a:pt x="80" y="18"/>
                      <a:pt x="204" y="26"/>
                    </a:cubicBezTo>
                    <a:cubicBezTo>
                      <a:pt x="241" y="44"/>
                      <a:pt x="264" y="69"/>
                      <a:pt x="297" y="93"/>
                    </a:cubicBezTo>
                    <a:cubicBezTo>
                      <a:pt x="347" y="167"/>
                      <a:pt x="311" y="144"/>
                      <a:pt x="415" y="144"/>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2" name="Freeform 12"/>
              <p:cNvSpPr>
                <a:spLocks noChangeAspect="1"/>
              </p:cNvSpPr>
              <p:nvPr/>
            </p:nvSpPr>
            <p:spPr bwMode="auto">
              <a:xfrm>
                <a:off x="1999" y="1449"/>
                <a:ext cx="508" cy="295"/>
              </a:xfrm>
              <a:custGeom>
                <a:avLst/>
                <a:gdLst>
                  <a:gd name="T0" fmla="*/ 0 w 508"/>
                  <a:gd name="T1" fmla="*/ 279 h 295"/>
                  <a:gd name="T2" fmla="*/ 212 w 508"/>
                  <a:gd name="T3" fmla="*/ 287 h 295"/>
                  <a:gd name="T4" fmla="*/ 339 w 508"/>
                  <a:gd name="T5" fmla="*/ 118 h 295"/>
                  <a:gd name="T6" fmla="*/ 381 w 508"/>
                  <a:gd name="T7" fmla="*/ 25 h 295"/>
                  <a:gd name="T8" fmla="*/ 508 w 508"/>
                  <a:gd name="T9" fmla="*/ 8 h 295"/>
                  <a:gd name="T10" fmla="*/ 0 60000 65536"/>
                  <a:gd name="T11" fmla="*/ 0 60000 65536"/>
                  <a:gd name="T12" fmla="*/ 0 60000 65536"/>
                  <a:gd name="T13" fmla="*/ 0 60000 65536"/>
                  <a:gd name="T14" fmla="*/ 0 60000 65536"/>
                  <a:gd name="T15" fmla="*/ 0 w 508"/>
                  <a:gd name="T16" fmla="*/ 0 h 295"/>
                  <a:gd name="T17" fmla="*/ 508 w 508"/>
                  <a:gd name="T18" fmla="*/ 295 h 295"/>
                </a:gdLst>
                <a:ahLst/>
                <a:cxnLst>
                  <a:cxn ang="T10">
                    <a:pos x="T0" y="T1"/>
                  </a:cxn>
                  <a:cxn ang="T11">
                    <a:pos x="T2" y="T3"/>
                  </a:cxn>
                  <a:cxn ang="T12">
                    <a:pos x="T4" y="T5"/>
                  </a:cxn>
                  <a:cxn ang="T13">
                    <a:pos x="T6" y="T7"/>
                  </a:cxn>
                  <a:cxn ang="T14">
                    <a:pos x="T8" y="T9"/>
                  </a:cxn>
                </a:cxnLst>
                <a:rect l="T15" t="T16" r="T17" b="T18"/>
                <a:pathLst>
                  <a:path w="508" h="295">
                    <a:moveTo>
                      <a:pt x="0" y="279"/>
                    </a:moveTo>
                    <a:cubicBezTo>
                      <a:pt x="96" y="290"/>
                      <a:pt x="100" y="295"/>
                      <a:pt x="212" y="287"/>
                    </a:cubicBezTo>
                    <a:cubicBezTo>
                      <a:pt x="292" y="230"/>
                      <a:pt x="292" y="212"/>
                      <a:pt x="339" y="118"/>
                    </a:cubicBezTo>
                    <a:cubicBezTo>
                      <a:pt x="343" y="110"/>
                      <a:pt x="361" y="41"/>
                      <a:pt x="381" y="25"/>
                    </a:cubicBezTo>
                    <a:cubicBezTo>
                      <a:pt x="412" y="0"/>
                      <a:pt x="470" y="8"/>
                      <a:pt x="508" y="8"/>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3" name="Freeform 13"/>
              <p:cNvSpPr>
                <a:spLocks noChangeAspect="1"/>
              </p:cNvSpPr>
              <p:nvPr/>
            </p:nvSpPr>
            <p:spPr bwMode="auto">
              <a:xfrm>
                <a:off x="2033" y="1912"/>
                <a:ext cx="440" cy="273"/>
              </a:xfrm>
              <a:custGeom>
                <a:avLst/>
                <a:gdLst>
                  <a:gd name="T0" fmla="*/ 0 w 440"/>
                  <a:gd name="T1" fmla="*/ 53 h 273"/>
                  <a:gd name="T2" fmla="*/ 322 w 440"/>
                  <a:gd name="T3" fmla="*/ 87 h 273"/>
                  <a:gd name="T4" fmla="*/ 356 w 440"/>
                  <a:gd name="T5" fmla="*/ 155 h 273"/>
                  <a:gd name="T6" fmla="*/ 407 w 440"/>
                  <a:gd name="T7" fmla="*/ 206 h 273"/>
                  <a:gd name="T8" fmla="*/ 440 w 440"/>
                  <a:gd name="T9" fmla="*/ 273 h 273"/>
                  <a:gd name="T10" fmla="*/ 0 60000 65536"/>
                  <a:gd name="T11" fmla="*/ 0 60000 65536"/>
                  <a:gd name="T12" fmla="*/ 0 60000 65536"/>
                  <a:gd name="T13" fmla="*/ 0 60000 65536"/>
                  <a:gd name="T14" fmla="*/ 0 60000 65536"/>
                  <a:gd name="T15" fmla="*/ 0 w 440"/>
                  <a:gd name="T16" fmla="*/ 0 h 273"/>
                  <a:gd name="T17" fmla="*/ 440 w 440"/>
                  <a:gd name="T18" fmla="*/ 273 h 273"/>
                </a:gdLst>
                <a:ahLst/>
                <a:cxnLst>
                  <a:cxn ang="T10">
                    <a:pos x="T0" y="T1"/>
                  </a:cxn>
                  <a:cxn ang="T11">
                    <a:pos x="T2" y="T3"/>
                  </a:cxn>
                  <a:cxn ang="T12">
                    <a:pos x="T4" y="T5"/>
                  </a:cxn>
                  <a:cxn ang="T13">
                    <a:pos x="T6" y="T7"/>
                  </a:cxn>
                  <a:cxn ang="T14">
                    <a:pos x="T8" y="T9"/>
                  </a:cxn>
                </a:cxnLst>
                <a:rect l="T15" t="T16" r="T17" b="T18"/>
                <a:pathLst>
                  <a:path w="440" h="273">
                    <a:moveTo>
                      <a:pt x="0" y="53"/>
                    </a:moveTo>
                    <a:cubicBezTo>
                      <a:pt x="108" y="56"/>
                      <a:pt x="258" y="0"/>
                      <a:pt x="322" y="87"/>
                    </a:cubicBezTo>
                    <a:cubicBezTo>
                      <a:pt x="337" y="107"/>
                      <a:pt x="341" y="134"/>
                      <a:pt x="356" y="155"/>
                    </a:cubicBezTo>
                    <a:cubicBezTo>
                      <a:pt x="370" y="175"/>
                      <a:pt x="390" y="189"/>
                      <a:pt x="407" y="206"/>
                    </a:cubicBezTo>
                    <a:cubicBezTo>
                      <a:pt x="425" y="264"/>
                      <a:pt x="411" y="244"/>
                      <a:pt x="440" y="273"/>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4" name="Freeform 14"/>
              <p:cNvSpPr>
                <a:spLocks noChangeAspect="1"/>
              </p:cNvSpPr>
              <p:nvPr/>
            </p:nvSpPr>
            <p:spPr bwMode="auto">
              <a:xfrm>
                <a:off x="2024" y="1906"/>
                <a:ext cx="619" cy="481"/>
              </a:xfrm>
              <a:custGeom>
                <a:avLst/>
                <a:gdLst>
                  <a:gd name="T0" fmla="*/ 0 w 619"/>
                  <a:gd name="T1" fmla="*/ 440 h 481"/>
                  <a:gd name="T2" fmla="*/ 399 w 619"/>
                  <a:gd name="T3" fmla="*/ 390 h 481"/>
                  <a:gd name="T4" fmla="*/ 517 w 619"/>
                  <a:gd name="T5" fmla="*/ 220 h 481"/>
                  <a:gd name="T6" fmla="*/ 602 w 619"/>
                  <a:gd name="T7" fmla="*/ 68 h 481"/>
                  <a:gd name="T8" fmla="*/ 619 w 619"/>
                  <a:gd name="T9" fmla="*/ 0 h 481"/>
                  <a:gd name="T10" fmla="*/ 0 60000 65536"/>
                  <a:gd name="T11" fmla="*/ 0 60000 65536"/>
                  <a:gd name="T12" fmla="*/ 0 60000 65536"/>
                  <a:gd name="T13" fmla="*/ 0 60000 65536"/>
                  <a:gd name="T14" fmla="*/ 0 60000 65536"/>
                  <a:gd name="T15" fmla="*/ 0 w 619"/>
                  <a:gd name="T16" fmla="*/ 0 h 481"/>
                  <a:gd name="T17" fmla="*/ 619 w 619"/>
                  <a:gd name="T18" fmla="*/ 481 h 481"/>
                </a:gdLst>
                <a:ahLst/>
                <a:cxnLst>
                  <a:cxn ang="T10">
                    <a:pos x="T0" y="T1"/>
                  </a:cxn>
                  <a:cxn ang="T11">
                    <a:pos x="T2" y="T3"/>
                  </a:cxn>
                  <a:cxn ang="T12">
                    <a:pos x="T4" y="T5"/>
                  </a:cxn>
                  <a:cxn ang="T13">
                    <a:pos x="T6" y="T7"/>
                  </a:cxn>
                  <a:cxn ang="T14">
                    <a:pos x="T8" y="T9"/>
                  </a:cxn>
                </a:cxnLst>
                <a:rect l="T15" t="T16" r="T17" b="T18"/>
                <a:pathLst>
                  <a:path w="619" h="481">
                    <a:moveTo>
                      <a:pt x="0" y="440"/>
                    </a:moveTo>
                    <a:cubicBezTo>
                      <a:pt x="117" y="481"/>
                      <a:pt x="282" y="427"/>
                      <a:pt x="399" y="390"/>
                    </a:cubicBezTo>
                    <a:cubicBezTo>
                      <a:pt x="423" y="318"/>
                      <a:pt x="464" y="273"/>
                      <a:pt x="517" y="220"/>
                    </a:cubicBezTo>
                    <a:cubicBezTo>
                      <a:pt x="556" y="63"/>
                      <a:pt x="499" y="253"/>
                      <a:pt x="602" y="68"/>
                    </a:cubicBezTo>
                    <a:cubicBezTo>
                      <a:pt x="613" y="48"/>
                      <a:pt x="619" y="0"/>
                      <a:pt x="619" y="0"/>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5" name="Freeform 15"/>
              <p:cNvSpPr>
                <a:spLocks noChangeAspect="1"/>
              </p:cNvSpPr>
              <p:nvPr/>
            </p:nvSpPr>
            <p:spPr bwMode="auto">
              <a:xfrm>
                <a:off x="1991" y="2066"/>
                <a:ext cx="194" cy="187"/>
              </a:xfrm>
              <a:custGeom>
                <a:avLst/>
                <a:gdLst>
                  <a:gd name="T0" fmla="*/ 0 w 194"/>
                  <a:gd name="T1" fmla="*/ 1 h 187"/>
                  <a:gd name="T2" fmla="*/ 93 w 194"/>
                  <a:gd name="T3" fmla="*/ 9 h 187"/>
                  <a:gd name="T4" fmla="*/ 118 w 194"/>
                  <a:gd name="T5" fmla="*/ 35 h 187"/>
                  <a:gd name="T6" fmla="*/ 194 w 194"/>
                  <a:gd name="T7" fmla="*/ 187 h 187"/>
                  <a:gd name="T8" fmla="*/ 0 60000 65536"/>
                  <a:gd name="T9" fmla="*/ 0 60000 65536"/>
                  <a:gd name="T10" fmla="*/ 0 60000 65536"/>
                  <a:gd name="T11" fmla="*/ 0 60000 65536"/>
                  <a:gd name="T12" fmla="*/ 0 w 194"/>
                  <a:gd name="T13" fmla="*/ 0 h 187"/>
                  <a:gd name="T14" fmla="*/ 194 w 194"/>
                  <a:gd name="T15" fmla="*/ 187 h 187"/>
                </a:gdLst>
                <a:ahLst/>
                <a:cxnLst>
                  <a:cxn ang="T8">
                    <a:pos x="T0" y="T1"/>
                  </a:cxn>
                  <a:cxn ang="T9">
                    <a:pos x="T2" y="T3"/>
                  </a:cxn>
                  <a:cxn ang="T10">
                    <a:pos x="T4" y="T5"/>
                  </a:cxn>
                  <a:cxn ang="T11">
                    <a:pos x="T6" y="T7"/>
                  </a:cxn>
                </a:cxnLst>
                <a:rect l="T12" t="T13" r="T14" b="T15"/>
                <a:pathLst>
                  <a:path w="194" h="187">
                    <a:moveTo>
                      <a:pt x="0" y="1"/>
                    </a:moveTo>
                    <a:cubicBezTo>
                      <a:pt x="31" y="4"/>
                      <a:pt x="63" y="0"/>
                      <a:pt x="93" y="9"/>
                    </a:cubicBezTo>
                    <a:cubicBezTo>
                      <a:pt x="105" y="12"/>
                      <a:pt x="110" y="26"/>
                      <a:pt x="118" y="35"/>
                    </a:cubicBezTo>
                    <a:cubicBezTo>
                      <a:pt x="154" y="77"/>
                      <a:pt x="194" y="132"/>
                      <a:pt x="194" y="187"/>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6" name="Freeform 16"/>
              <p:cNvSpPr>
                <a:spLocks noChangeAspect="1"/>
              </p:cNvSpPr>
              <p:nvPr/>
            </p:nvSpPr>
            <p:spPr bwMode="auto">
              <a:xfrm>
                <a:off x="2126" y="2482"/>
                <a:ext cx="491" cy="179"/>
              </a:xfrm>
              <a:custGeom>
                <a:avLst/>
                <a:gdLst>
                  <a:gd name="T0" fmla="*/ 0 w 491"/>
                  <a:gd name="T1" fmla="*/ 0 h 179"/>
                  <a:gd name="T2" fmla="*/ 144 w 491"/>
                  <a:gd name="T3" fmla="*/ 25 h 179"/>
                  <a:gd name="T4" fmla="*/ 246 w 491"/>
                  <a:gd name="T5" fmla="*/ 59 h 179"/>
                  <a:gd name="T6" fmla="*/ 297 w 491"/>
                  <a:gd name="T7" fmla="*/ 76 h 179"/>
                  <a:gd name="T8" fmla="*/ 441 w 491"/>
                  <a:gd name="T9" fmla="*/ 178 h 179"/>
                  <a:gd name="T10" fmla="*/ 491 w 491"/>
                  <a:gd name="T11" fmla="*/ 161 h 179"/>
                  <a:gd name="T12" fmla="*/ 0 60000 65536"/>
                  <a:gd name="T13" fmla="*/ 0 60000 65536"/>
                  <a:gd name="T14" fmla="*/ 0 60000 65536"/>
                  <a:gd name="T15" fmla="*/ 0 60000 65536"/>
                  <a:gd name="T16" fmla="*/ 0 60000 65536"/>
                  <a:gd name="T17" fmla="*/ 0 60000 65536"/>
                  <a:gd name="T18" fmla="*/ 0 w 491"/>
                  <a:gd name="T19" fmla="*/ 0 h 179"/>
                  <a:gd name="T20" fmla="*/ 491 w 491"/>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491" h="179">
                    <a:moveTo>
                      <a:pt x="0" y="0"/>
                    </a:moveTo>
                    <a:cubicBezTo>
                      <a:pt x="110" y="20"/>
                      <a:pt x="62" y="12"/>
                      <a:pt x="144" y="25"/>
                    </a:cubicBezTo>
                    <a:cubicBezTo>
                      <a:pt x="178" y="36"/>
                      <a:pt x="212" y="48"/>
                      <a:pt x="246" y="59"/>
                    </a:cubicBezTo>
                    <a:cubicBezTo>
                      <a:pt x="263" y="65"/>
                      <a:pt x="297" y="76"/>
                      <a:pt x="297" y="76"/>
                    </a:cubicBezTo>
                    <a:cubicBezTo>
                      <a:pt x="348" y="128"/>
                      <a:pt x="382" y="140"/>
                      <a:pt x="441" y="178"/>
                    </a:cubicBezTo>
                    <a:cubicBezTo>
                      <a:pt x="487" y="168"/>
                      <a:pt x="473" y="179"/>
                      <a:pt x="491" y="161"/>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7" name="Freeform 17"/>
              <p:cNvSpPr>
                <a:spLocks noChangeAspect="1"/>
              </p:cNvSpPr>
              <p:nvPr/>
            </p:nvSpPr>
            <p:spPr bwMode="auto">
              <a:xfrm>
                <a:off x="2041" y="2389"/>
                <a:ext cx="478" cy="483"/>
              </a:xfrm>
              <a:custGeom>
                <a:avLst/>
                <a:gdLst>
                  <a:gd name="T0" fmla="*/ 0 w 478"/>
                  <a:gd name="T1" fmla="*/ 474 h 483"/>
                  <a:gd name="T2" fmla="*/ 161 w 478"/>
                  <a:gd name="T3" fmla="*/ 457 h 483"/>
                  <a:gd name="T4" fmla="*/ 399 w 478"/>
                  <a:gd name="T5" fmla="*/ 237 h 483"/>
                  <a:gd name="T6" fmla="*/ 424 w 478"/>
                  <a:gd name="T7" fmla="*/ 169 h 483"/>
                  <a:gd name="T8" fmla="*/ 449 w 478"/>
                  <a:gd name="T9" fmla="*/ 144 h 483"/>
                  <a:gd name="T10" fmla="*/ 466 w 478"/>
                  <a:gd name="T11" fmla="*/ 110 h 483"/>
                  <a:gd name="T12" fmla="*/ 475 w 478"/>
                  <a:gd name="T13" fmla="*/ 0 h 483"/>
                  <a:gd name="T14" fmla="*/ 0 60000 65536"/>
                  <a:gd name="T15" fmla="*/ 0 60000 65536"/>
                  <a:gd name="T16" fmla="*/ 0 60000 65536"/>
                  <a:gd name="T17" fmla="*/ 0 60000 65536"/>
                  <a:gd name="T18" fmla="*/ 0 60000 65536"/>
                  <a:gd name="T19" fmla="*/ 0 60000 65536"/>
                  <a:gd name="T20" fmla="*/ 0 60000 65536"/>
                  <a:gd name="T21" fmla="*/ 0 w 478"/>
                  <a:gd name="T22" fmla="*/ 0 h 483"/>
                  <a:gd name="T23" fmla="*/ 478 w 478"/>
                  <a:gd name="T24" fmla="*/ 483 h 4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8" h="483">
                    <a:moveTo>
                      <a:pt x="0" y="474"/>
                    </a:moveTo>
                    <a:cubicBezTo>
                      <a:pt x="54" y="469"/>
                      <a:pt x="114" y="483"/>
                      <a:pt x="161" y="457"/>
                    </a:cubicBezTo>
                    <a:cubicBezTo>
                      <a:pt x="261" y="402"/>
                      <a:pt x="333" y="326"/>
                      <a:pt x="399" y="237"/>
                    </a:cubicBezTo>
                    <a:cubicBezTo>
                      <a:pt x="407" y="214"/>
                      <a:pt x="413" y="190"/>
                      <a:pt x="424" y="169"/>
                    </a:cubicBezTo>
                    <a:cubicBezTo>
                      <a:pt x="430" y="159"/>
                      <a:pt x="442" y="154"/>
                      <a:pt x="449" y="144"/>
                    </a:cubicBezTo>
                    <a:cubicBezTo>
                      <a:pt x="456" y="134"/>
                      <a:pt x="460" y="121"/>
                      <a:pt x="466" y="110"/>
                    </a:cubicBezTo>
                    <a:cubicBezTo>
                      <a:pt x="478" y="40"/>
                      <a:pt x="475" y="76"/>
                      <a:pt x="475" y="0"/>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8" name="Freeform 18"/>
              <p:cNvSpPr>
                <a:spLocks noChangeAspect="1"/>
              </p:cNvSpPr>
              <p:nvPr/>
            </p:nvSpPr>
            <p:spPr bwMode="auto">
              <a:xfrm>
                <a:off x="2033" y="1635"/>
                <a:ext cx="500" cy="339"/>
              </a:xfrm>
              <a:custGeom>
                <a:avLst/>
                <a:gdLst>
                  <a:gd name="T0" fmla="*/ 0 w 500"/>
                  <a:gd name="T1" fmla="*/ 0 h 339"/>
                  <a:gd name="T2" fmla="*/ 110 w 500"/>
                  <a:gd name="T3" fmla="*/ 25 h 339"/>
                  <a:gd name="T4" fmla="*/ 279 w 500"/>
                  <a:gd name="T5" fmla="*/ 254 h 339"/>
                  <a:gd name="T6" fmla="*/ 356 w 500"/>
                  <a:gd name="T7" fmla="*/ 339 h 339"/>
                  <a:gd name="T8" fmla="*/ 474 w 500"/>
                  <a:gd name="T9" fmla="*/ 322 h 339"/>
                  <a:gd name="T10" fmla="*/ 500 w 500"/>
                  <a:gd name="T11" fmla="*/ 296 h 339"/>
                  <a:gd name="T12" fmla="*/ 0 60000 65536"/>
                  <a:gd name="T13" fmla="*/ 0 60000 65536"/>
                  <a:gd name="T14" fmla="*/ 0 60000 65536"/>
                  <a:gd name="T15" fmla="*/ 0 60000 65536"/>
                  <a:gd name="T16" fmla="*/ 0 60000 65536"/>
                  <a:gd name="T17" fmla="*/ 0 60000 65536"/>
                  <a:gd name="T18" fmla="*/ 0 w 500"/>
                  <a:gd name="T19" fmla="*/ 0 h 339"/>
                  <a:gd name="T20" fmla="*/ 500 w 500"/>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500" h="339">
                    <a:moveTo>
                      <a:pt x="0" y="0"/>
                    </a:moveTo>
                    <a:cubicBezTo>
                      <a:pt x="25" y="3"/>
                      <a:pt x="85" y="0"/>
                      <a:pt x="110" y="25"/>
                    </a:cubicBezTo>
                    <a:cubicBezTo>
                      <a:pt x="178" y="93"/>
                      <a:pt x="212" y="187"/>
                      <a:pt x="279" y="254"/>
                    </a:cubicBezTo>
                    <a:cubicBezTo>
                      <a:pt x="297" y="308"/>
                      <a:pt x="301" y="324"/>
                      <a:pt x="356" y="339"/>
                    </a:cubicBezTo>
                    <a:cubicBezTo>
                      <a:pt x="395" y="332"/>
                      <a:pt x="437" y="336"/>
                      <a:pt x="474" y="322"/>
                    </a:cubicBezTo>
                    <a:cubicBezTo>
                      <a:pt x="486" y="318"/>
                      <a:pt x="500" y="296"/>
                      <a:pt x="500" y="296"/>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49" name="Freeform 19"/>
              <p:cNvSpPr>
                <a:spLocks noChangeAspect="1"/>
              </p:cNvSpPr>
              <p:nvPr/>
            </p:nvSpPr>
            <p:spPr bwMode="auto">
              <a:xfrm>
                <a:off x="2041" y="2592"/>
                <a:ext cx="509" cy="203"/>
              </a:xfrm>
              <a:custGeom>
                <a:avLst/>
                <a:gdLst>
                  <a:gd name="T0" fmla="*/ 0 w 509"/>
                  <a:gd name="T1" fmla="*/ 68 h 203"/>
                  <a:gd name="T2" fmla="*/ 127 w 509"/>
                  <a:gd name="T3" fmla="*/ 127 h 203"/>
                  <a:gd name="T4" fmla="*/ 238 w 509"/>
                  <a:gd name="T5" fmla="*/ 203 h 203"/>
                  <a:gd name="T6" fmla="*/ 348 w 509"/>
                  <a:gd name="T7" fmla="*/ 178 h 203"/>
                  <a:gd name="T8" fmla="*/ 458 w 509"/>
                  <a:gd name="T9" fmla="*/ 93 h 203"/>
                  <a:gd name="T10" fmla="*/ 509 w 509"/>
                  <a:gd name="T11" fmla="*/ 0 h 203"/>
                  <a:gd name="T12" fmla="*/ 0 60000 65536"/>
                  <a:gd name="T13" fmla="*/ 0 60000 65536"/>
                  <a:gd name="T14" fmla="*/ 0 60000 65536"/>
                  <a:gd name="T15" fmla="*/ 0 60000 65536"/>
                  <a:gd name="T16" fmla="*/ 0 60000 65536"/>
                  <a:gd name="T17" fmla="*/ 0 60000 65536"/>
                  <a:gd name="T18" fmla="*/ 0 w 509"/>
                  <a:gd name="T19" fmla="*/ 0 h 203"/>
                  <a:gd name="T20" fmla="*/ 509 w 509"/>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09" h="203">
                    <a:moveTo>
                      <a:pt x="0" y="68"/>
                    </a:moveTo>
                    <a:cubicBezTo>
                      <a:pt x="44" y="76"/>
                      <a:pt x="90" y="99"/>
                      <a:pt x="127" y="127"/>
                    </a:cubicBezTo>
                    <a:cubicBezTo>
                      <a:pt x="165" y="156"/>
                      <a:pt x="191" y="189"/>
                      <a:pt x="238" y="203"/>
                    </a:cubicBezTo>
                    <a:cubicBezTo>
                      <a:pt x="278" y="197"/>
                      <a:pt x="309" y="194"/>
                      <a:pt x="348" y="178"/>
                    </a:cubicBezTo>
                    <a:cubicBezTo>
                      <a:pt x="391" y="161"/>
                      <a:pt x="415" y="114"/>
                      <a:pt x="458" y="93"/>
                    </a:cubicBezTo>
                    <a:cubicBezTo>
                      <a:pt x="478" y="64"/>
                      <a:pt x="479" y="14"/>
                      <a:pt x="509" y="0"/>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0" name="Freeform 20"/>
              <p:cNvSpPr>
                <a:spLocks noChangeAspect="1"/>
              </p:cNvSpPr>
              <p:nvPr/>
            </p:nvSpPr>
            <p:spPr bwMode="auto">
              <a:xfrm>
                <a:off x="2008" y="2490"/>
                <a:ext cx="330" cy="407"/>
              </a:xfrm>
              <a:custGeom>
                <a:avLst/>
                <a:gdLst>
                  <a:gd name="T0" fmla="*/ 0 w 330"/>
                  <a:gd name="T1" fmla="*/ 0 h 407"/>
                  <a:gd name="T2" fmla="*/ 93 w 330"/>
                  <a:gd name="T3" fmla="*/ 9 h 407"/>
                  <a:gd name="T4" fmla="*/ 118 w 330"/>
                  <a:gd name="T5" fmla="*/ 17 h 407"/>
                  <a:gd name="T6" fmla="*/ 135 w 330"/>
                  <a:gd name="T7" fmla="*/ 68 h 407"/>
                  <a:gd name="T8" fmla="*/ 144 w 330"/>
                  <a:gd name="T9" fmla="*/ 94 h 407"/>
                  <a:gd name="T10" fmla="*/ 152 w 330"/>
                  <a:gd name="T11" fmla="*/ 271 h 407"/>
                  <a:gd name="T12" fmla="*/ 296 w 330"/>
                  <a:gd name="T13" fmla="*/ 373 h 407"/>
                  <a:gd name="T14" fmla="*/ 330 w 330"/>
                  <a:gd name="T15" fmla="*/ 407 h 407"/>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07"/>
                  <a:gd name="T26" fmla="*/ 330 w 330"/>
                  <a:gd name="T27" fmla="*/ 407 h 4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07">
                    <a:moveTo>
                      <a:pt x="0" y="0"/>
                    </a:moveTo>
                    <a:cubicBezTo>
                      <a:pt x="31" y="3"/>
                      <a:pt x="62" y="5"/>
                      <a:pt x="93" y="9"/>
                    </a:cubicBezTo>
                    <a:cubicBezTo>
                      <a:pt x="102" y="10"/>
                      <a:pt x="113" y="10"/>
                      <a:pt x="118" y="17"/>
                    </a:cubicBezTo>
                    <a:cubicBezTo>
                      <a:pt x="128" y="32"/>
                      <a:pt x="129" y="51"/>
                      <a:pt x="135" y="68"/>
                    </a:cubicBezTo>
                    <a:cubicBezTo>
                      <a:pt x="138" y="77"/>
                      <a:pt x="144" y="94"/>
                      <a:pt x="144" y="94"/>
                    </a:cubicBezTo>
                    <a:cubicBezTo>
                      <a:pt x="147" y="153"/>
                      <a:pt x="147" y="212"/>
                      <a:pt x="152" y="271"/>
                    </a:cubicBezTo>
                    <a:cubicBezTo>
                      <a:pt x="157" y="334"/>
                      <a:pt x="245" y="361"/>
                      <a:pt x="296" y="373"/>
                    </a:cubicBezTo>
                    <a:cubicBezTo>
                      <a:pt x="307" y="384"/>
                      <a:pt x="319" y="396"/>
                      <a:pt x="330" y="407"/>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1" name="Freeform 21"/>
              <p:cNvSpPr>
                <a:spLocks noChangeAspect="1"/>
              </p:cNvSpPr>
              <p:nvPr/>
            </p:nvSpPr>
            <p:spPr bwMode="auto">
              <a:xfrm>
                <a:off x="2338" y="1135"/>
                <a:ext cx="258" cy="136"/>
              </a:xfrm>
              <a:custGeom>
                <a:avLst/>
                <a:gdLst>
                  <a:gd name="T0" fmla="*/ 0 w 258"/>
                  <a:gd name="T1" fmla="*/ 0 h 136"/>
                  <a:gd name="T2" fmla="*/ 127 w 258"/>
                  <a:gd name="T3" fmla="*/ 25 h 136"/>
                  <a:gd name="T4" fmla="*/ 254 w 258"/>
                  <a:gd name="T5" fmla="*/ 76 h 136"/>
                  <a:gd name="T6" fmla="*/ 254 w 258"/>
                  <a:gd name="T7" fmla="*/ 136 h 136"/>
                  <a:gd name="T8" fmla="*/ 0 60000 65536"/>
                  <a:gd name="T9" fmla="*/ 0 60000 65536"/>
                  <a:gd name="T10" fmla="*/ 0 60000 65536"/>
                  <a:gd name="T11" fmla="*/ 0 60000 65536"/>
                  <a:gd name="T12" fmla="*/ 0 w 258"/>
                  <a:gd name="T13" fmla="*/ 0 h 136"/>
                  <a:gd name="T14" fmla="*/ 258 w 258"/>
                  <a:gd name="T15" fmla="*/ 136 h 136"/>
                </a:gdLst>
                <a:ahLst/>
                <a:cxnLst>
                  <a:cxn ang="T8">
                    <a:pos x="T0" y="T1"/>
                  </a:cxn>
                  <a:cxn ang="T9">
                    <a:pos x="T2" y="T3"/>
                  </a:cxn>
                  <a:cxn ang="T10">
                    <a:pos x="T4" y="T5"/>
                  </a:cxn>
                  <a:cxn ang="T11">
                    <a:pos x="T6" y="T7"/>
                  </a:cxn>
                </a:cxnLst>
                <a:rect l="T12" t="T13" r="T14" b="T15"/>
                <a:pathLst>
                  <a:path w="258" h="136">
                    <a:moveTo>
                      <a:pt x="0" y="0"/>
                    </a:moveTo>
                    <a:cubicBezTo>
                      <a:pt x="72" y="48"/>
                      <a:pt x="31" y="36"/>
                      <a:pt x="127" y="25"/>
                    </a:cubicBezTo>
                    <a:cubicBezTo>
                      <a:pt x="158" y="28"/>
                      <a:pt x="243" y="22"/>
                      <a:pt x="254" y="76"/>
                    </a:cubicBezTo>
                    <a:cubicBezTo>
                      <a:pt x="258" y="96"/>
                      <a:pt x="254" y="116"/>
                      <a:pt x="254" y="136"/>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2" name="Freeform 22"/>
              <p:cNvSpPr>
                <a:spLocks noChangeAspect="1"/>
              </p:cNvSpPr>
              <p:nvPr/>
            </p:nvSpPr>
            <p:spPr bwMode="auto">
              <a:xfrm>
                <a:off x="2008" y="1862"/>
                <a:ext cx="457" cy="256"/>
              </a:xfrm>
              <a:custGeom>
                <a:avLst/>
                <a:gdLst>
                  <a:gd name="T0" fmla="*/ 0 w 457"/>
                  <a:gd name="T1" fmla="*/ 256 h 256"/>
                  <a:gd name="T2" fmla="*/ 50 w 457"/>
                  <a:gd name="T3" fmla="*/ 247 h 256"/>
                  <a:gd name="T4" fmla="*/ 101 w 457"/>
                  <a:gd name="T5" fmla="*/ 196 h 256"/>
                  <a:gd name="T6" fmla="*/ 211 w 457"/>
                  <a:gd name="T7" fmla="*/ 35 h 256"/>
                  <a:gd name="T8" fmla="*/ 262 w 457"/>
                  <a:gd name="T9" fmla="*/ 2 h 256"/>
                  <a:gd name="T10" fmla="*/ 457 w 457"/>
                  <a:gd name="T11" fmla="*/ 2 h 256"/>
                  <a:gd name="T12" fmla="*/ 0 60000 65536"/>
                  <a:gd name="T13" fmla="*/ 0 60000 65536"/>
                  <a:gd name="T14" fmla="*/ 0 60000 65536"/>
                  <a:gd name="T15" fmla="*/ 0 60000 65536"/>
                  <a:gd name="T16" fmla="*/ 0 60000 65536"/>
                  <a:gd name="T17" fmla="*/ 0 60000 65536"/>
                  <a:gd name="T18" fmla="*/ 0 w 457"/>
                  <a:gd name="T19" fmla="*/ 0 h 256"/>
                  <a:gd name="T20" fmla="*/ 457 w 457"/>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457" h="256">
                    <a:moveTo>
                      <a:pt x="0" y="256"/>
                    </a:moveTo>
                    <a:cubicBezTo>
                      <a:pt x="17" y="253"/>
                      <a:pt x="35" y="256"/>
                      <a:pt x="50" y="247"/>
                    </a:cubicBezTo>
                    <a:cubicBezTo>
                      <a:pt x="71" y="235"/>
                      <a:pt x="101" y="196"/>
                      <a:pt x="101" y="196"/>
                    </a:cubicBezTo>
                    <a:cubicBezTo>
                      <a:pt x="122" y="137"/>
                      <a:pt x="167" y="78"/>
                      <a:pt x="211" y="35"/>
                    </a:cubicBezTo>
                    <a:cubicBezTo>
                      <a:pt x="227" y="19"/>
                      <a:pt x="237" y="3"/>
                      <a:pt x="262" y="2"/>
                    </a:cubicBezTo>
                    <a:cubicBezTo>
                      <a:pt x="327" y="0"/>
                      <a:pt x="392" y="2"/>
                      <a:pt x="457" y="2"/>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3" name="Freeform 23"/>
              <p:cNvSpPr>
                <a:spLocks noChangeAspect="1"/>
              </p:cNvSpPr>
              <p:nvPr/>
            </p:nvSpPr>
            <p:spPr bwMode="auto">
              <a:xfrm>
                <a:off x="2041" y="2228"/>
                <a:ext cx="492" cy="186"/>
              </a:xfrm>
              <a:custGeom>
                <a:avLst/>
                <a:gdLst>
                  <a:gd name="T0" fmla="*/ 0 w 492"/>
                  <a:gd name="T1" fmla="*/ 0 h 186"/>
                  <a:gd name="T2" fmla="*/ 77 w 492"/>
                  <a:gd name="T3" fmla="*/ 8 h 186"/>
                  <a:gd name="T4" fmla="*/ 136 w 492"/>
                  <a:gd name="T5" fmla="*/ 101 h 186"/>
                  <a:gd name="T6" fmla="*/ 170 w 492"/>
                  <a:gd name="T7" fmla="*/ 152 h 186"/>
                  <a:gd name="T8" fmla="*/ 221 w 492"/>
                  <a:gd name="T9" fmla="*/ 186 h 186"/>
                  <a:gd name="T10" fmla="*/ 322 w 492"/>
                  <a:gd name="T11" fmla="*/ 178 h 186"/>
                  <a:gd name="T12" fmla="*/ 373 w 492"/>
                  <a:gd name="T13" fmla="*/ 161 h 186"/>
                  <a:gd name="T14" fmla="*/ 399 w 492"/>
                  <a:gd name="T15" fmla="*/ 152 h 186"/>
                  <a:gd name="T16" fmla="*/ 492 w 492"/>
                  <a:gd name="T17" fmla="*/ 186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186"/>
                  <a:gd name="T29" fmla="*/ 492 w 492"/>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186">
                    <a:moveTo>
                      <a:pt x="0" y="0"/>
                    </a:moveTo>
                    <a:cubicBezTo>
                      <a:pt x="26" y="3"/>
                      <a:pt x="52" y="2"/>
                      <a:pt x="77" y="8"/>
                    </a:cubicBezTo>
                    <a:cubicBezTo>
                      <a:pt x="112" y="17"/>
                      <a:pt x="121" y="74"/>
                      <a:pt x="136" y="101"/>
                    </a:cubicBezTo>
                    <a:cubicBezTo>
                      <a:pt x="146" y="119"/>
                      <a:pt x="159" y="135"/>
                      <a:pt x="170" y="152"/>
                    </a:cubicBezTo>
                    <a:cubicBezTo>
                      <a:pt x="181" y="169"/>
                      <a:pt x="221" y="186"/>
                      <a:pt x="221" y="186"/>
                    </a:cubicBezTo>
                    <a:cubicBezTo>
                      <a:pt x="255" y="183"/>
                      <a:pt x="289" y="183"/>
                      <a:pt x="322" y="178"/>
                    </a:cubicBezTo>
                    <a:cubicBezTo>
                      <a:pt x="340" y="175"/>
                      <a:pt x="356" y="167"/>
                      <a:pt x="373" y="161"/>
                    </a:cubicBezTo>
                    <a:cubicBezTo>
                      <a:pt x="382" y="158"/>
                      <a:pt x="399" y="152"/>
                      <a:pt x="399" y="152"/>
                    </a:cubicBezTo>
                    <a:cubicBezTo>
                      <a:pt x="408" y="153"/>
                      <a:pt x="492" y="151"/>
                      <a:pt x="492" y="186"/>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4" name="Freeform 24"/>
              <p:cNvSpPr>
                <a:spLocks noChangeAspect="1"/>
              </p:cNvSpPr>
              <p:nvPr/>
            </p:nvSpPr>
            <p:spPr bwMode="auto">
              <a:xfrm>
                <a:off x="2033" y="2630"/>
                <a:ext cx="525" cy="258"/>
              </a:xfrm>
              <a:custGeom>
                <a:avLst/>
                <a:gdLst>
                  <a:gd name="T0" fmla="*/ 0 w 525"/>
                  <a:gd name="T1" fmla="*/ 157 h 258"/>
                  <a:gd name="T2" fmla="*/ 135 w 525"/>
                  <a:gd name="T3" fmla="*/ 30 h 258"/>
                  <a:gd name="T4" fmla="*/ 271 w 525"/>
                  <a:gd name="T5" fmla="*/ 47 h 258"/>
                  <a:gd name="T6" fmla="*/ 305 w 525"/>
                  <a:gd name="T7" fmla="*/ 89 h 258"/>
                  <a:gd name="T8" fmla="*/ 313 w 525"/>
                  <a:gd name="T9" fmla="*/ 114 h 258"/>
                  <a:gd name="T10" fmla="*/ 339 w 525"/>
                  <a:gd name="T11" fmla="*/ 140 h 258"/>
                  <a:gd name="T12" fmla="*/ 381 w 525"/>
                  <a:gd name="T13" fmla="*/ 216 h 258"/>
                  <a:gd name="T14" fmla="*/ 398 w 525"/>
                  <a:gd name="T15" fmla="*/ 242 h 258"/>
                  <a:gd name="T16" fmla="*/ 449 w 525"/>
                  <a:gd name="T17" fmla="*/ 258 h 258"/>
                  <a:gd name="T18" fmla="*/ 500 w 525"/>
                  <a:gd name="T19" fmla="*/ 250 h 258"/>
                  <a:gd name="T20" fmla="*/ 525 w 525"/>
                  <a:gd name="T21" fmla="*/ 242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5"/>
                  <a:gd name="T34" fmla="*/ 0 h 258"/>
                  <a:gd name="T35" fmla="*/ 525 w 525"/>
                  <a:gd name="T36" fmla="*/ 258 h 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5" h="258">
                    <a:moveTo>
                      <a:pt x="0" y="157"/>
                    </a:moveTo>
                    <a:cubicBezTo>
                      <a:pt x="54" y="101"/>
                      <a:pt x="48" y="58"/>
                      <a:pt x="135" y="30"/>
                    </a:cubicBezTo>
                    <a:cubicBezTo>
                      <a:pt x="181" y="0"/>
                      <a:pt x="229" y="18"/>
                      <a:pt x="271" y="47"/>
                    </a:cubicBezTo>
                    <a:cubicBezTo>
                      <a:pt x="291" y="109"/>
                      <a:pt x="261" y="35"/>
                      <a:pt x="305" y="89"/>
                    </a:cubicBezTo>
                    <a:cubicBezTo>
                      <a:pt x="311" y="96"/>
                      <a:pt x="308" y="107"/>
                      <a:pt x="313" y="114"/>
                    </a:cubicBezTo>
                    <a:cubicBezTo>
                      <a:pt x="320" y="124"/>
                      <a:pt x="330" y="131"/>
                      <a:pt x="339" y="140"/>
                    </a:cubicBezTo>
                    <a:cubicBezTo>
                      <a:pt x="353" y="185"/>
                      <a:pt x="342" y="157"/>
                      <a:pt x="381" y="216"/>
                    </a:cubicBezTo>
                    <a:cubicBezTo>
                      <a:pt x="387" y="225"/>
                      <a:pt x="388" y="239"/>
                      <a:pt x="398" y="242"/>
                    </a:cubicBezTo>
                    <a:cubicBezTo>
                      <a:pt x="415" y="247"/>
                      <a:pt x="449" y="258"/>
                      <a:pt x="449" y="258"/>
                    </a:cubicBezTo>
                    <a:cubicBezTo>
                      <a:pt x="466" y="255"/>
                      <a:pt x="483" y="254"/>
                      <a:pt x="500" y="250"/>
                    </a:cubicBezTo>
                    <a:cubicBezTo>
                      <a:pt x="509" y="248"/>
                      <a:pt x="525" y="242"/>
                      <a:pt x="525" y="242"/>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5" name="Freeform 25"/>
              <p:cNvSpPr>
                <a:spLocks noChangeAspect="1"/>
              </p:cNvSpPr>
              <p:nvPr/>
            </p:nvSpPr>
            <p:spPr bwMode="auto">
              <a:xfrm>
                <a:off x="2279" y="2138"/>
                <a:ext cx="296" cy="150"/>
              </a:xfrm>
              <a:custGeom>
                <a:avLst/>
                <a:gdLst>
                  <a:gd name="T0" fmla="*/ 0 w 296"/>
                  <a:gd name="T1" fmla="*/ 14 h 150"/>
                  <a:gd name="T2" fmla="*/ 101 w 296"/>
                  <a:gd name="T3" fmla="*/ 14 h 150"/>
                  <a:gd name="T4" fmla="*/ 152 w 296"/>
                  <a:gd name="T5" fmla="*/ 30 h 150"/>
                  <a:gd name="T6" fmla="*/ 211 w 296"/>
                  <a:gd name="T7" fmla="*/ 98 h 150"/>
                  <a:gd name="T8" fmla="*/ 262 w 296"/>
                  <a:gd name="T9" fmla="*/ 132 h 150"/>
                  <a:gd name="T10" fmla="*/ 296 w 296"/>
                  <a:gd name="T11" fmla="*/ 149 h 150"/>
                  <a:gd name="T12" fmla="*/ 0 60000 65536"/>
                  <a:gd name="T13" fmla="*/ 0 60000 65536"/>
                  <a:gd name="T14" fmla="*/ 0 60000 65536"/>
                  <a:gd name="T15" fmla="*/ 0 60000 65536"/>
                  <a:gd name="T16" fmla="*/ 0 60000 65536"/>
                  <a:gd name="T17" fmla="*/ 0 60000 65536"/>
                  <a:gd name="T18" fmla="*/ 0 w 296"/>
                  <a:gd name="T19" fmla="*/ 0 h 150"/>
                  <a:gd name="T20" fmla="*/ 296 w 296"/>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296" h="150">
                    <a:moveTo>
                      <a:pt x="0" y="14"/>
                    </a:moveTo>
                    <a:cubicBezTo>
                      <a:pt x="53" y="3"/>
                      <a:pt x="40" y="0"/>
                      <a:pt x="101" y="14"/>
                    </a:cubicBezTo>
                    <a:cubicBezTo>
                      <a:pt x="118" y="18"/>
                      <a:pt x="152" y="30"/>
                      <a:pt x="152" y="30"/>
                    </a:cubicBezTo>
                    <a:cubicBezTo>
                      <a:pt x="194" y="58"/>
                      <a:pt x="171" y="39"/>
                      <a:pt x="211" y="98"/>
                    </a:cubicBezTo>
                    <a:cubicBezTo>
                      <a:pt x="222" y="115"/>
                      <a:pt x="245" y="121"/>
                      <a:pt x="262" y="132"/>
                    </a:cubicBezTo>
                    <a:cubicBezTo>
                      <a:pt x="290" y="150"/>
                      <a:pt x="278" y="149"/>
                      <a:pt x="296" y="149"/>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6" name="Freeform 26"/>
              <p:cNvSpPr>
                <a:spLocks noChangeAspect="1"/>
              </p:cNvSpPr>
              <p:nvPr/>
            </p:nvSpPr>
            <p:spPr bwMode="auto">
              <a:xfrm>
                <a:off x="2075" y="1728"/>
                <a:ext cx="509" cy="141"/>
              </a:xfrm>
              <a:custGeom>
                <a:avLst/>
                <a:gdLst>
                  <a:gd name="T0" fmla="*/ 0 w 509"/>
                  <a:gd name="T1" fmla="*/ 127 h 141"/>
                  <a:gd name="T2" fmla="*/ 119 w 509"/>
                  <a:gd name="T3" fmla="*/ 119 h 141"/>
                  <a:gd name="T4" fmla="*/ 144 w 509"/>
                  <a:gd name="T5" fmla="*/ 93 h 141"/>
                  <a:gd name="T6" fmla="*/ 195 w 509"/>
                  <a:gd name="T7" fmla="*/ 59 h 141"/>
                  <a:gd name="T8" fmla="*/ 314 w 509"/>
                  <a:gd name="T9" fmla="*/ 42 h 141"/>
                  <a:gd name="T10" fmla="*/ 424 w 509"/>
                  <a:gd name="T11" fmla="*/ 59 h 141"/>
                  <a:gd name="T12" fmla="*/ 509 w 509"/>
                  <a:gd name="T13" fmla="*/ 0 h 141"/>
                  <a:gd name="T14" fmla="*/ 0 60000 65536"/>
                  <a:gd name="T15" fmla="*/ 0 60000 65536"/>
                  <a:gd name="T16" fmla="*/ 0 60000 65536"/>
                  <a:gd name="T17" fmla="*/ 0 60000 65536"/>
                  <a:gd name="T18" fmla="*/ 0 60000 65536"/>
                  <a:gd name="T19" fmla="*/ 0 60000 65536"/>
                  <a:gd name="T20" fmla="*/ 0 60000 65536"/>
                  <a:gd name="T21" fmla="*/ 0 w 509"/>
                  <a:gd name="T22" fmla="*/ 0 h 141"/>
                  <a:gd name="T23" fmla="*/ 509 w 509"/>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141">
                    <a:moveTo>
                      <a:pt x="0" y="127"/>
                    </a:moveTo>
                    <a:cubicBezTo>
                      <a:pt x="41" y="141"/>
                      <a:pt x="78" y="132"/>
                      <a:pt x="119" y="119"/>
                    </a:cubicBezTo>
                    <a:cubicBezTo>
                      <a:pt x="127" y="110"/>
                      <a:pt x="135" y="100"/>
                      <a:pt x="144" y="93"/>
                    </a:cubicBezTo>
                    <a:cubicBezTo>
                      <a:pt x="160" y="80"/>
                      <a:pt x="195" y="59"/>
                      <a:pt x="195" y="59"/>
                    </a:cubicBezTo>
                    <a:cubicBezTo>
                      <a:pt x="230" y="7"/>
                      <a:pt x="259" y="25"/>
                      <a:pt x="314" y="42"/>
                    </a:cubicBezTo>
                    <a:cubicBezTo>
                      <a:pt x="358" y="72"/>
                      <a:pt x="366" y="68"/>
                      <a:pt x="424" y="59"/>
                    </a:cubicBezTo>
                    <a:cubicBezTo>
                      <a:pt x="485" y="40"/>
                      <a:pt x="446" y="0"/>
                      <a:pt x="509" y="0"/>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7" name="Freeform 27"/>
              <p:cNvSpPr>
                <a:spLocks noChangeAspect="1"/>
              </p:cNvSpPr>
              <p:nvPr/>
            </p:nvSpPr>
            <p:spPr bwMode="auto">
              <a:xfrm>
                <a:off x="2041" y="1303"/>
                <a:ext cx="503" cy="337"/>
              </a:xfrm>
              <a:custGeom>
                <a:avLst/>
                <a:gdLst>
                  <a:gd name="T0" fmla="*/ 0 w 503"/>
                  <a:gd name="T1" fmla="*/ 1 h 337"/>
                  <a:gd name="T2" fmla="*/ 77 w 503"/>
                  <a:gd name="T3" fmla="*/ 18 h 337"/>
                  <a:gd name="T4" fmla="*/ 111 w 503"/>
                  <a:gd name="T5" fmla="*/ 69 h 337"/>
                  <a:gd name="T6" fmla="*/ 153 w 503"/>
                  <a:gd name="T7" fmla="*/ 247 h 337"/>
                  <a:gd name="T8" fmla="*/ 178 w 503"/>
                  <a:gd name="T9" fmla="*/ 298 h 337"/>
                  <a:gd name="T10" fmla="*/ 204 w 503"/>
                  <a:gd name="T11" fmla="*/ 306 h 337"/>
                  <a:gd name="T12" fmla="*/ 339 w 503"/>
                  <a:gd name="T13" fmla="*/ 323 h 337"/>
                  <a:gd name="T14" fmla="*/ 390 w 503"/>
                  <a:gd name="T15" fmla="*/ 298 h 337"/>
                  <a:gd name="T16" fmla="*/ 407 w 503"/>
                  <a:gd name="T17" fmla="*/ 273 h 337"/>
                  <a:gd name="T18" fmla="*/ 458 w 503"/>
                  <a:gd name="T19" fmla="*/ 256 h 337"/>
                  <a:gd name="T20" fmla="*/ 500 w 503"/>
                  <a:gd name="T21" fmla="*/ 273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3"/>
                  <a:gd name="T34" fmla="*/ 0 h 337"/>
                  <a:gd name="T35" fmla="*/ 503 w 50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3" h="337">
                    <a:moveTo>
                      <a:pt x="0" y="1"/>
                    </a:moveTo>
                    <a:cubicBezTo>
                      <a:pt x="26" y="6"/>
                      <a:pt x="58" y="0"/>
                      <a:pt x="77" y="18"/>
                    </a:cubicBezTo>
                    <a:cubicBezTo>
                      <a:pt x="92" y="32"/>
                      <a:pt x="111" y="69"/>
                      <a:pt x="111" y="69"/>
                    </a:cubicBezTo>
                    <a:cubicBezTo>
                      <a:pt x="130" y="128"/>
                      <a:pt x="133" y="188"/>
                      <a:pt x="153" y="247"/>
                    </a:cubicBezTo>
                    <a:cubicBezTo>
                      <a:pt x="159" y="265"/>
                      <a:pt x="161" y="285"/>
                      <a:pt x="178" y="298"/>
                    </a:cubicBezTo>
                    <a:cubicBezTo>
                      <a:pt x="185" y="304"/>
                      <a:pt x="195" y="303"/>
                      <a:pt x="204" y="306"/>
                    </a:cubicBezTo>
                    <a:cubicBezTo>
                      <a:pt x="250" y="337"/>
                      <a:pt x="285" y="331"/>
                      <a:pt x="339" y="323"/>
                    </a:cubicBezTo>
                    <a:cubicBezTo>
                      <a:pt x="361" y="316"/>
                      <a:pt x="373" y="315"/>
                      <a:pt x="390" y="298"/>
                    </a:cubicBezTo>
                    <a:cubicBezTo>
                      <a:pt x="397" y="291"/>
                      <a:pt x="399" y="279"/>
                      <a:pt x="407" y="273"/>
                    </a:cubicBezTo>
                    <a:cubicBezTo>
                      <a:pt x="410" y="270"/>
                      <a:pt x="454" y="257"/>
                      <a:pt x="458" y="256"/>
                    </a:cubicBezTo>
                    <a:cubicBezTo>
                      <a:pt x="503" y="265"/>
                      <a:pt x="500" y="250"/>
                      <a:pt x="500" y="273"/>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8" name="Freeform 28"/>
              <p:cNvSpPr>
                <a:spLocks noChangeAspect="1"/>
              </p:cNvSpPr>
              <p:nvPr/>
            </p:nvSpPr>
            <p:spPr bwMode="auto">
              <a:xfrm>
                <a:off x="2024" y="1864"/>
                <a:ext cx="593" cy="304"/>
              </a:xfrm>
              <a:custGeom>
                <a:avLst/>
                <a:gdLst>
                  <a:gd name="T0" fmla="*/ 0 w 593"/>
                  <a:gd name="T1" fmla="*/ 0 h 304"/>
                  <a:gd name="T2" fmla="*/ 119 w 593"/>
                  <a:gd name="T3" fmla="*/ 33 h 304"/>
                  <a:gd name="T4" fmla="*/ 170 w 593"/>
                  <a:gd name="T5" fmla="*/ 67 h 304"/>
                  <a:gd name="T6" fmla="*/ 204 w 593"/>
                  <a:gd name="T7" fmla="*/ 118 h 304"/>
                  <a:gd name="T8" fmla="*/ 238 w 593"/>
                  <a:gd name="T9" fmla="*/ 237 h 304"/>
                  <a:gd name="T10" fmla="*/ 263 w 593"/>
                  <a:gd name="T11" fmla="*/ 245 h 304"/>
                  <a:gd name="T12" fmla="*/ 348 w 593"/>
                  <a:gd name="T13" fmla="*/ 228 h 304"/>
                  <a:gd name="T14" fmla="*/ 424 w 593"/>
                  <a:gd name="T15" fmla="*/ 186 h 304"/>
                  <a:gd name="T16" fmla="*/ 492 w 593"/>
                  <a:gd name="T17" fmla="*/ 203 h 304"/>
                  <a:gd name="T18" fmla="*/ 551 w 593"/>
                  <a:gd name="T19" fmla="*/ 271 h 304"/>
                  <a:gd name="T20" fmla="*/ 560 w 593"/>
                  <a:gd name="T21" fmla="*/ 296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304"/>
                  <a:gd name="T35" fmla="*/ 593 w 593"/>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304">
                    <a:moveTo>
                      <a:pt x="0" y="0"/>
                    </a:moveTo>
                    <a:cubicBezTo>
                      <a:pt x="82" y="10"/>
                      <a:pt x="57" y="13"/>
                      <a:pt x="119" y="33"/>
                    </a:cubicBezTo>
                    <a:cubicBezTo>
                      <a:pt x="136" y="44"/>
                      <a:pt x="153" y="56"/>
                      <a:pt x="170" y="67"/>
                    </a:cubicBezTo>
                    <a:cubicBezTo>
                      <a:pt x="187" y="78"/>
                      <a:pt x="204" y="118"/>
                      <a:pt x="204" y="118"/>
                    </a:cubicBezTo>
                    <a:cubicBezTo>
                      <a:pt x="211" y="142"/>
                      <a:pt x="226" y="225"/>
                      <a:pt x="238" y="237"/>
                    </a:cubicBezTo>
                    <a:cubicBezTo>
                      <a:pt x="244" y="243"/>
                      <a:pt x="255" y="242"/>
                      <a:pt x="263" y="245"/>
                    </a:cubicBezTo>
                    <a:cubicBezTo>
                      <a:pt x="282" y="242"/>
                      <a:pt x="326" y="240"/>
                      <a:pt x="348" y="228"/>
                    </a:cubicBezTo>
                    <a:cubicBezTo>
                      <a:pt x="433" y="181"/>
                      <a:pt x="368" y="204"/>
                      <a:pt x="424" y="186"/>
                    </a:cubicBezTo>
                    <a:cubicBezTo>
                      <a:pt x="425" y="186"/>
                      <a:pt x="484" y="195"/>
                      <a:pt x="492" y="203"/>
                    </a:cubicBezTo>
                    <a:cubicBezTo>
                      <a:pt x="593" y="304"/>
                      <a:pt x="479" y="222"/>
                      <a:pt x="551" y="271"/>
                    </a:cubicBezTo>
                    <a:cubicBezTo>
                      <a:pt x="554" y="279"/>
                      <a:pt x="560" y="296"/>
                      <a:pt x="560" y="296"/>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59" name="Freeform 29"/>
              <p:cNvSpPr>
                <a:spLocks noChangeAspect="1"/>
              </p:cNvSpPr>
              <p:nvPr/>
            </p:nvSpPr>
            <p:spPr bwMode="auto">
              <a:xfrm>
                <a:off x="2008" y="2236"/>
                <a:ext cx="372" cy="348"/>
              </a:xfrm>
              <a:custGeom>
                <a:avLst/>
                <a:gdLst>
                  <a:gd name="T0" fmla="*/ 0 w 372"/>
                  <a:gd name="T1" fmla="*/ 348 h 348"/>
                  <a:gd name="T2" fmla="*/ 67 w 372"/>
                  <a:gd name="T3" fmla="*/ 331 h 348"/>
                  <a:gd name="T4" fmla="*/ 127 w 372"/>
                  <a:gd name="T5" fmla="*/ 195 h 348"/>
                  <a:gd name="T6" fmla="*/ 245 w 372"/>
                  <a:gd name="T7" fmla="*/ 161 h 348"/>
                  <a:gd name="T8" fmla="*/ 262 w 372"/>
                  <a:gd name="T9" fmla="*/ 136 h 348"/>
                  <a:gd name="T10" fmla="*/ 279 w 372"/>
                  <a:gd name="T11" fmla="*/ 85 h 348"/>
                  <a:gd name="T12" fmla="*/ 372 w 372"/>
                  <a:gd name="T13" fmla="*/ 17 h 348"/>
                  <a:gd name="T14" fmla="*/ 0 60000 65536"/>
                  <a:gd name="T15" fmla="*/ 0 60000 65536"/>
                  <a:gd name="T16" fmla="*/ 0 60000 65536"/>
                  <a:gd name="T17" fmla="*/ 0 60000 65536"/>
                  <a:gd name="T18" fmla="*/ 0 60000 65536"/>
                  <a:gd name="T19" fmla="*/ 0 60000 65536"/>
                  <a:gd name="T20" fmla="*/ 0 60000 65536"/>
                  <a:gd name="T21" fmla="*/ 0 w 372"/>
                  <a:gd name="T22" fmla="*/ 0 h 348"/>
                  <a:gd name="T23" fmla="*/ 372 w 372"/>
                  <a:gd name="T24" fmla="*/ 348 h 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348">
                    <a:moveTo>
                      <a:pt x="0" y="348"/>
                    </a:moveTo>
                    <a:cubicBezTo>
                      <a:pt x="23" y="343"/>
                      <a:pt x="51" y="347"/>
                      <a:pt x="67" y="331"/>
                    </a:cubicBezTo>
                    <a:cubicBezTo>
                      <a:pt x="117" y="281"/>
                      <a:pt x="95" y="234"/>
                      <a:pt x="127" y="195"/>
                    </a:cubicBezTo>
                    <a:cubicBezTo>
                      <a:pt x="152" y="165"/>
                      <a:pt x="215" y="165"/>
                      <a:pt x="245" y="161"/>
                    </a:cubicBezTo>
                    <a:cubicBezTo>
                      <a:pt x="251" y="153"/>
                      <a:pt x="258" y="145"/>
                      <a:pt x="262" y="136"/>
                    </a:cubicBezTo>
                    <a:cubicBezTo>
                      <a:pt x="269" y="120"/>
                      <a:pt x="279" y="85"/>
                      <a:pt x="279" y="85"/>
                    </a:cubicBezTo>
                    <a:cubicBezTo>
                      <a:pt x="292" y="0"/>
                      <a:pt x="287" y="17"/>
                      <a:pt x="372" y="17"/>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60" name="Freeform 30"/>
              <p:cNvSpPr>
                <a:spLocks noChangeAspect="1"/>
              </p:cNvSpPr>
              <p:nvPr/>
            </p:nvSpPr>
            <p:spPr bwMode="auto">
              <a:xfrm>
                <a:off x="1982" y="1127"/>
                <a:ext cx="568" cy="186"/>
              </a:xfrm>
              <a:custGeom>
                <a:avLst/>
                <a:gdLst>
                  <a:gd name="T0" fmla="*/ 0 w 568"/>
                  <a:gd name="T1" fmla="*/ 186 h 186"/>
                  <a:gd name="T2" fmla="*/ 119 w 568"/>
                  <a:gd name="T3" fmla="*/ 135 h 186"/>
                  <a:gd name="T4" fmla="*/ 170 w 568"/>
                  <a:gd name="T5" fmla="*/ 101 h 186"/>
                  <a:gd name="T6" fmla="*/ 237 w 568"/>
                  <a:gd name="T7" fmla="*/ 50 h 186"/>
                  <a:gd name="T8" fmla="*/ 364 w 568"/>
                  <a:gd name="T9" fmla="*/ 84 h 186"/>
                  <a:gd name="T10" fmla="*/ 466 w 568"/>
                  <a:gd name="T11" fmla="*/ 76 h 186"/>
                  <a:gd name="T12" fmla="*/ 517 w 568"/>
                  <a:gd name="T13" fmla="*/ 42 h 186"/>
                  <a:gd name="T14" fmla="*/ 568 w 568"/>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186"/>
                  <a:gd name="T26" fmla="*/ 568 w 568"/>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186">
                    <a:moveTo>
                      <a:pt x="0" y="186"/>
                    </a:moveTo>
                    <a:cubicBezTo>
                      <a:pt x="90" y="174"/>
                      <a:pt x="60" y="181"/>
                      <a:pt x="119" y="135"/>
                    </a:cubicBezTo>
                    <a:cubicBezTo>
                      <a:pt x="135" y="122"/>
                      <a:pt x="170" y="101"/>
                      <a:pt x="170" y="101"/>
                    </a:cubicBezTo>
                    <a:cubicBezTo>
                      <a:pt x="189" y="71"/>
                      <a:pt x="208" y="70"/>
                      <a:pt x="237" y="50"/>
                    </a:cubicBezTo>
                    <a:cubicBezTo>
                      <a:pt x="280" y="59"/>
                      <a:pt x="322" y="71"/>
                      <a:pt x="364" y="84"/>
                    </a:cubicBezTo>
                    <a:cubicBezTo>
                      <a:pt x="398" y="81"/>
                      <a:pt x="433" y="85"/>
                      <a:pt x="466" y="76"/>
                    </a:cubicBezTo>
                    <a:cubicBezTo>
                      <a:pt x="486" y="71"/>
                      <a:pt x="517" y="42"/>
                      <a:pt x="517" y="42"/>
                    </a:cubicBezTo>
                    <a:cubicBezTo>
                      <a:pt x="530" y="23"/>
                      <a:pt x="542" y="0"/>
                      <a:pt x="568" y="0"/>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sp>
            <p:nvSpPr>
              <p:cNvPr id="63661" name="Freeform 31"/>
              <p:cNvSpPr>
                <a:spLocks noChangeAspect="1"/>
              </p:cNvSpPr>
              <p:nvPr/>
            </p:nvSpPr>
            <p:spPr bwMode="auto">
              <a:xfrm>
                <a:off x="2008" y="2541"/>
                <a:ext cx="594" cy="398"/>
              </a:xfrm>
              <a:custGeom>
                <a:avLst/>
                <a:gdLst>
                  <a:gd name="T0" fmla="*/ 0 w 594"/>
                  <a:gd name="T1" fmla="*/ 398 h 398"/>
                  <a:gd name="T2" fmla="*/ 93 w 594"/>
                  <a:gd name="T3" fmla="*/ 364 h 398"/>
                  <a:gd name="T4" fmla="*/ 110 w 594"/>
                  <a:gd name="T5" fmla="*/ 339 h 398"/>
                  <a:gd name="T6" fmla="*/ 127 w 594"/>
                  <a:gd name="T7" fmla="*/ 288 h 398"/>
                  <a:gd name="T8" fmla="*/ 152 w 594"/>
                  <a:gd name="T9" fmla="*/ 195 h 398"/>
                  <a:gd name="T10" fmla="*/ 203 w 594"/>
                  <a:gd name="T11" fmla="*/ 178 h 398"/>
                  <a:gd name="T12" fmla="*/ 228 w 594"/>
                  <a:gd name="T13" fmla="*/ 170 h 398"/>
                  <a:gd name="T14" fmla="*/ 271 w 594"/>
                  <a:gd name="T15" fmla="*/ 43 h 398"/>
                  <a:gd name="T16" fmla="*/ 432 w 594"/>
                  <a:gd name="T17" fmla="*/ 0 h 398"/>
                  <a:gd name="T18" fmla="*/ 491 w 594"/>
                  <a:gd name="T19" fmla="*/ 9 h 398"/>
                  <a:gd name="T20" fmla="*/ 576 w 594"/>
                  <a:gd name="T21" fmla="*/ 43 h 3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4"/>
                  <a:gd name="T34" fmla="*/ 0 h 398"/>
                  <a:gd name="T35" fmla="*/ 594 w 594"/>
                  <a:gd name="T36" fmla="*/ 398 h 3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4" h="398">
                    <a:moveTo>
                      <a:pt x="0" y="398"/>
                    </a:moveTo>
                    <a:cubicBezTo>
                      <a:pt x="39" y="391"/>
                      <a:pt x="60" y="385"/>
                      <a:pt x="93" y="364"/>
                    </a:cubicBezTo>
                    <a:cubicBezTo>
                      <a:pt x="99" y="356"/>
                      <a:pt x="106" y="348"/>
                      <a:pt x="110" y="339"/>
                    </a:cubicBezTo>
                    <a:cubicBezTo>
                      <a:pt x="117" y="323"/>
                      <a:pt x="127" y="288"/>
                      <a:pt x="127" y="288"/>
                    </a:cubicBezTo>
                    <a:cubicBezTo>
                      <a:pt x="129" y="272"/>
                      <a:pt x="125" y="211"/>
                      <a:pt x="152" y="195"/>
                    </a:cubicBezTo>
                    <a:cubicBezTo>
                      <a:pt x="167" y="186"/>
                      <a:pt x="186" y="184"/>
                      <a:pt x="203" y="178"/>
                    </a:cubicBezTo>
                    <a:cubicBezTo>
                      <a:pt x="211" y="175"/>
                      <a:pt x="228" y="170"/>
                      <a:pt x="228" y="170"/>
                    </a:cubicBezTo>
                    <a:cubicBezTo>
                      <a:pt x="253" y="132"/>
                      <a:pt x="247" y="79"/>
                      <a:pt x="271" y="43"/>
                    </a:cubicBezTo>
                    <a:cubicBezTo>
                      <a:pt x="300" y="0"/>
                      <a:pt x="389" y="9"/>
                      <a:pt x="432" y="0"/>
                    </a:cubicBezTo>
                    <a:cubicBezTo>
                      <a:pt x="452" y="3"/>
                      <a:pt x="472" y="2"/>
                      <a:pt x="491" y="9"/>
                    </a:cubicBezTo>
                    <a:cubicBezTo>
                      <a:pt x="594" y="49"/>
                      <a:pt x="498" y="43"/>
                      <a:pt x="576" y="43"/>
                    </a:cubicBezTo>
                  </a:path>
                </a:pathLst>
              </a:custGeom>
              <a:noFill/>
              <a:ln w="19050" cap="flat" cmpd="sng">
                <a:solidFill>
                  <a:schemeClr val="tx1"/>
                </a:solidFill>
                <a:prstDash val="solid"/>
                <a:round/>
                <a:headEnd type="none" w="sm" len="sm"/>
                <a:tailEnd type="none" w="sm" len="lg"/>
              </a:ln>
            </p:spPr>
            <p:txBody>
              <a:bodyPr wrap="none" anchor="ctr"/>
              <a:lstStyle/>
              <a:p>
                <a:endParaRPr lang="zh-TW" altLang="en-US"/>
              </a:p>
            </p:txBody>
          </p:sp>
        </p:grpSp>
        <p:sp>
          <p:nvSpPr>
            <p:cNvPr id="63496" name="Oval 32"/>
            <p:cNvSpPr>
              <a:spLocks noChangeAspect="1" noChangeArrowheads="1"/>
            </p:cNvSpPr>
            <p:nvPr/>
          </p:nvSpPr>
          <p:spPr bwMode="auto">
            <a:xfrm>
              <a:off x="1327" y="2454"/>
              <a:ext cx="71" cy="56"/>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497" name="Oval 33"/>
            <p:cNvSpPr>
              <a:spLocks noChangeAspect="1" noChangeArrowheads="1"/>
            </p:cNvSpPr>
            <p:nvPr/>
          </p:nvSpPr>
          <p:spPr bwMode="auto">
            <a:xfrm>
              <a:off x="1522" y="2521"/>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498" name="Oval 34"/>
            <p:cNvSpPr>
              <a:spLocks noChangeAspect="1" noChangeArrowheads="1"/>
            </p:cNvSpPr>
            <p:nvPr/>
          </p:nvSpPr>
          <p:spPr bwMode="auto">
            <a:xfrm>
              <a:off x="1036" y="3177"/>
              <a:ext cx="73"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499" name="Oval 35"/>
            <p:cNvSpPr>
              <a:spLocks noChangeAspect="1" noChangeArrowheads="1"/>
            </p:cNvSpPr>
            <p:nvPr/>
          </p:nvSpPr>
          <p:spPr bwMode="auto">
            <a:xfrm>
              <a:off x="1156" y="3269"/>
              <a:ext cx="37"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0" name="Oval 36"/>
            <p:cNvSpPr>
              <a:spLocks noChangeAspect="1" noChangeArrowheads="1"/>
            </p:cNvSpPr>
            <p:nvPr/>
          </p:nvSpPr>
          <p:spPr bwMode="auto">
            <a:xfrm>
              <a:off x="1258" y="2103"/>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1" name="Oval 37"/>
            <p:cNvSpPr>
              <a:spLocks noChangeAspect="1" noChangeArrowheads="1"/>
            </p:cNvSpPr>
            <p:nvPr/>
          </p:nvSpPr>
          <p:spPr bwMode="auto">
            <a:xfrm>
              <a:off x="1379" y="2195"/>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2" name="Oval 38"/>
            <p:cNvSpPr>
              <a:spLocks noChangeAspect="1" noChangeArrowheads="1"/>
            </p:cNvSpPr>
            <p:nvPr/>
          </p:nvSpPr>
          <p:spPr bwMode="auto">
            <a:xfrm>
              <a:off x="1314" y="2833"/>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3" name="Oval 39"/>
            <p:cNvSpPr>
              <a:spLocks noChangeAspect="1" noChangeArrowheads="1"/>
            </p:cNvSpPr>
            <p:nvPr/>
          </p:nvSpPr>
          <p:spPr bwMode="auto">
            <a:xfrm>
              <a:off x="1382" y="2952"/>
              <a:ext cx="36" cy="2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4" name="Oval 40"/>
            <p:cNvSpPr>
              <a:spLocks noChangeAspect="1" noChangeArrowheads="1"/>
            </p:cNvSpPr>
            <p:nvPr/>
          </p:nvSpPr>
          <p:spPr bwMode="auto">
            <a:xfrm>
              <a:off x="774" y="2170"/>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5" name="Oval 41"/>
            <p:cNvSpPr>
              <a:spLocks noChangeAspect="1" noChangeArrowheads="1"/>
            </p:cNvSpPr>
            <p:nvPr/>
          </p:nvSpPr>
          <p:spPr bwMode="auto">
            <a:xfrm>
              <a:off x="819" y="2343"/>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6" name="Oval 42"/>
            <p:cNvSpPr>
              <a:spLocks noChangeAspect="1" noChangeArrowheads="1"/>
            </p:cNvSpPr>
            <p:nvPr/>
          </p:nvSpPr>
          <p:spPr bwMode="auto">
            <a:xfrm>
              <a:off x="725" y="2725"/>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7" name="Oval 43"/>
            <p:cNvSpPr>
              <a:spLocks noChangeAspect="1" noChangeArrowheads="1"/>
            </p:cNvSpPr>
            <p:nvPr/>
          </p:nvSpPr>
          <p:spPr bwMode="auto">
            <a:xfrm>
              <a:off x="826" y="3045"/>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8" name="Oval 44"/>
            <p:cNvSpPr>
              <a:spLocks noChangeAspect="1" noChangeArrowheads="1"/>
            </p:cNvSpPr>
            <p:nvPr/>
          </p:nvSpPr>
          <p:spPr bwMode="auto">
            <a:xfrm>
              <a:off x="924" y="1933"/>
              <a:ext cx="71" cy="56"/>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09" name="Oval 45"/>
            <p:cNvSpPr>
              <a:spLocks noChangeAspect="1" noChangeArrowheads="1"/>
            </p:cNvSpPr>
            <p:nvPr/>
          </p:nvSpPr>
          <p:spPr bwMode="auto">
            <a:xfrm>
              <a:off x="1044" y="2026"/>
              <a:ext cx="37"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0" name="Oval 46"/>
            <p:cNvSpPr>
              <a:spLocks noChangeAspect="1" noChangeArrowheads="1"/>
            </p:cNvSpPr>
            <p:nvPr/>
          </p:nvSpPr>
          <p:spPr bwMode="auto">
            <a:xfrm>
              <a:off x="992" y="2669"/>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1" name="Oval 47"/>
            <p:cNvSpPr>
              <a:spLocks noChangeAspect="1" noChangeArrowheads="1"/>
            </p:cNvSpPr>
            <p:nvPr/>
          </p:nvSpPr>
          <p:spPr bwMode="auto">
            <a:xfrm>
              <a:off x="1048" y="2783"/>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2" name="Oval 48"/>
            <p:cNvSpPr>
              <a:spLocks noChangeAspect="1" noChangeArrowheads="1"/>
            </p:cNvSpPr>
            <p:nvPr/>
          </p:nvSpPr>
          <p:spPr bwMode="auto">
            <a:xfrm>
              <a:off x="1306" y="2286"/>
              <a:ext cx="71" cy="56"/>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3" name="Oval 49"/>
            <p:cNvSpPr>
              <a:spLocks noChangeAspect="1" noChangeArrowheads="1"/>
            </p:cNvSpPr>
            <p:nvPr/>
          </p:nvSpPr>
          <p:spPr bwMode="auto">
            <a:xfrm>
              <a:off x="1273" y="2606"/>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4" name="Oval 50"/>
            <p:cNvSpPr>
              <a:spLocks noChangeAspect="1" noChangeArrowheads="1"/>
            </p:cNvSpPr>
            <p:nvPr/>
          </p:nvSpPr>
          <p:spPr bwMode="auto">
            <a:xfrm>
              <a:off x="872" y="3284"/>
              <a:ext cx="72"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5" name="Oval 51"/>
            <p:cNvSpPr>
              <a:spLocks noChangeAspect="1" noChangeArrowheads="1"/>
            </p:cNvSpPr>
            <p:nvPr/>
          </p:nvSpPr>
          <p:spPr bwMode="auto">
            <a:xfrm>
              <a:off x="1276" y="3362"/>
              <a:ext cx="37"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6" name="Oval 52"/>
            <p:cNvSpPr>
              <a:spLocks noChangeAspect="1" noChangeArrowheads="1"/>
            </p:cNvSpPr>
            <p:nvPr/>
          </p:nvSpPr>
          <p:spPr bwMode="auto">
            <a:xfrm>
              <a:off x="1596" y="2236"/>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7" name="Oval 53"/>
            <p:cNvSpPr>
              <a:spLocks noChangeAspect="1" noChangeArrowheads="1"/>
            </p:cNvSpPr>
            <p:nvPr/>
          </p:nvSpPr>
          <p:spPr bwMode="auto">
            <a:xfrm>
              <a:off x="1499" y="2288"/>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8" name="Oval 54"/>
            <p:cNvSpPr>
              <a:spLocks noChangeAspect="1" noChangeArrowheads="1"/>
            </p:cNvSpPr>
            <p:nvPr/>
          </p:nvSpPr>
          <p:spPr bwMode="auto">
            <a:xfrm>
              <a:off x="1604" y="2837"/>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19" name="Oval 55"/>
            <p:cNvSpPr>
              <a:spLocks noChangeAspect="1" noChangeArrowheads="1"/>
            </p:cNvSpPr>
            <p:nvPr/>
          </p:nvSpPr>
          <p:spPr bwMode="auto">
            <a:xfrm>
              <a:off x="1724" y="2929"/>
              <a:ext cx="36"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0" name="Oval 56"/>
            <p:cNvSpPr>
              <a:spLocks noChangeAspect="1" noChangeArrowheads="1"/>
            </p:cNvSpPr>
            <p:nvPr/>
          </p:nvSpPr>
          <p:spPr bwMode="auto">
            <a:xfrm>
              <a:off x="830" y="2483"/>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1" name="Oval 57"/>
            <p:cNvSpPr>
              <a:spLocks noChangeAspect="1" noChangeArrowheads="1"/>
            </p:cNvSpPr>
            <p:nvPr/>
          </p:nvSpPr>
          <p:spPr bwMode="auto">
            <a:xfrm>
              <a:off x="939" y="2437"/>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2" name="Oval 58"/>
            <p:cNvSpPr>
              <a:spLocks noChangeAspect="1" noChangeArrowheads="1"/>
            </p:cNvSpPr>
            <p:nvPr/>
          </p:nvSpPr>
          <p:spPr bwMode="auto">
            <a:xfrm>
              <a:off x="714" y="3132"/>
              <a:ext cx="70"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3" name="Oval 59"/>
            <p:cNvSpPr>
              <a:spLocks noChangeAspect="1" noChangeArrowheads="1"/>
            </p:cNvSpPr>
            <p:nvPr/>
          </p:nvSpPr>
          <p:spPr bwMode="auto">
            <a:xfrm>
              <a:off x="942" y="3192"/>
              <a:ext cx="37"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4" name="Oval 60"/>
            <p:cNvSpPr>
              <a:spLocks noChangeAspect="1" noChangeArrowheads="1"/>
            </p:cNvSpPr>
            <p:nvPr/>
          </p:nvSpPr>
          <p:spPr bwMode="auto">
            <a:xfrm>
              <a:off x="1145" y="2014"/>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5" name="Oval 61"/>
            <p:cNvSpPr>
              <a:spLocks noChangeAspect="1" noChangeArrowheads="1"/>
            </p:cNvSpPr>
            <p:nvPr/>
          </p:nvSpPr>
          <p:spPr bwMode="auto">
            <a:xfrm>
              <a:off x="1165" y="2118"/>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6" name="Oval 62"/>
            <p:cNvSpPr>
              <a:spLocks noChangeAspect="1" noChangeArrowheads="1"/>
            </p:cNvSpPr>
            <p:nvPr/>
          </p:nvSpPr>
          <p:spPr bwMode="auto">
            <a:xfrm>
              <a:off x="932" y="2843"/>
              <a:ext cx="71" cy="56"/>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7" name="Oval 63"/>
            <p:cNvSpPr>
              <a:spLocks noChangeAspect="1" noChangeArrowheads="1"/>
            </p:cNvSpPr>
            <p:nvPr/>
          </p:nvSpPr>
          <p:spPr bwMode="auto">
            <a:xfrm>
              <a:off x="1168" y="2875"/>
              <a:ext cx="36"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8" name="Oval 64"/>
            <p:cNvSpPr>
              <a:spLocks noChangeAspect="1" noChangeArrowheads="1"/>
            </p:cNvSpPr>
            <p:nvPr/>
          </p:nvSpPr>
          <p:spPr bwMode="auto">
            <a:xfrm>
              <a:off x="1787" y="2366"/>
              <a:ext cx="70"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29" name="Oval 65"/>
            <p:cNvSpPr>
              <a:spLocks noChangeAspect="1" noChangeArrowheads="1"/>
            </p:cNvSpPr>
            <p:nvPr/>
          </p:nvSpPr>
          <p:spPr bwMode="auto">
            <a:xfrm>
              <a:off x="1905" y="2458"/>
              <a:ext cx="36"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0" name="Oval 66"/>
            <p:cNvSpPr>
              <a:spLocks noChangeAspect="1" noChangeArrowheads="1"/>
            </p:cNvSpPr>
            <p:nvPr/>
          </p:nvSpPr>
          <p:spPr bwMode="auto">
            <a:xfrm>
              <a:off x="1540" y="3067"/>
              <a:ext cx="72"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1" name="Oval 67"/>
            <p:cNvSpPr>
              <a:spLocks noChangeAspect="1" noChangeArrowheads="1"/>
            </p:cNvSpPr>
            <p:nvPr/>
          </p:nvSpPr>
          <p:spPr bwMode="auto">
            <a:xfrm>
              <a:off x="1540" y="3207"/>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2" name="Oval 68"/>
            <p:cNvSpPr>
              <a:spLocks noChangeAspect="1" noChangeArrowheads="1"/>
            </p:cNvSpPr>
            <p:nvPr/>
          </p:nvSpPr>
          <p:spPr bwMode="auto">
            <a:xfrm>
              <a:off x="1721" y="2034"/>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3" name="Oval 69"/>
            <p:cNvSpPr>
              <a:spLocks noChangeAspect="1" noChangeArrowheads="1"/>
            </p:cNvSpPr>
            <p:nvPr/>
          </p:nvSpPr>
          <p:spPr bwMode="auto">
            <a:xfrm>
              <a:off x="1762" y="2132"/>
              <a:ext cx="36"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4" name="Oval 70"/>
            <p:cNvSpPr>
              <a:spLocks noChangeAspect="1" noChangeArrowheads="1"/>
            </p:cNvSpPr>
            <p:nvPr/>
          </p:nvSpPr>
          <p:spPr bwMode="auto">
            <a:xfrm>
              <a:off x="1718" y="2607"/>
              <a:ext cx="70"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5" name="Oval 71"/>
            <p:cNvSpPr>
              <a:spLocks noChangeAspect="1" noChangeArrowheads="1"/>
            </p:cNvSpPr>
            <p:nvPr/>
          </p:nvSpPr>
          <p:spPr bwMode="auto">
            <a:xfrm>
              <a:off x="1773" y="2828"/>
              <a:ext cx="37"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6" name="Oval 72"/>
            <p:cNvSpPr>
              <a:spLocks noChangeAspect="1" noChangeArrowheads="1"/>
            </p:cNvSpPr>
            <p:nvPr/>
          </p:nvSpPr>
          <p:spPr bwMode="auto">
            <a:xfrm>
              <a:off x="979" y="2185"/>
              <a:ext cx="70"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7" name="Oval 73"/>
            <p:cNvSpPr>
              <a:spLocks noChangeAspect="1" noChangeArrowheads="1"/>
            </p:cNvSpPr>
            <p:nvPr/>
          </p:nvSpPr>
          <p:spPr bwMode="auto">
            <a:xfrm>
              <a:off x="1202" y="2280"/>
              <a:ext cx="37"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8" name="Oval 74"/>
            <p:cNvSpPr>
              <a:spLocks noChangeAspect="1" noChangeArrowheads="1"/>
            </p:cNvSpPr>
            <p:nvPr/>
          </p:nvSpPr>
          <p:spPr bwMode="auto">
            <a:xfrm>
              <a:off x="1087" y="2945"/>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39" name="Oval 75"/>
            <p:cNvSpPr>
              <a:spLocks noChangeAspect="1" noChangeArrowheads="1"/>
            </p:cNvSpPr>
            <p:nvPr/>
          </p:nvSpPr>
          <p:spPr bwMode="auto">
            <a:xfrm>
              <a:off x="1206" y="3037"/>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0" name="Oval 76"/>
            <p:cNvSpPr>
              <a:spLocks noChangeAspect="1" noChangeArrowheads="1"/>
            </p:cNvSpPr>
            <p:nvPr/>
          </p:nvSpPr>
          <p:spPr bwMode="auto">
            <a:xfrm>
              <a:off x="1309" y="1871"/>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1" name="Oval 77"/>
            <p:cNvSpPr>
              <a:spLocks noChangeAspect="1" noChangeArrowheads="1"/>
            </p:cNvSpPr>
            <p:nvPr/>
          </p:nvSpPr>
          <p:spPr bwMode="auto">
            <a:xfrm>
              <a:off x="1477" y="1954"/>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2" name="Oval 78"/>
            <p:cNvSpPr>
              <a:spLocks noChangeAspect="1" noChangeArrowheads="1"/>
            </p:cNvSpPr>
            <p:nvPr/>
          </p:nvSpPr>
          <p:spPr bwMode="auto">
            <a:xfrm>
              <a:off x="1010" y="2555"/>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3" name="Oval 79"/>
            <p:cNvSpPr>
              <a:spLocks noChangeAspect="1" noChangeArrowheads="1"/>
            </p:cNvSpPr>
            <p:nvPr/>
          </p:nvSpPr>
          <p:spPr bwMode="auto">
            <a:xfrm>
              <a:off x="1481" y="2659"/>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4" name="Oval 80"/>
            <p:cNvSpPr>
              <a:spLocks noChangeAspect="1" noChangeArrowheads="1"/>
            </p:cNvSpPr>
            <p:nvPr/>
          </p:nvSpPr>
          <p:spPr bwMode="auto">
            <a:xfrm>
              <a:off x="1586" y="2392"/>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5" name="Oval 81"/>
            <p:cNvSpPr>
              <a:spLocks noChangeAspect="1" noChangeArrowheads="1"/>
            </p:cNvSpPr>
            <p:nvPr/>
          </p:nvSpPr>
          <p:spPr bwMode="auto">
            <a:xfrm>
              <a:off x="1657" y="2543"/>
              <a:ext cx="36" cy="2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6" name="Oval 82"/>
            <p:cNvSpPr>
              <a:spLocks noChangeAspect="1" noChangeArrowheads="1"/>
            </p:cNvSpPr>
            <p:nvPr/>
          </p:nvSpPr>
          <p:spPr bwMode="auto">
            <a:xfrm>
              <a:off x="1660" y="3114"/>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7" name="Oval 83"/>
            <p:cNvSpPr>
              <a:spLocks noChangeAspect="1" noChangeArrowheads="1"/>
            </p:cNvSpPr>
            <p:nvPr/>
          </p:nvSpPr>
          <p:spPr bwMode="auto">
            <a:xfrm>
              <a:off x="1607" y="3303"/>
              <a:ext cx="36" cy="2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8" name="Oval 84"/>
            <p:cNvSpPr>
              <a:spLocks noChangeAspect="1" noChangeArrowheads="1"/>
            </p:cNvSpPr>
            <p:nvPr/>
          </p:nvSpPr>
          <p:spPr bwMode="auto">
            <a:xfrm>
              <a:off x="1643" y="2130"/>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49" name="Oval 85"/>
            <p:cNvSpPr>
              <a:spLocks noChangeAspect="1" noChangeArrowheads="1"/>
            </p:cNvSpPr>
            <p:nvPr/>
          </p:nvSpPr>
          <p:spPr bwMode="auto">
            <a:xfrm>
              <a:off x="1882" y="2225"/>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0" name="Oval 86"/>
            <p:cNvSpPr>
              <a:spLocks noChangeAspect="1" noChangeArrowheads="1"/>
            </p:cNvSpPr>
            <p:nvPr/>
          </p:nvSpPr>
          <p:spPr bwMode="auto">
            <a:xfrm>
              <a:off x="1843" y="2995"/>
              <a:ext cx="70"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1" name="Oval 87"/>
            <p:cNvSpPr>
              <a:spLocks noChangeAspect="1" noChangeArrowheads="1"/>
            </p:cNvSpPr>
            <p:nvPr/>
          </p:nvSpPr>
          <p:spPr bwMode="auto">
            <a:xfrm>
              <a:off x="1951" y="2829"/>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2" name="Oval 88"/>
            <p:cNvSpPr>
              <a:spLocks noChangeAspect="1" noChangeArrowheads="1"/>
            </p:cNvSpPr>
            <p:nvPr/>
          </p:nvSpPr>
          <p:spPr bwMode="auto">
            <a:xfrm>
              <a:off x="1102" y="2408"/>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3" name="Oval 89"/>
            <p:cNvSpPr>
              <a:spLocks noChangeAspect="1" noChangeArrowheads="1"/>
            </p:cNvSpPr>
            <p:nvPr/>
          </p:nvSpPr>
          <p:spPr bwMode="auto">
            <a:xfrm>
              <a:off x="1191" y="2516"/>
              <a:ext cx="36" cy="2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4" name="Oval 90"/>
            <p:cNvSpPr>
              <a:spLocks noChangeAspect="1" noChangeArrowheads="1"/>
            </p:cNvSpPr>
            <p:nvPr/>
          </p:nvSpPr>
          <p:spPr bwMode="auto">
            <a:xfrm>
              <a:off x="1344" y="3260"/>
              <a:ext cx="72" cy="56"/>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5" name="Oval 91"/>
            <p:cNvSpPr>
              <a:spLocks noChangeAspect="1" noChangeArrowheads="1"/>
            </p:cNvSpPr>
            <p:nvPr/>
          </p:nvSpPr>
          <p:spPr bwMode="auto">
            <a:xfrm>
              <a:off x="1326" y="3130"/>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6" name="Oval 92"/>
            <p:cNvSpPr>
              <a:spLocks noChangeAspect="1" noChangeArrowheads="1"/>
            </p:cNvSpPr>
            <p:nvPr/>
          </p:nvSpPr>
          <p:spPr bwMode="auto">
            <a:xfrm>
              <a:off x="1406" y="2030"/>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7" name="Oval 93"/>
            <p:cNvSpPr>
              <a:spLocks noChangeAspect="1" noChangeArrowheads="1"/>
            </p:cNvSpPr>
            <p:nvPr/>
          </p:nvSpPr>
          <p:spPr bwMode="auto">
            <a:xfrm>
              <a:off x="1548" y="2055"/>
              <a:ext cx="36"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8" name="Oval 94"/>
            <p:cNvSpPr>
              <a:spLocks noChangeAspect="1" noChangeArrowheads="1"/>
            </p:cNvSpPr>
            <p:nvPr/>
          </p:nvSpPr>
          <p:spPr bwMode="auto">
            <a:xfrm>
              <a:off x="1298" y="2714"/>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59" name="Oval 95"/>
            <p:cNvSpPr>
              <a:spLocks noChangeAspect="1" noChangeArrowheads="1"/>
            </p:cNvSpPr>
            <p:nvPr/>
          </p:nvSpPr>
          <p:spPr bwMode="auto">
            <a:xfrm>
              <a:off x="1551" y="2813"/>
              <a:ext cx="37"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0" name="Oval 96"/>
            <p:cNvSpPr>
              <a:spLocks noChangeAspect="1" noChangeArrowheads="1"/>
            </p:cNvSpPr>
            <p:nvPr/>
          </p:nvSpPr>
          <p:spPr bwMode="auto">
            <a:xfrm>
              <a:off x="1724" y="3326"/>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1" name="Oval 97"/>
            <p:cNvSpPr>
              <a:spLocks noChangeAspect="1" noChangeArrowheads="1"/>
            </p:cNvSpPr>
            <p:nvPr/>
          </p:nvSpPr>
          <p:spPr bwMode="auto">
            <a:xfrm>
              <a:off x="1798" y="3174"/>
              <a:ext cx="36"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2" name="Oval 98"/>
            <p:cNvSpPr>
              <a:spLocks noChangeAspect="1" noChangeArrowheads="1"/>
            </p:cNvSpPr>
            <p:nvPr/>
          </p:nvSpPr>
          <p:spPr bwMode="auto">
            <a:xfrm>
              <a:off x="1918" y="3174"/>
              <a:ext cx="71" cy="56"/>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3" name="Oval 99"/>
            <p:cNvSpPr>
              <a:spLocks noChangeAspect="1" noChangeArrowheads="1"/>
            </p:cNvSpPr>
            <p:nvPr/>
          </p:nvSpPr>
          <p:spPr bwMode="auto">
            <a:xfrm>
              <a:off x="1918" y="3361"/>
              <a:ext cx="37"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4" name="Oval 100"/>
            <p:cNvSpPr>
              <a:spLocks noChangeAspect="1" noChangeArrowheads="1"/>
            </p:cNvSpPr>
            <p:nvPr/>
          </p:nvSpPr>
          <p:spPr bwMode="auto">
            <a:xfrm>
              <a:off x="1833" y="1909"/>
              <a:ext cx="72"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5" name="Oval 101"/>
            <p:cNvSpPr>
              <a:spLocks noChangeAspect="1" noChangeArrowheads="1"/>
            </p:cNvSpPr>
            <p:nvPr/>
          </p:nvSpPr>
          <p:spPr bwMode="auto">
            <a:xfrm>
              <a:off x="1946" y="2016"/>
              <a:ext cx="37"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6" name="Oval 102"/>
            <p:cNvSpPr>
              <a:spLocks noChangeAspect="1" noChangeArrowheads="1"/>
            </p:cNvSpPr>
            <p:nvPr/>
          </p:nvSpPr>
          <p:spPr bwMode="auto">
            <a:xfrm>
              <a:off x="1864" y="2098"/>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7" name="Oval 103"/>
            <p:cNvSpPr>
              <a:spLocks noChangeAspect="1" noChangeArrowheads="1"/>
            </p:cNvSpPr>
            <p:nvPr/>
          </p:nvSpPr>
          <p:spPr bwMode="auto">
            <a:xfrm>
              <a:off x="2065" y="2109"/>
              <a:ext cx="36"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8" name="Oval 104"/>
            <p:cNvSpPr>
              <a:spLocks noChangeAspect="1" noChangeArrowheads="1"/>
            </p:cNvSpPr>
            <p:nvPr/>
          </p:nvSpPr>
          <p:spPr bwMode="auto">
            <a:xfrm>
              <a:off x="1627" y="1919"/>
              <a:ext cx="36"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69" name="Oval 105"/>
            <p:cNvSpPr>
              <a:spLocks noChangeAspect="1" noChangeArrowheads="1"/>
            </p:cNvSpPr>
            <p:nvPr/>
          </p:nvSpPr>
          <p:spPr bwMode="auto">
            <a:xfrm>
              <a:off x="2550" y="2569"/>
              <a:ext cx="37" cy="28"/>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70" name="Oval 106"/>
            <p:cNvSpPr>
              <a:spLocks noChangeAspect="1" noChangeArrowheads="1"/>
            </p:cNvSpPr>
            <p:nvPr/>
          </p:nvSpPr>
          <p:spPr bwMode="auto">
            <a:xfrm>
              <a:off x="2636" y="2357"/>
              <a:ext cx="71" cy="55"/>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nvGrpSpPr>
            <p:cNvPr id="63571" name="Group 107"/>
            <p:cNvGrpSpPr>
              <a:grpSpLocks noChangeAspect="1"/>
            </p:cNvGrpSpPr>
            <p:nvPr/>
          </p:nvGrpSpPr>
          <p:grpSpPr bwMode="auto">
            <a:xfrm>
              <a:off x="2522" y="2624"/>
              <a:ext cx="487" cy="588"/>
              <a:chOff x="1329" y="2049"/>
              <a:chExt cx="391" cy="608"/>
            </a:xfrm>
          </p:grpSpPr>
          <p:sp>
            <p:nvSpPr>
              <p:cNvPr id="63626" name="Oval 108"/>
              <p:cNvSpPr>
                <a:spLocks noChangeAspect="1" noChangeArrowheads="1"/>
              </p:cNvSpPr>
              <p:nvPr/>
            </p:nvSpPr>
            <p:spPr bwMode="auto">
              <a:xfrm>
                <a:off x="1373" y="2114"/>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7" name="Oval 109"/>
              <p:cNvSpPr>
                <a:spLocks noChangeAspect="1" noChangeArrowheads="1"/>
              </p:cNvSpPr>
              <p:nvPr/>
            </p:nvSpPr>
            <p:spPr bwMode="auto">
              <a:xfrm>
                <a:off x="1529" y="2183"/>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8" name="Oval 110"/>
              <p:cNvSpPr>
                <a:spLocks noChangeAspect="1" noChangeArrowheads="1"/>
              </p:cNvSpPr>
              <p:nvPr/>
            </p:nvSpPr>
            <p:spPr bwMode="auto">
              <a:xfrm>
                <a:off x="1363" y="2505"/>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9" name="Oval 111"/>
              <p:cNvSpPr>
                <a:spLocks noChangeAspect="1" noChangeArrowheads="1"/>
              </p:cNvSpPr>
              <p:nvPr/>
            </p:nvSpPr>
            <p:spPr bwMode="auto">
              <a:xfrm>
                <a:off x="1417" y="2628"/>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30" name="Oval 112"/>
              <p:cNvSpPr>
                <a:spLocks noChangeAspect="1" noChangeArrowheads="1"/>
              </p:cNvSpPr>
              <p:nvPr/>
            </p:nvSpPr>
            <p:spPr bwMode="auto">
              <a:xfrm>
                <a:off x="1329" y="2270"/>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31" name="Oval 113"/>
              <p:cNvSpPr>
                <a:spLocks noChangeAspect="1" noChangeArrowheads="1"/>
              </p:cNvSpPr>
              <p:nvPr/>
            </p:nvSpPr>
            <p:spPr bwMode="auto">
              <a:xfrm>
                <a:off x="1595" y="2509"/>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32" name="Oval 114"/>
              <p:cNvSpPr>
                <a:spLocks noChangeAspect="1" noChangeArrowheads="1"/>
              </p:cNvSpPr>
              <p:nvPr/>
            </p:nvSpPr>
            <p:spPr bwMode="auto">
              <a:xfrm>
                <a:off x="1691" y="2605"/>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33" name="Oval 115"/>
              <p:cNvSpPr>
                <a:spLocks noChangeAspect="1" noChangeArrowheads="1"/>
              </p:cNvSpPr>
              <p:nvPr/>
            </p:nvSpPr>
            <p:spPr bwMode="auto">
              <a:xfrm>
                <a:off x="1496" y="2325"/>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34" name="Oval 116"/>
              <p:cNvSpPr>
                <a:spLocks noChangeAspect="1" noChangeArrowheads="1"/>
              </p:cNvSpPr>
              <p:nvPr/>
            </p:nvSpPr>
            <p:spPr bwMode="auto">
              <a:xfrm>
                <a:off x="1580" y="2049"/>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35" name="Oval 117"/>
              <p:cNvSpPr>
                <a:spLocks noChangeAspect="1" noChangeArrowheads="1"/>
              </p:cNvSpPr>
              <p:nvPr/>
            </p:nvSpPr>
            <p:spPr bwMode="auto">
              <a:xfrm>
                <a:off x="1637" y="2205"/>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36" name="Oval 118"/>
              <p:cNvSpPr>
                <a:spLocks noChangeAspect="1" noChangeArrowheads="1"/>
              </p:cNvSpPr>
              <p:nvPr/>
            </p:nvSpPr>
            <p:spPr bwMode="auto">
              <a:xfrm>
                <a:off x="1349" y="2382"/>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37" name="Oval 119"/>
              <p:cNvSpPr>
                <a:spLocks noChangeAspect="1" noChangeArrowheads="1"/>
              </p:cNvSpPr>
              <p:nvPr/>
            </p:nvSpPr>
            <p:spPr bwMode="auto">
              <a:xfrm>
                <a:off x="1553" y="2484"/>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grpSp>
          <p:nvGrpSpPr>
            <p:cNvPr id="63572" name="Group 120"/>
            <p:cNvGrpSpPr>
              <a:grpSpLocks noChangeAspect="1"/>
            </p:cNvGrpSpPr>
            <p:nvPr/>
          </p:nvGrpSpPr>
          <p:grpSpPr bwMode="auto">
            <a:xfrm>
              <a:off x="2591" y="1903"/>
              <a:ext cx="476" cy="276"/>
              <a:chOff x="1613" y="1550"/>
              <a:chExt cx="381" cy="285"/>
            </a:xfrm>
          </p:grpSpPr>
          <p:sp>
            <p:nvSpPr>
              <p:cNvPr id="63618" name="Oval 121"/>
              <p:cNvSpPr>
                <a:spLocks noChangeAspect="1" noChangeArrowheads="1"/>
              </p:cNvSpPr>
              <p:nvPr/>
            </p:nvSpPr>
            <p:spPr bwMode="auto">
              <a:xfrm>
                <a:off x="1689" y="1679"/>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9" name="Oval 122"/>
              <p:cNvSpPr>
                <a:spLocks noChangeAspect="1" noChangeArrowheads="1"/>
              </p:cNvSpPr>
              <p:nvPr/>
            </p:nvSpPr>
            <p:spPr bwMode="auto">
              <a:xfrm>
                <a:off x="1722" y="1781"/>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0" name="Oval 123"/>
              <p:cNvSpPr>
                <a:spLocks noChangeAspect="1" noChangeArrowheads="1"/>
              </p:cNvSpPr>
              <p:nvPr/>
            </p:nvSpPr>
            <p:spPr bwMode="auto">
              <a:xfrm>
                <a:off x="1626" y="1778"/>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1" name="Oval 124"/>
              <p:cNvSpPr>
                <a:spLocks noChangeAspect="1" noChangeArrowheads="1"/>
              </p:cNvSpPr>
              <p:nvPr/>
            </p:nvSpPr>
            <p:spPr bwMode="auto">
              <a:xfrm>
                <a:off x="1779" y="1550"/>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2" name="Oval 125"/>
              <p:cNvSpPr>
                <a:spLocks noChangeAspect="1" noChangeArrowheads="1"/>
              </p:cNvSpPr>
              <p:nvPr/>
            </p:nvSpPr>
            <p:spPr bwMode="auto">
              <a:xfrm>
                <a:off x="1869" y="1661"/>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3" name="Oval 126"/>
              <p:cNvSpPr>
                <a:spLocks noChangeAspect="1" noChangeArrowheads="1"/>
              </p:cNvSpPr>
              <p:nvPr/>
            </p:nvSpPr>
            <p:spPr bwMode="auto">
              <a:xfrm>
                <a:off x="1803" y="1745"/>
                <a:ext cx="57" cy="57"/>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4" name="Oval 127"/>
              <p:cNvSpPr>
                <a:spLocks noChangeAspect="1" noChangeArrowheads="1"/>
              </p:cNvSpPr>
              <p:nvPr/>
            </p:nvSpPr>
            <p:spPr bwMode="auto">
              <a:xfrm>
                <a:off x="1965" y="1757"/>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25" name="Oval 128"/>
              <p:cNvSpPr>
                <a:spLocks noChangeAspect="1" noChangeArrowheads="1"/>
              </p:cNvSpPr>
              <p:nvPr/>
            </p:nvSpPr>
            <p:spPr bwMode="auto">
              <a:xfrm>
                <a:off x="1613" y="1561"/>
                <a:ext cx="29" cy="29"/>
              </a:xfrm>
              <a:prstGeom prst="ellipse">
                <a:avLst/>
              </a:prstGeom>
              <a:solidFill>
                <a:srgbClr val="FF0000"/>
              </a:solidFill>
              <a:ln w="19050">
                <a:noFill/>
                <a:round/>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sp>
          <p:nvSpPr>
            <p:cNvPr id="63573" name="Freeform 129"/>
            <p:cNvSpPr>
              <a:spLocks noChangeAspect="1"/>
            </p:cNvSpPr>
            <p:nvPr/>
          </p:nvSpPr>
          <p:spPr bwMode="auto">
            <a:xfrm>
              <a:off x="651" y="1747"/>
              <a:ext cx="1682" cy="1755"/>
            </a:xfrm>
            <a:custGeom>
              <a:avLst/>
              <a:gdLst>
                <a:gd name="T0" fmla="*/ 63897 w 1349"/>
                <a:gd name="T1" fmla="*/ 633 h 1813"/>
                <a:gd name="T2" fmla="*/ 67734 w 1349"/>
                <a:gd name="T3" fmla="*/ 631 h 1813"/>
                <a:gd name="T4" fmla="*/ 67753 w 1349"/>
                <a:gd name="T5" fmla="*/ 758 h 1813"/>
                <a:gd name="T6" fmla="*/ 71584 w 1349"/>
                <a:gd name="T7" fmla="*/ 508 h 1813"/>
                <a:gd name="T8" fmla="*/ 67734 w 1349"/>
                <a:gd name="T9" fmla="*/ 253 h 1813"/>
                <a:gd name="T10" fmla="*/ 67734 w 1349"/>
                <a:gd name="T11" fmla="*/ 378 h 1813"/>
                <a:gd name="T12" fmla="*/ 67753 w 1349"/>
                <a:gd name="T13" fmla="*/ 381 h 1813"/>
                <a:gd name="T14" fmla="*/ 64092 w 1349"/>
                <a:gd name="T15" fmla="*/ 381 h 1813"/>
                <a:gd name="T16" fmla="*/ 64092 w 1349"/>
                <a:gd name="T17" fmla="*/ 0 h 1813"/>
                <a:gd name="T18" fmla="*/ 0 w 1349"/>
                <a:gd name="T19" fmla="*/ 0 h 1813"/>
                <a:gd name="T20" fmla="*/ 2 w 1349"/>
                <a:gd name="T21" fmla="*/ 1010 h 1813"/>
                <a:gd name="T22" fmla="*/ 63897 w 1349"/>
                <a:gd name="T23" fmla="*/ 1010 h 1813"/>
                <a:gd name="T24" fmla="*/ 63897 w 1349"/>
                <a:gd name="T25" fmla="*/ 633 h 18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9"/>
                <a:gd name="T40" fmla="*/ 0 h 1813"/>
                <a:gd name="T41" fmla="*/ 1349 w 1349"/>
                <a:gd name="T42" fmla="*/ 1813 h 18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9" h="1813">
                  <a:moveTo>
                    <a:pt x="1205" y="1136"/>
                  </a:moveTo>
                  <a:lnTo>
                    <a:pt x="1277" y="1134"/>
                  </a:lnTo>
                  <a:lnTo>
                    <a:pt x="1278" y="1361"/>
                  </a:lnTo>
                  <a:lnTo>
                    <a:pt x="1349" y="911"/>
                  </a:lnTo>
                  <a:lnTo>
                    <a:pt x="1277" y="455"/>
                  </a:lnTo>
                  <a:lnTo>
                    <a:pt x="1277" y="678"/>
                  </a:lnTo>
                  <a:lnTo>
                    <a:pt x="1278" y="684"/>
                  </a:lnTo>
                  <a:lnTo>
                    <a:pt x="1208" y="684"/>
                  </a:lnTo>
                  <a:lnTo>
                    <a:pt x="1208" y="0"/>
                  </a:lnTo>
                  <a:lnTo>
                    <a:pt x="0" y="0"/>
                  </a:lnTo>
                  <a:lnTo>
                    <a:pt x="2" y="1813"/>
                  </a:lnTo>
                  <a:lnTo>
                    <a:pt x="1205" y="1813"/>
                  </a:lnTo>
                  <a:lnTo>
                    <a:pt x="1205" y="1136"/>
                  </a:lnTo>
                  <a:close/>
                </a:path>
              </a:pathLst>
            </a:custGeom>
            <a:noFill/>
            <a:ln w="19050" cap="rnd" cmpd="sng">
              <a:solidFill>
                <a:schemeClr val="tx1"/>
              </a:solidFill>
              <a:prstDash val="sysDot"/>
              <a:round/>
              <a:headEnd type="none" w="sm" len="sm"/>
              <a:tailEnd type="none" w="sm" len="lg"/>
            </a:ln>
          </p:spPr>
          <p:txBody>
            <a:bodyPr wrap="none" anchor="ctr"/>
            <a:lstStyle/>
            <a:p>
              <a:endParaRPr lang="zh-TW" altLang="en-US"/>
            </a:p>
          </p:txBody>
        </p:sp>
        <p:sp>
          <p:nvSpPr>
            <p:cNvPr id="63574" name="Freeform 130"/>
            <p:cNvSpPr>
              <a:spLocks noChangeAspect="1"/>
            </p:cNvSpPr>
            <p:nvPr/>
          </p:nvSpPr>
          <p:spPr bwMode="auto">
            <a:xfrm>
              <a:off x="3602" y="1767"/>
              <a:ext cx="1682" cy="1754"/>
            </a:xfrm>
            <a:custGeom>
              <a:avLst/>
              <a:gdLst>
                <a:gd name="T0" fmla="*/ 63897 w 1349"/>
                <a:gd name="T1" fmla="*/ 627 h 1813"/>
                <a:gd name="T2" fmla="*/ 67734 w 1349"/>
                <a:gd name="T3" fmla="*/ 626 h 1813"/>
                <a:gd name="T4" fmla="*/ 67753 w 1349"/>
                <a:gd name="T5" fmla="*/ 750 h 1813"/>
                <a:gd name="T6" fmla="*/ 71584 w 1349"/>
                <a:gd name="T7" fmla="*/ 502 h 1813"/>
                <a:gd name="T8" fmla="*/ 67734 w 1349"/>
                <a:gd name="T9" fmla="*/ 251 h 1813"/>
                <a:gd name="T10" fmla="*/ 67734 w 1349"/>
                <a:gd name="T11" fmla="*/ 374 h 1813"/>
                <a:gd name="T12" fmla="*/ 67753 w 1349"/>
                <a:gd name="T13" fmla="*/ 377 h 1813"/>
                <a:gd name="T14" fmla="*/ 64092 w 1349"/>
                <a:gd name="T15" fmla="*/ 377 h 1813"/>
                <a:gd name="T16" fmla="*/ 64092 w 1349"/>
                <a:gd name="T17" fmla="*/ 0 h 1813"/>
                <a:gd name="T18" fmla="*/ 0 w 1349"/>
                <a:gd name="T19" fmla="*/ 0 h 1813"/>
                <a:gd name="T20" fmla="*/ 2 w 1349"/>
                <a:gd name="T21" fmla="*/ 1000 h 1813"/>
                <a:gd name="T22" fmla="*/ 63897 w 1349"/>
                <a:gd name="T23" fmla="*/ 1000 h 1813"/>
                <a:gd name="T24" fmla="*/ 63897 w 1349"/>
                <a:gd name="T25" fmla="*/ 627 h 18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9"/>
                <a:gd name="T40" fmla="*/ 0 h 1813"/>
                <a:gd name="T41" fmla="*/ 1349 w 1349"/>
                <a:gd name="T42" fmla="*/ 1813 h 18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9" h="1813">
                  <a:moveTo>
                    <a:pt x="1205" y="1136"/>
                  </a:moveTo>
                  <a:lnTo>
                    <a:pt x="1277" y="1134"/>
                  </a:lnTo>
                  <a:lnTo>
                    <a:pt x="1278" y="1361"/>
                  </a:lnTo>
                  <a:lnTo>
                    <a:pt x="1349" y="911"/>
                  </a:lnTo>
                  <a:lnTo>
                    <a:pt x="1277" y="455"/>
                  </a:lnTo>
                  <a:lnTo>
                    <a:pt x="1277" y="678"/>
                  </a:lnTo>
                  <a:lnTo>
                    <a:pt x="1278" y="684"/>
                  </a:lnTo>
                  <a:lnTo>
                    <a:pt x="1208" y="684"/>
                  </a:lnTo>
                  <a:lnTo>
                    <a:pt x="1208" y="0"/>
                  </a:lnTo>
                  <a:lnTo>
                    <a:pt x="0" y="0"/>
                  </a:lnTo>
                  <a:lnTo>
                    <a:pt x="2" y="1813"/>
                  </a:lnTo>
                  <a:lnTo>
                    <a:pt x="1205" y="1813"/>
                  </a:lnTo>
                  <a:lnTo>
                    <a:pt x="1205" y="1136"/>
                  </a:lnTo>
                  <a:close/>
                </a:path>
              </a:pathLst>
            </a:custGeom>
            <a:noFill/>
            <a:ln w="19050" cap="rnd" cmpd="sng">
              <a:solidFill>
                <a:schemeClr val="tx1"/>
              </a:solidFill>
              <a:prstDash val="sysDot"/>
              <a:round/>
              <a:headEnd type="none" w="sm" len="sm"/>
              <a:tailEnd type="none" w="sm" len="lg"/>
            </a:ln>
          </p:spPr>
          <p:txBody>
            <a:bodyPr wrap="none" anchor="ctr"/>
            <a:lstStyle/>
            <a:p>
              <a:endParaRPr lang="zh-TW" altLang="en-US"/>
            </a:p>
          </p:txBody>
        </p:sp>
        <p:sp>
          <p:nvSpPr>
            <p:cNvPr id="63575" name="AutoShape 131"/>
            <p:cNvSpPr>
              <a:spLocks noChangeAspect="1" noChangeArrowheads="1"/>
            </p:cNvSpPr>
            <p:nvPr/>
          </p:nvSpPr>
          <p:spPr bwMode="auto">
            <a:xfrm>
              <a:off x="342" y="1767"/>
              <a:ext cx="217" cy="33"/>
            </a:xfrm>
            <a:prstGeom prst="rightArrow">
              <a:avLst>
                <a:gd name="adj1" fmla="val 50000"/>
                <a:gd name="adj2" fmla="val 164394"/>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76" name="AutoShape 132"/>
            <p:cNvSpPr>
              <a:spLocks noChangeAspect="1" noChangeArrowheads="1"/>
            </p:cNvSpPr>
            <p:nvPr/>
          </p:nvSpPr>
          <p:spPr bwMode="auto">
            <a:xfrm>
              <a:off x="342" y="1864"/>
              <a:ext cx="217" cy="33"/>
            </a:xfrm>
            <a:prstGeom prst="rightArrow">
              <a:avLst>
                <a:gd name="adj1" fmla="val 50000"/>
                <a:gd name="adj2" fmla="val 164394"/>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77" name="AutoShape 133"/>
            <p:cNvSpPr>
              <a:spLocks noChangeAspect="1" noChangeArrowheads="1"/>
            </p:cNvSpPr>
            <p:nvPr/>
          </p:nvSpPr>
          <p:spPr bwMode="auto">
            <a:xfrm>
              <a:off x="345" y="1957"/>
              <a:ext cx="219" cy="34"/>
            </a:xfrm>
            <a:prstGeom prst="rightArrow">
              <a:avLst>
                <a:gd name="adj1" fmla="val 50000"/>
                <a:gd name="adj2" fmla="val 16102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78" name="AutoShape 134"/>
            <p:cNvSpPr>
              <a:spLocks noChangeAspect="1" noChangeArrowheads="1"/>
            </p:cNvSpPr>
            <p:nvPr/>
          </p:nvSpPr>
          <p:spPr bwMode="auto">
            <a:xfrm>
              <a:off x="342" y="2054"/>
              <a:ext cx="217" cy="33"/>
            </a:xfrm>
            <a:prstGeom prst="rightArrow">
              <a:avLst>
                <a:gd name="adj1" fmla="val 50000"/>
                <a:gd name="adj2" fmla="val 164394"/>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79" name="AutoShape 135"/>
            <p:cNvSpPr>
              <a:spLocks noChangeAspect="1" noChangeArrowheads="1"/>
            </p:cNvSpPr>
            <p:nvPr/>
          </p:nvSpPr>
          <p:spPr bwMode="auto">
            <a:xfrm>
              <a:off x="345" y="2146"/>
              <a:ext cx="219" cy="35"/>
            </a:xfrm>
            <a:prstGeom prst="rightArrow">
              <a:avLst>
                <a:gd name="adj1" fmla="val 50000"/>
                <a:gd name="adj2" fmla="val 15642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0" name="AutoShape 136"/>
            <p:cNvSpPr>
              <a:spLocks noChangeAspect="1" noChangeArrowheads="1"/>
            </p:cNvSpPr>
            <p:nvPr/>
          </p:nvSpPr>
          <p:spPr bwMode="auto">
            <a:xfrm>
              <a:off x="345" y="2244"/>
              <a:ext cx="219" cy="35"/>
            </a:xfrm>
            <a:prstGeom prst="rightArrow">
              <a:avLst>
                <a:gd name="adj1" fmla="val 50000"/>
                <a:gd name="adj2" fmla="val 15642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1" name="AutoShape 137"/>
            <p:cNvSpPr>
              <a:spLocks noChangeAspect="1" noChangeArrowheads="1"/>
            </p:cNvSpPr>
            <p:nvPr/>
          </p:nvSpPr>
          <p:spPr bwMode="auto">
            <a:xfrm>
              <a:off x="348" y="2338"/>
              <a:ext cx="219" cy="33"/>
            </a:xfrm>
            <a:prstGeom prst="rightArrow">
              <a:avLst>
                <a:gd name="adj1" fmla="val 50000"/>
                <a:gd name="adj2" fmla="val 16590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2" name="AutoShape 138"/>
            <p:cNvSpPr>
              <a:spLocks noChangeAspect="1" noChangeArrowheads="1"/>
            </p:cNvSpPr>
            <p:nvPr/>
          </p:nvSpPr>
          <p:spPr bwMode="auto">
            <a:xfrm>
              <a:off x="342" y="2430"/>
              <a:ext cx="217" cy="35"/>
            </a:xfrm>
            <a:prstGeom prst="rightArrow">
              <a:avLst>
                <a:gd name="adj1" fmla="val 50000"/>
                <a:gd name="adj2" fmla="val 155000"/>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3" name="AutoShape 139"/>
            <p:cNvSpPr>
              <a:spLocks noChangeAspect="1" noChangeArrowheads="1"/>
            </p:cNvSpPr>
            <p:nvPr/>
          </p:nvSpPr>
          <p:spPr bwMode="auto">
            <a:xfrm>
              <a:off x="345" y="2524"/>
              <a:ext cx="219" cy="33"/>
            </a:xfrm>
            <a:prstGeom prst="rightArrow">
              <a:avLst>
                <a:gd name="adj1" fmla="val 50000"/>
                <a:gd name="adj2" fmla="val 16590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4" name="AutoShape 140"/>
            <p:cNvSpPr>
              <a:spLocks noChangeAspect="1" noChangeArrowheads="1"/>
            </p:cNvSpPr>
            <p:nvPr/>
          </p:nvSpPr>
          <p:spPr bwMode="auto">
            <a:xfrm>
              <a:off x="345" y="2621"/>
              <a:ext cx="219" cy="34"/>
            </a:xfrm>
            <a:prstGeom prst="rightArrow">
              <a:avLst>
                <a:gd name="adj1" fmla="val 50000"/>
                <a:gd name="adj2" fmla="val 16102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5" name="AutoShape 141"/>
            <p:cNvSpPr>
              <a:spLocks noChangeAspect="1" noChangeArrowheads="1"/>
            </p:cNvSpPr>
            <p:nvPr/>
          </p:nvSpPr>
          <p:spPr bwMode="auto">
            <a:xfrm>
              <a:off x="348" y="2714"/>
              <a:ext cx="219" cy="33"/>
            </a:xfrm>
            <a:prstGeom prst="rightArrow">
              <a:avLst>
                <a:gd name="adj1" fmla="val 50000"/>
                <a:gd name="adj2" fmla="val 16590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6" name="AutoShape 142"/>
            <p:cNvSpPr>
              <a:spLocks noChangeAspect="1" noChangeArrowheads="1"/>
            </p:cNvSpPr>
            <p:nvPr/>
          </p:nvSpPr>
          <p:spPr bwMode="auto">
            <a:xfrm>
              <a:off x="345" y="2811"/>
              <a:ext cx="219" cy="34"/>
            </a:xfrm>
            <a:prstGeom prst="rightArrow">
              <a:avLst>
                <a:gd name="adj1" fmla="val 50000"/>
                <a:gd name="adj2" fmla="val 16102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7" name="AutoShape 143"/>
            <p:cNvSpPr>
              <a:spLocks noChangeAspect="1" noChangeArrowheads="1"/>
            </p:cNvSpPr>
            <p:nvPr/>
          </p:nvSpPr>
          <p:spPr bwMode="auto">
            <a:xfrm>
              <a:off x="348" y="2904"/>
              <a:ext cx="219" cy="33"/>
            </a:xfrm>
            <a:prstGeom prst="rightArrow">
              <a:avLst>
                <a:gd name="adj1" fmla="val 50000"/>
                <a:gd name="adj2" fmla="val 16590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8" name="AutoShape 144"/>
            <p:cNvSpPr>
              <a:spLocks noChangeAspect="1" noChangeArrowheads="1"/>
            </p:cNvSpPr>
            <p:nvPr/>
          </p:nvSpPr>
          <p:spPr bwMode="auto">
            <a:xfrm>
              <a:off x="348" y="3001"/>
              <a:ext cx="219" cy="34"/>
            </a:xfrm>
            <a:prstGeom prst="rightArrow">
              <a:avLst>
                <a:gd name="adj1" fmla="val 50000"/>
                <a:gd name="adj2" fmla="val 16102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89" name="AutoShape 145"/>
            <p:cNvSpPr>
              <a:spLocks noChangeAspect="1" noChangeArrowheads="1"/>
            </p:cNvSpPr>
            <p:nvPr/>
          </p:nvSpPr>
          <p:spPr bwMode="auto">
            <a:xfrm>
              <a:off x="353" y="3094"/>
              <a:ext cx="217" cy="34"/>
            </a:xfrm>
            <a:prstGeom prst="rightArrow">
              <a:avLst>
                <a:gd name="adj1" fmla="val 50000"/>
                <a:gd name="adj2" fmla="val 15955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90" name="AutoShape 146"/>
            <p:cNvSpPr>
              <a:spLocks noChangeAspect="1" noChangeArrowheads="1"/>
            </p:cNvSpPr>
            <p:nvPr/>
          </p:nvSpPr>
          <p:spPr bwMode="auto">
            <a:xfrm>
              <a:off x="340" y="3185"/>
              <a:ext cx="219" cy="33"/>
            </a:xfrm>
            <a:prstGeom prst="rightArrow">
              <a:avLst>
                <a:gd name="adj1" fmla="val 50000"/>
                <a:gd name="adj2" fmla="val 16590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91" name="AutoShape 147"/>
            <p:cNvSpPr>
              <a:spLocks noChangeAspect="1" noChangeArrowheads="1"/>
            </p:cNvSpPr>
            <p:nvPr/>
          </p:nvSpPr>
          <p:spPr bwMode="auto">
            <a:xfrm>
              <a:off x="343" y="3277"/>
              <a:ext cx="219" cy="34"/>
            </a:xfrm>
            <a:prstGeom prst="rightArrow">
              <a:avLst>
                <a:gd name="adj1" fmla="val 50000"/>
                <a:gd name="adj2" fmla="val 16102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92" name="AutoShape 148"/>
            <p:cNvSpPr>
              <a:spLocks noChangeAspect="1" noChangeArrowheads="1"/>
            </p:cNvSpPr>
            <p:nvPr/>
          </p:nvSpPr>
          <p:spPr bwMode="auto">
            <a:xfrm>
              <a:off x="343" y="3375"/>
              <a:ext cx="219" cy="34"/>
            </a:xfrm>
            <a:prstGeom prst="rightArrow">
              <a:avLst>
                <a:gd name="adj1" fmla="val 50000"/>
                <a:gd name="adj2" fmla="val 16102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593" name="AutoShape 149"/>
            <p:cNvSpPr>
              <a:spLocks noChangeAspect="1" noChangeArrowheads="1"/>
            </p:cNvSpPr>
            <p:nvPr/>
          </p:nvSpPr>
          <p:spPr bwMode="auto">
            <a:xfrm>
              <a:off x="348" y="3468"/>
              <a:ext cx="217" cy="34"/>
            </a:xfrm>
            <a:prstGeom prst="rightArrow">
              <a:avLst>
                <a:gd name="adj1" fmla="val 50000"/>
                <a:gd name="adj2" fmla="val 159559"/>
              </a:avLst>
            </a:prstGeom>
            <a:solidFill>
              <a:srgbClr val="FF0000"/>
            </a:solid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nvGrpSpPr>
            <p:cNvPr id="63594" name="Group 150"/>
            <p:cNvGrpSpPr>
              <a:grpSpLocks noChangeAspect="1"/>
            </p:cNvGrpSpPr>
            <p:nvPr/>
          </p:nvGrpSpPr>
          <p:grpSpPr bwMode="auto">
            <a:xfrm>
              <a:off x="3332" y="1778"/>
              <a:ext cx="230" cy="1735"/>
              <a:chOff x="581" y="1403"/>
              <a:chExt cx="185" cy="1793"/>
            </a:xfrm>
          </p:grpSpPr>
          <p:sp>
            <p:nvSpPr>
              <p:cNvPr id="63599" name="AutoShape 151"/>
              <p:cNvSpPr>
                <a:spLocks noChangeAspect="1" noChangeArrowheads="1"/>
              </p:cNvSpPr>
              <p:nvPr/>
            </p:nvSpPr>
            <p:spPr bwMode="auto">
              <a:xfrm>
                <a:off x="582" y="1403"/>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0" name="AutoShape 152"/>
              <p:cNvSpPr>
                <a:spLocks noChangeAspect="1" noChangeArrowheads="1"/>
              </p:cNvSpPr>
              <p:nvPr/>
            </p:nvSpPr>
            <p:spPr bwMode="auto">
              <a:xfrm>
                <a:off x="582" y="1504"/>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1" name="AutoShape 153"/>
              <p:cNvSpPr>
                <a:spLocks noChangeAspect="1" noChangeArrowheads="1"/>
              </p:cNvSpPr>
              <p:nvPr/>
            </p:nvSpPr>
            <p:spPr bwMode="auto">
              <a:xfrm>
                <a:off x="585" y="1600"/>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2" name="AutoShape 154"/>
              <p:cNvSpPr>
                <a:spLocks noChangeAspect="1" noChangeArrowheads="1"/>
              </p:cNvSpPr>
              <p:nvPr/>
            </p:nvSpPr>
            <p:spPr bwMode="auto">
              <a:xfrm>
                <a:off x="582" y="1700"/>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3" name="AutoShape 155"/>
              <p:cNvSpPr>
                <a:spLocks noChangeAspect="1" noChangeArrowheads="1"/>
              </p:cNvSpPr>
              <p:nvPr/>
            </p:nvSpPr>
            <p:spPr bwMode="auto">
              <a:xfrm>
                <a:off x="585" y="1796"/>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4" name="AutoShape 156"/>
              <p:cNvSpPr>
                <a:spLocks noChangeAspect="1" noChangeArrowheads="1"/>
              </p:cNvSpPr>
              <p:nvPr/>
            </p:nvSpPr>
            <p:spPr bwMode="auto">
              <a:xfrm>
                <a:off x="585" y="1897"/>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5" name="AutoShape 157"/>
              <p:cNvSpPr>
                <a:spLocks noChangeAspect="1" noChangeArrowheads="1"/>
              </p:cNvSpPr>
              <p:nvPr/>
            </p:nvSpPr>
            <p:spPr bwMode="auto">
              <a:xfrm>
                <a:off x="588" y="1993"/>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6" name="AutoShape 158"/>
              <p:cNvSpPr>
                <a:spLocks noChangeAspect="1" noChangeArrowheads="1"/>
              </p:cNvSpPr>
              <p:nvPr/>
            </p:nvSpPr>
            <p:spPr bwMode="auto">
              <a:xfrm>
                <a:off x="582" y="2089"/>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7" name="AutoShape 159"/>
              <p:cNvSpPr>
                <a:spLocks noChangeAspect="1" noChangeArrowheads="1"/>
              </p:cNvSpPr>
              <p:nvPr/>
            </p:nvSpPr>
            <p:spPr bwMode="auto">
              <a:xfrm>
                <a:off x="585" y="2185"/>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8" name="AutoShape 160"/>
              <p:cNvSpPr>
                <a:spLocks noChangeAspect="1" noChangeArrowheads="1"/>
              </p:cNvSpPr>
              <p:nvPr/>
            </p:nvSpPr>
            <p:spPr bwMode="auto">
              <a:xfrm>
                <a:off x="585" y="2286"/>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09" name="AutoShape 161"/>
              <p:cNvSpPr>
                <a:spLocks noChangeAspect="1" noChangeArrowheads="1"/>
              </p:cNvSpPr>
              <p:nvPr/>
            </p:nvSpPr>
            <p:spPr bwMode="auto">
              <a:xfrm>
                <a:off x="588" y="2382"/>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0" name="AutoShape 162"/>
              <p:cNvSpPr>
                <a:spLocks noChangeAspect="1" noChangeArrowheads="1"/>
              </p:cNvSpPr>
              <p:nvPr/>
            </p:nvSpPr>
            <p:spPr bwMode="auto">
              <a:xfrm>
                <a:off x="585" y="2482"/>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1" name="AutoShape 163"/>
              <p:cNvSpPr>
                <a:spLocks noChangeAspect="1" noChangeArrowheads="1"/>
              </p:cNvSpPr>
              <p:nvPr/>
            </p:nvSpPr>
            <p:spPr bwMode="auto">
              <a:xfrm>
                <a:off x="588" y="2578"/>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2" name="AutoShape 164"/>
              <p:cNvSpPr>
                <a:spLocks noChangeAspect="1" noChangeArrowheads="1"/>
              </p:cNvSpPr>
              <p:nvPr/>
            </p:nvSpPr>
            <p:spPr bwMode="auto">
              <a:xfrm>
                <a:off x="588" y="2679"/>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3" name="AutoShape 165"/>
              <p:cNvSpPr>
                <a:spLocks noChangeAspect="1" noChangeArrowheads="1"/>
              </p:cNvSpPr>
              <p:nvPr/>
            </p:nvSpPr>
            <p:spPr bwMode="auto">
              <a:xfrm>
                <a:off x="591" y="2775"/>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4" name="AutoShape 166"/>
              <p:cNvSpPr>
                <a:spLocks noChangeAspect="1" noChangeArrowheads="1"/>
              </p:cNvSpPr>
              <p:nvPr/>
            </p:nvSpPr>
            <p:spPr bwMode="auto">
              <a:xfrm>
                <a:off x="581" y="2868"/>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5" name="AutoShape 167"/>
              <p:cNvSpPr>
                <a:spLocks noChangeAspect="1" noChangeArrowheads="1"/>
              </p:cNvSpPr>
              <p:nvPr/>
            </p:nvSpPr>
            <p:spPr bwMode="auto">
              <a:xfrm>
                <a:off x="584" y="2964"/>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6" name="AutoShape 168"/>
              <p:cNvSpPr>
                <a:spLocks noChangeAspect="1" noChangeArrowheads="1"/>
              </p:cNvSpPr>
              <p:nvPr/>
            </p:nvSpPr>
            <p:spPr bwMode="auto">
              <a:xfrm>
                <a:off x="584" y="3065"/>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63617" name="AutoShape 169"/>
              <p:cNvSpPr>
                <a:spLocks noChangeAspect="1" noChangeArrowheads="1"/>
              </p:cNvSpPr>
              <p:nvPr/>
            </p:nvSpPr>
            <p:spPr bwMode="auto">
              <a:xfrm>
                <a:off x="587" y="3161"/>
                <a:ext cx="175" cy="35"/>
              </a:xfrm>
              <a:prstGeom prst="rightArrow">
                <a:avLst>
                  <a:gd name="adj1" fmla="val 50000"/>
                  <a:gd name="adj2" fmla="val 125000"/>
                </a:avLst>
              </a:prstGeom>
              <a:noFill/>
              <a:ln w="19050">
                <a:solidFill>
                  <a:schemeClr val="tx1"/>
                </a:solidFill>
                <a:miter lim="800000"/>
                <a:headEnd type="none" w="sm" len="sm"/>
                <a:tailEnd type="none" w="sm" len="lg"/>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sp>
          <p:nvSpPr>
            <p:cNvPr id="63595" name="Text Box 170"/>
            <p:cNvSpPr txBox="1">
              <a:spLocks noChangeAspect="1" noChangeArrowheads="1"/>
            </p:cNvSpPr>
            <p:nvPr/>
          </p:nvSpPr>
          <p:spPr bwMode="auto">
            <a:xfrm>
              <a:off x="2200" y="1207"/>
              <a:ext cx="1123" cy="287"/>
            </a:xfrm>
            <a:prstGeom prst="rect">
              <a:avLst/>
            </a:prstGeom>
            <a:noFill/>
            <a:ln w="19050">
              <a:noFill/>
              <a:miter lim="800000"/>
              <a:headEnd type="none" w="sm" len="sm"/>
              <a:tailEnd type="none" w="sm" len="lg"/>
            </a:ln>
          </p:spPr>
          <p:txBody>
            <a:bodyPr wrap="none">
              <a:spAutoFit/>
            </a:bodyPr>
            <a:lstStyle/>
            <a:p>
              <a:pPr defTabSz="762000" eaLnBrk="1" hangingPunct="1">
                <a:lnSpc>
                  <a:spcPct val="100000"/>
                </a:lnSpc>
                <a:spcBef>
                  <a:spcPct val="0"/>
                </a:spcBef>
                <a:buFontTx/>
                <a:buNone/>
              </a:pPr>
              <a:r>
                <a:rPr lang="en-US" altLang="zh-TW" b="1">
                  <a:ea typeface="新細明體" pitchFamily="18" charset="-120"/>
                </a:rPr>
                <a:t>Filter media</a:t>
              </a:r>
            </a:p>
          </p:txBody>
        </p:sp>
        <p:sp>
          <p:nvSpPr>
            <p:cNvPr id="63596" name="Text Box 171"/>
            <p:cNvSpPr txBox="1">
              <a:spLocks noChangeAspect="1" noChangeArrowheads="1"/>
            </p:cNvSpPr>
            <p:nvPr/>
          </p:nvSpPr>
          <p:spPr bwMode="auto">
            <a:xfrm>
              <a:off x="712" y="1391"/>
              <a:ext cx="1494" cy="288"/>
            </a:xfrm>
            <a:prstGeom prst="rect">
              <a:avLst/>
            </a:prstGeom>
            <a:noFill/>
            <a:ln w="19050">
              <a:noFill/>
              <a:miter lim="800000"/>
              <a:headEnd type="none" w="sm" len="sm"/>
              <a:tailEnd type="none" w="sm" len="lg"/>
            </a:ln>
          </p:spPr>
          <p:txBody>
            <a:bodyPr>
              <a:spAutoFit/>
            </a:bodyPr>
            <a:lstStyle/>
            <a:p>
              <a:pPr defTabSz="762000" eaLnBrk="1" hangingPunct="1">
                <a:lnSpc>
                  <a:spcPct val="100000"/>
                </a:lnSpc>
                <a:spcBef>
                  <a:spcPct val="0"/>
                </a:spcBef>
                <a:buFontTx/>
                <a:buNone/>
              </a:pPr>
              <a:r>
                <a:rPr lang="en-US" altLang="zh-TW" b="1">
                  <a:ea typeface="新細明體" pitchFamily="18" charset="-120"/>
                </a:rPr>
                <a:t>Dirty air</a:t>
              </a:r>
            </a:p>
          </p:txBody>
        </p:sp>
        <p:sp>
          <p:nvSpPr>
            <p:cNvPr id="63597" name="Text Box 172"/>
            <p:cNvSpPr txBox="1">
              <a:spLocks noChangeAspect="1" noChangeArrowheads="1"/>
            </p:cNvSpPr>
            <p:nvPr/>
          </p:nvSpPr>
          <p:spPr bwMode="auto">
            <a:xfrm>
              <a:off x="3907" y="1415"/>
              <a:ext cx="878" cy="287"/>
            </a:xfrm>
            <a:prstGeom prst="rect">
              <a:avLst/>
            </a:prstGeom>
            <a:noFill/>
            <a:ln w="19050">
              <a:noFill/>
              <a:miter lim="800000"/>
              <a:headEnd type="none" w="sm" len="sm"/>
              <a:tailEnd type="none" w="sm" len="lg"/>
            </a:ln>
          </p:spPr>
          <p:txBody>
            <a:bodyPr wrap="none">
              <a:spAutoFit/>
            </a:bodyPr>
            <a:lstStyle/>
            <a:p>
              <a:pPr defTabSz="762000" eaLnBrk="1" hangingPunct="1">
                <a:lnSpc>
                  <a:spcPct val="100000"/>
                </a:lnSpc>
                <a:spcBef>
                  <a:spcPct val="0"/>
                </a:spcBef>
                <a:buFontTx/>
                <a:buNone/>
              </a:pPr>
              <a:r>
                <a:rPr lang="en-US" altLang="zh-TW" b="1">
                  <a:ea typeface="新細明體" pitchFamily="18" charset="-120"/>
                </a:rPr>
                <a:t>Clean air</a:t>
              </a:r>
            </a:p>
          </p:txBody>
        </p:sp>
        <p:sp>
          <p:nvSpPr>
            <p:cNvPr id="63598" name="AutoShape 173"/>
            <p:cNvSpPr>
              <a:spLocks noChangeAspect="1"/>
            </p:cNvSpPr>
            <p:nvPr/>
          </p:nvSpPr>
          <p:spPr bwMode="auto">
            <a:xfrm rot="-5400000">
              <a:off x="2727" y="1250"/>
              <a:ext cx="92" cy="717"/>
            </a:xfrm>
            <a:prstGeom prst="rightBrace">
              <a:avLst>
                <a:gd name="adj1" fmla="val 64946"/>
                <a:gd name="adj2" fmla="val 50000"/>
              </a:avLst>
            </a:prstGeom>
            <a:noFill/>
            <a:ln w="19050">
              <a:solidFill>
                <a:schemeClr val="tx1"/>
              </a:solidFill>
              <a:round/>
              <a:headEnd type="none" w="sm" len="sm"/>
              <a:tailEnd type="none" w="sm" len="lg"/>
            </a:ln>
          </p:spPr>
          <p:txBody>
            <a:bodyPr vert="eaVert"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sp>
        <p:nvSpPr>
          <p:cNvPr id="2056" name="Rectangle 4"/>
          <p:cNvSpPr>
            <a:spLocks noChangeArrowheads="1"/>
          </p:cNvSpPr>
          <p:nvPr/>
        </p:nvSpPr>
        <p:spPr bwMode="auto">
          <a:xfrm>
            <a:off x="323850" y="1125538"/>
            <a:ext cx="8424863" cy="604837"/>
          </a:xfrm>
          <a:prstGeom prst="rect">
            <a:avLst/>
          </a:prstGeom>
          <a:noFill/>
          <a:ln w="9525">
            <a:noFill/>
            <a:miter lim="800000"/>
            <a:headEnd/>
            <a:tailEnd/>
          </a:ln>
        </p:spPr>
        <p:txBody>
          <a:bodyPr>
            <a:spAutoFit/>
          </a:bodyPr>
          <a:lstStyle/>
          <a:p>
            <a:pPr marL="266700" indent="-266700" eaLnBrk="1" hangingPunct="1">
              <a:lnSpc>
                <a:spcPct val="120000"/>
              </a:lnSpc>
              <a:buSzPct val="72000"/>
              <a:buFont typeface="Wingdings" pitchFamily="2" charset="2"/>
              <a:buChar char="l"/>
              <a:defRPr/>
            </a:pPr>
            <a:r>
              <a:rPr lang="en-US" altLang="zh-TW" sz="2800" i="1" dirty="0">
                <a:effectLst>
                  <a:outerShdw blurRad="38100" dist="38100" dir="2700000" algn="tl">
                    <a:srgbClr val="C0C0C0"/>
                  </a:outerShdw>
                </a:effectLst>
              </a:rPr>
              <a:t>“Dust masks”</a:t>
            </a:r>
            <a:r>
              <a:rPr lang="en-US" altLang="zh-TW" sz="2800" i="1" dirty="0">
                <a:effectLst>
                  <a:outerShdw blurRad="38100" dist="38100" dir="2700000" algn="tl">
                    <a:srgbClr val="C0C0C0"/>
                  </a:outerShdw>
                </a:effectLst>
                <a:latin typeface="Times" pitchFamily="18" charset="0"/>
              </a:rPr>
              <a:t>—removal of solid/liquid particulates</a:t>
            </a:r>
            <a:endParaRPr lang="en-US" altLang="en-US" sz="2800" i="1" dirty="0">
              <a:effectLst>
                <a:outerShdw blurRad="38100" dist="38100" dir="2700000" algn="tl">
                  <a:srgbClr val="C0C0C0"/>
                </a:outerShdw>
              </a:effectLst>
              <a:latin typeface="Times" pitchFamily="18" charset="0"/>
            </a:endParaRPr>
          </a:p>
        </p:txBody>
      </p:sp>
      <p:sp>
        <p:nvSpPr>
          <p:cNvPr id="63492" name="投影片編號版面配置區 175"/>
          <p:cNvSpPr>
            <a:spLocks noGrp="1"/>
          </p:cNvSpPr>
          <p:nvPr>
            <p:ph type="sldNum" sz="quarter" idx="12"/>
          </p:nvPr>
        </p:nvSpPr>
        <p:spPr>
          <a:xfrm>
            <a:off x="8316913" y="6410325"/>
            <a:ext cx="549275" cy="331788"/>
          </a:xfrm>
          <a:noFill/>
        </p:spPr>
        <p:txBody>
          <a:bodyPr/>
          <a:lstStyle/>
          <a:p>
            <a:fld id="{904A30A8-6166-49B9-8148-E2B9B118F74A}" type="slidenum">
              <a:rPr lang="en-US" altLang="zh-TW" smtClean="0">
                <a:latin typeface="Arial" pitchFamily="34" charset="0"/>
              </a:rPr>
              <a:pPr/>
              <a:t>42</a:t>
            </a:fld>
            <a:endParaRPr lang="en-US" altLang="zh-TW" smtClean="0">
              <a:latin typeface="Arial" pitchFamily="34" charset="0"/>
            </a:endParaRPr>
          </a:p>
        </p:txBody>
      </p:sp>
      <p:sp>
        <p:nvSpPr>
          <p:cNvPr id="63493"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18"/>
          <p:cNvGrpSpPr>
            <a:grpSpLocks/>
          </p:cNvGrpSpPr>
          <p:nvPr/>
        </p:nvGrpSpPr>
        <p:grpSpPr bwMode="auto">
          <a:xfrm>
            <a:off x="1384300" y="3284538"/>
            <a:ext cx="7219950" cy="3527425"/>
            <a:chOff x="192" y="2024"/>
            <a:chExt cx="5183" cy="2051"/>
          </a:xfrm>
        </p:grpSpPr>
        <p:sp>
          <p:nvSpPr>
            <p:cNvPr id="64521" name="AutoShape 6"/>
            <p:cNvSpPr>
              <a:spLocks noChangeAspect="1" noChangeArrowheads="1"/>
            </p:cNvSpPr>
            <p:nvPr/>
          </p:nvSpPr>
          <p:spPr bwMode="auto">
            <a:xfrm>
              <a:off x="2739" y="2024"/>
              <a:ext cx="2234" cy="2051"/>
            </a:xfrm>
            <a:prstGeom prst="rect">
              <a:avLst/>
            </a:prstGeom>
            <a:noFill/>
            <a:ln w="9525">
              <a:noFill/>
              <a:miter lim="800000"/>
              <a:headEnd/>
              <a:tailEnd/>
            </a:ln>
          </p:spPr>
          <p:txBody>
            <a:bodyPr/>
            <a:lstStyle/>
            <a:p>
              <a:pPr marL="342900" indent="-342900">
                <a:lnSpc>
                  <a:spcPct val="100000"/>
                </a:lnSpc>
                <a:buFontTx/>
                <a:buChar char="•"/>
              </a:pPr>
              <a:endParaRPr lang="zh-TW" altLang="en-US" sz="2800" b="1">
                <a:ea typeface="新細明體" pitchFamily="18" charset="-120"/>
              </a:endParaRPr>
            </a:p>
          </p:txBody>
        </p:sp>
        <p:pic>
          <p:nvPicPr>
            <p:cNvPr id="64522" name="Picture 7" descr="FibreRFT1"/>
            <p:cNvPicPr>
              <a:picLocks noChangeAspect="1" noChangeArrowheads="1"/>
            </p:cNvPicPr>
            <p:nvPr/>
          </p:nvPicPr>
          <p:blipFill>
            <a:blip r:embed="rId3" cstate="print"/>
            <a:srcRect/>
            <a:stretch>
              <a:fillRect/>
            </a:stretch>
          </p:blipFill>
          <p:spPr bwMode="auto">
            <a:xfrm>
              <a:off x="2766" y="2162"/>
              <a:ext cx="2475" cy="1585"/>
            </a:xfrm>
            <a:prstGeom prst="rect">
              <a:avLst/>
            </a:prstGeom>
            <a:noFill/>
            <a:ln w="9525">
              <a:noFill/>
              <a:miter lim="800000"/>
              <a:headEnd/>
              <a:tailEnd/>
            </a:ln>
          </p:spPr>
        </p:pic>
        <p:pic>
          <p:nvPicPr>
            <p:cNvPr id="64523" name="Picture 8" descr="FibreRFT3"/>
            <p:cNvPicPr>
              <a:picLocks noChangeAspect="1" noChangeArrowheads="1"/>
            </p:cNvPicPr>
            <p:nvPr/>
          </p:nvPicPr>
          <p:blipFill>
            <a:blip r:embed="rId4" cstate="print"/>
            <a:srcRect/>
            <a:stretch>
              <a:fillRect/>
            </a:stretch>
          </p:blipFill>
          <p:spPr bwMode="auto">
            <a:xfrm>
              <a:off x="192" y="2161"/>
              <a:ext cx="2475" cy="1587"/>
            </a:xfrm>
            <a:prstGeom prst="rect">
              <a:avLst/>
            </a:prstGeom>
            <a:noFill/>
            <a:ln w="9525">
              <a:noFill/>
              <a:miter lim="800000"/>
              <a:headEnd/>
              <a:tailEnd/>
            </a:ln>
          </p:spPr>
        </p:pic>
        <p:sp>
          <p:nvSpPr>
            <p:cNvPr id="64524" name="Oval 9"/>
            <p:cNvSpPr>
              <a:spLocks noChangeArrowheads="1"/>
            </p:cNvSpPr>
            <p:nvPr/>
          </p:nvSpPr>
          <p:spPr bwMode="auto">
            <a:xfrm>
              <a:off x="3498" y="2556"/>
              <a:ext cx="1877" cy="873"/>
            </a:xfrm>
            <a:prstGeom prst="ellipse">
              <a:avLst/>
            </a:prstGeom>
            <a:noFill/>
            <a:ln w="66675">
              <a:solidFill>
                <a:srgbClr val="FF0000"/>
              </a:solidFill>
              <a:round/>
              <a:headEnd type="none" w="sm" len="sm"/>
              <a:tailEnd type="none" w="sm" len="sm"/>
            </a:ln>
          </p:spPr>
          <p:txBody>
            <a:bodyPr wrap="none" anchor="ctr"/>
            <a:lstStyle/>
            <a:p>
              <a:endParaRPr lang="zh-TW" altLang="en-US"/>
            </a:p>
          </p:txBody>
        </p:sp>
        <p:sp>
          <p:nvSpPr>
            <p:cNvPr id="64525" name="Text Box 10"/>
            <p:cNvSpPr txBox="1">
              <a:spLocks noChangeArrowheads="1"/>
            </p:cNvSpPr>
            <p:nvPr/>
          </p:nvSpPr>
          <p:spPr bwMode="auto">
            <a:xfrm>
              <a:off x="584" y="3748"/>
              <a:ext cx="1688" cy="266"/>
            </a:xfrm>
            <a:prstGeom prst="rect">
              <a:avLst/>
            </a:prstGeom>
            <a:noFill/>
            <a:ln w="9525">
              <a:noFill/>
              <a:miter lim="800000"/>
              <a:headEnd/>
              <a:tailEnd/>
            </a:ln>
          </p:spPr>
          <p:txBody>
            <a:bodyPr>
              <a:spAutoFit/>
            </a:bodyPr>
            <a:lstStyle/>
            <a:p>
              <a:pPr algn="ctr" eaLnBrk="1" hangingPunct="1">
                <a:lnSpc>
                  <a:spcPct val="100000"/>
                </a:lnSpc>
                <a:spcBef>
                  <a:spcPct val="50000"/>
                </a:spcBef>
                <a:buFontTx/>
                <a:buNone/>
              </a:pPr>
              <a:r>
                <a:rPr lang="en-US" altLang="zh-TW" b="1"/>
                <a:t>Clean fibers</a:t>
              </a:r>
              <a:endParaRPr lang="zh-TW" altLang="en-US" b="1"/>
            </a:p>
          </p:txBody>
        </p:sp>
        <p:sp>
          <p:nvSpPr>
            <p:cNvPr id="64526" name="Text Box 11"/>
            <p:cNvSpPr txBox="1">
              <a:spLocks noChangeArrowheads="1"/>
            </p:cNvSpPr>
            <p:nvPr/>
          </p:nvSpPr>
          <p:spPr bwMode="auto">
            <a:xfrm>
              <a:off x="3159" y="3748"/>
              <a:ext cx="1688" cy="266"/>
            </a:xfrm>
            <a:prstGeom prst="rect">
              <a:avLst/>
            </a:prstGeom>
            <a:noFill/>
            <a:ln w="9525">
              <a:noFill/>
              <a:miter lim="800000"/>
              <a:headEnd/>
              <a:tailEnd/>
            </a:ln>
          </p:spPr>
          <p:txBody>
            <a:bodyPr>
              <a:spAutoFit/>
            </a:bodyPr>
            <a:lstStyle/>
            <a:p>
              <a:pPr algn="ctr" eaLnBrk="1" hangingPunct="1">
                <a:lnSpc>
                  <a:spcPct val="100000"/>
                </a:lnSpc>
                <a:spcBef>
                  <a:spcPct val="50000"/>
                </a:spcBef>
                <a:buFontTx/>
                <a:buNone/>
              </a:pPr>
              <a:r>
                <a:rPr lang="en-US" altLang="zh-TW" b="1"/>
                <a:t>Used fibers</a:t>
              </a:r>
              <a:endParaRPr lang="zh-TW" altLang="en-US" b="1"/>
            </a:p>
          </p:txBody>
        </p:sp>
      </p:grpSp>
      <p:sp>
        <p:nvSpPr>
          <p:cNvPr id="135180" name="Rectangle 4"/>
          <p:cNvSpPr>
            <a:spLocks noChangeArrowheads="1"/>
          </p:cNvSpPr>
          <p:nvPr/>
        </p:nvSpPr>
        <p:spPr bwMode="auto">
          <a:xfrm>
            <a:off x="468313" y="1125538"/>
            <a:ext cx="4103687" cy="1401762"/>
          </a:xfrm>
          <a:prstGeom prst="rect">
            <a:avLst/>
          </a:prstGeom>
          <a:noFill/>
          <a:ln w="9525">
            <a:noFill/>
            <a:miter lim="800000"/>
            <a:headEnd/>
            <a:tailEnd/>
          </a:ln>
        </p:spPr>
        <p:txBody>
          <a:bodyPr>
            <a:spAutoFit/>
          </a:bodyPr>
          <a:lstStyle/>
          <a:p>
            <a:pPr marL="355600" indent="-355600" eaLnBrk="1" hangingPunct="1">
              <a:lnSpc>
                <a:spcPct val="110000"/>
              </a:lnSpc>
              <a:buSzPct val="72000"/>
              <a:buFont typeface="Wingdings" pitchFamily="2" charset="2"/>
              <a:buChar char="l"/>
              <a:defRPr/>
            </a:pPr>
            <a:r>
              <a:rPr lang="en-US" altLang="zh-TW" sz="2600" i="1" dirty="0">
                <a:effectLst>
                  <a:outerShdw blurRad="38100" dist="38100" dir="2700000" algn="tl">
                    <a:srgbClr val="C0C0C0"/>
                  </a:outerShdw>
                </a:effectLst>
              </a:rPr>
              <a:t>Filtration of particulates by fibers and aging effect for mechanical filters</a:t>
            </a:r>
          </a:p>
        </p:txBody>
      </p:sp>
      <p:sp>
        <p:nvSpPr>
          <p:cNvPr id="64516" name="標題 1"/>
          <p:cNvSpPr>
            <a:spLocks/>
          </p:cNvSpPr>
          <p:nvPr/>
        </p:nvSpPr>
        <p:spPr bwMode="auto">
          <a:xfrm>
            <a:off x="457200" y="1889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grpSp>
        <p:nvGrpSpPr>
          <p:cNvPr id="64517" name="Group 15"/>
          <p:cNvGrpSpPr>
            <a:grpSpLocks/>
          </p:cNvGrpSpPr>
          <p:nvPr/>
        </p:nvGrpSpPr>
        <p:grpSpPr bwMode="auto">
          <a:xfrm>
            <a:off x="4211638" y="981075"/>
            <a:ext cx="4321175" cy="2362200"/>
            <a:chOff x="1261" y="2160"/>
            <a:chExt cx="3260" cy="2136"/>
          </a:xfrm>
        </p:grpSpPr>
        <p:pic>
          <p:nvPicPr>
            <p:cNvPr id="64519" name="Picture 16"/>
            <p:cNvPicPr>
              <a:picLocks noChangeArrowheads="1"/>
            </p:cNvPicPr>
            <p:nvPr/>
          </p:nvPicPr>
          <p:blipFill>
            <a:blip r:embed="rId5" cstate="print"/>
            <a:srcRect/>
            <a:stretch>
              <a:fillRect/>
            </a:stretch>
          </p:blipFill>
          <p:spPr bwMode="auto">
            <a:xfrm>
              <a:off x="1429" y="2160"/>
              <a:ext cx="3092" cy="1853"/>
            </a:xfrm>
            <a:prstGeom prst="rect">
              <a:avLst/>
            </a:prstGeom>
            <a:noFill/>
            <a:ln w="9525">
              <a:noFill/>
              <a:miter lim="800000"/>
              <a:headEnd/>
              <a:tailEnd/>
            </a:ln>
          </p:spPr>
        </p:pic>
        <p:sp>
          <p:nvSpPr>
            <p:cNvPr id="64520" name="Rectangle 17"/>
            <p:cNvSpPr>
              <a:spLocks noChangeArrowheads="1"/>
            </p:cNvSpPr>
            <p:nvPr/>
          </p:nvSpPr>
          <p:spPr bwMode="auto">
            <a:xfrm>
              <a:off x="1261" y="4020"/>
              <a:ext cx="3254" cy="276"/>
            </a:xfrm>
            <a:prstGeom prst="rect">
              <a:avLst/>
            </a:prstGeom>
            <a:noFill/>
            <a:ln w="9525">
              <a:noFill/>
              <a:miter lim="800000"/>
              <a:headEnd/>
              <a:tailEnd/>
            </a:ln>
          </p:spPr>
          <p:txBody>
            <a:bodyPr lIns="92075" tIns="46038" rIns="92075" bIns="46038">
              <a:spAutoFit/>
            </a:bodyPr>
            <a:lstStyle/>
            <a:p>
              <a:pPr algn="ctr">
                <a:lnSpc>
                  <a:spcPct val="100000"/>
                </a:lnSpc>
                <a:spcBef>
                  <a:spcPct val="50000"/>
                </a:spcBef>
                <a:buFontTx/>
                <a:buNone/>
              </a:pPr>
              <a:r>
                <a:rPr kumimoji="0" lang="en-US" altLang="zh-TW" sz="1400">
                  <a:ea typeface="華康魏碑體" pitchFamily="65" charset="-120"/>
                </a:rPr>
                <a:t>(Source: Air Filtration by R.C. Brown, Pergamon Press)</a:t>
              </a:r>
            </a:p>
          </p:txBody>
        </p:sp>
      </p:grpSp>
      <p:sp>
        <p:nvSpPr>
          <p:cNvPr id="64518" name="投影片編號版面配置區 175"/>
          <p:cNvSpPr txBox="1">
            <a:spLocks noGrp="1"/>
          </p:cNvSpPr>
          <p:nvPr/>
        </p:nvSpPr>
        <p:spPr bwMode="auto">
          <a:xfrm>
            <a:off x="8316913" y="6410325"/>
            <a:ext cx="549275" cy="331788"/>
          </a:xfrm>
          <a:prstGeom prst="rect">
            <a:avLst/>
          </a:prstGeom>
          <a:noFill/>
          <a:ln w="9525">
            <a:noFill/>
            <a:miter lim="800000"/>
            <a:headEnd/>
            <a:tailEnd/>
          </a:ln>
        </p:spPr>
        <p:txBody>
          <a:bodyPr/>
          <a:lstStyle/>
          <a:p>
            <a:pPr algn="r" eaLnBrk="1" hangingPunct="1">
              <a:lnSpc>
                <a:spcPct val="100000"/>
              </a:lnSpc>
              <a:spcBef>
                <a:spcPct val="0"/>
              </a:spcBef>
              <a:buFontTx/>
              <a:buNone/>
            </a:pPr>
            <a:fld id="{59952AD2-D7C8-4A7F-B568-3D4004A8CC45}" type="slidenum">
              <a:rPr lang="en-US" altLang="zh-TW" sz="1400">
                <a:latin typeface="Arial" pitchFamily="34" charset="0"/>
                <a:ea typeface="新細明體" pitchFamily="18" charset="-120"/>
              </a:rPr>
              <a:pPr algn="r" eaLnBrk="1" hangingPunct="1">
                <a:lnSpc>
                  <a:spcPct val="100000"/>
                </a:lnSpc>
                <a:spcBef>
                  <a:spcPct val="0"/>
                </a:spcBef>
                <a:buFontTx/>
                <a:buNone/>
              </a:pPr>
              <a:t>43</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17"/>
          <p:cNvGrpSpPr>
            <a:grpSpLocks/>
          </p:cNvGrpSpPr>
          <p:nvPr/>
        </p:nvGrpSpPr>
        <p:grpSpPr bwMode="auto">
          <a:xfrm>
            <a:off x="107950" y="1555750"/>
            <a:ext cx="5730875" cy="4681538"/>
            <a:chOff x="68" y="980"/>
            <a:chExt cx="3610" cy="2949"/>
          </a:xfrm>
        </p:grpSpPr>
        <p:graphicFrame>
          <p:nvGraphicFramePr>
            <p:cNvPr id="3075" name="Object 2"/>
            <p:cNvGraphicFramePr>
              <a:graphicFrameLocks noChangeAspect="1"/>
            </p:cNvGraphicFramePr>
            <p:nvPr/>
          </p:nvGraphicFramePr>
          <p:xfrm>
            <a:off x="68" y="1278"/>
            <a:ext cx="3544" cy="2451"/>
          </p:xfrm>
          <a:graphic>
            <a:graphicData uri="http://schemas.openxmlformats.org/presentationml/2006/ole">
              <mc:AlternateContent xmlns:mc="http://schemas.openxmlformats.org/markup-compatibility/2006">
                <mc:Choice xmlns:v="urn:schemas-microsoft-com:vml" Requires="v">
                  <p:oleObj spid="_x0000_s3076" name="文件" r:id="rId5" imgW="4204440" imgH="3190320" progId="Word.Document.8">
                    <p:embed/>
                  </p:oleObj>
                </mc:Choice>
                <mc:Fallback>
                  <p:oleObj name="文件" r:id="rId5" imgW="4204440" imgH="319032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 y="1278"/>
                          <a:ext cx="3544" cy="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6"/>
            <p:cNvSpPr txBox="1">
              <a:spLocks noChangeArrowheads="1"/>
            </p:cNvSpPr>
            <p:nvPr/>
          </p:nvSpPr>
          <p:spPr bwMode="auto">
            <a:xfrm>
              <a:off x="748" y="1330"/>
              <a:ext cx="2930" cy="231"/>
            </a:xfrm>
            <a:prstGeom prst="rect">
              <a:avLst/>
            </a:prstGeom>
            <a:solidFill>
              <a:schemeClr val="bg1"/>
            </a:solidFill>
            <a:ln w="9525">
              <a:noFill/>
              <a:miter lim="800000"/>
              <a:headEnd/>
              <a:tailEnd/>
            </a:ln>
          </p:spPr>
          <p:txBody>
            <a:bodyPr>
              <a:spAutoFit/>
            </a:bodyPr>
            <a:lstStyle/>
            <a:p>
              <a:pPr eaLnBrk="1" hangingPunct="1">
                <a:lnSpc>
                  <a:spcPct val="100000"/>
                </a:lnSpc>
                <a:spcBef>
                  <a:spcPct val="50000"/>
                </a:spcBef>
                <a:buFontTx/>
                <a:buNone/>
              </a:pPr>
              <a:r>
                <a:rPr lang="en-US" altLang="zh-TW" sz="1800" b="1">
                  <a:ea typeface="新細明體" pitchFamily="18" charset="-120"/>
                </a:rPr>
                <a:t>Canister with adsorbent for organic solvent</a:t>
              </a:r>
            </a:p>
          </p:txBody>
        </p:sp>
        <p:sp>
          <p:nvSpPr>
            <p:cNvPr id="3081" name="Text Box 7"/>
            <p:cNvSpPr txBox="1">
              <a:spLocks noChangeArrowheads="1"/>
            </p:cNvSpPr>
            <p:nvPr/>
          </p:nvSpPr>
          <p:spPr bwMode="auto">
            <a:xfrm rot="-5400000">
              <a:off x="-475" y="1700"/>
              <a:ext cx="1671" cy="231"/>
            </a:xfrm>
            <a:prstGeom prst="rect">
              <a:avLst/>
            </a:prstGeom>
            <a:solidFill>
              <a:schemeClr val="bg1"/>
            </a:solidFill>
            <a:ln w="9525">
              <a:noFill/>
              <a:miter lim="800000"/>
              <a:headEnd/>
              <a:tailEnd/>
            </a:ln>
          </p:spPr>
          <p:txBody>
            <a:bodyPr>
              <a:spAutoFit/>
            </a:bodyPr>
            <a:lstStyle/>
            <a:p>
              <a:pPr eaLnBrk="1" hangingPunct="1">
                <a:lnSpc>
                  <a:spcPct val="100000"/>
                </a:lnSpc>
                <a:spcBef>
                  <a:spcPct val="50000"/>
                </a:spcBef>
                <a:buFontTx/>
                <a:buNone/>
              </a:pPr>
              <a:r>
                <a:rPr lang="en-US" altLang="zh-TW" sz="1800" b="1">
                  <a:ea typeface="新細明體" pitchFamily="18" charset="-120"/>
                </a:rPr>
                <a:t>Organic solvent</a:t>
              </a:r>
            </a:p>
          </p:txBody>
        </p:sp>
        <p:sp>
          <p:nvSpPr>
            <p:cNvPr id="3082" name="Text Box 8"/>
            <p:cNvSpPr txBox="1">
              <a:spLocks noChangeArrowheads="1"/>
            </p:cNvSpPr>
            <p:nvPr/>
          </p:nvSpPr>
          <p:spPr bwMode="auto">
            <a:xfrm rot="-5400000">
              <a:off x="-248" y="2978"/>
              <a:ext cx="1671" cy="231"/>
            </a:xfrm>
            <a:prstGeom prst="rect">
              <a:avLst/>
            </a:prstGeom>
            <a:solidFill>
              <a:schemeClr val="bg1"/>
            </a:solidFill>
            <a:ln w="9525">
              <a:noFill/>
              <a:miter lim="800000"/>
              <a:headEnd/>
              <a:tailEnd/>
            </a:ln>
          </p:spPr>
          <p:txBody>
            <a:bodyPr>
              <a:spAutoFit/>
            </a:bodyPr>
            <a:lstStyle/>
            <a:p>
              <a:pPr eaLnBrk="1" hangingPunct="1">
                <a:lnSpc>
                  <a:spcPct val="100000"/>
                </a:lnSpc>
                <a:spcBef>
                  <a:spcPct val="50000"/>
                </a:spcBef>
                <a:buFontTx/>
                <a:buNone/>
              </a:pPr>
              <a:r>
                <a:rPr lang="en-US" altLang="zh-TW" sz="1800" b="1">
                  <a:ea typeface="新細明體" pitchFamily="18" charset="-120"/>
                </a:rPr>
                <a:t>Organic solvent conc.</a:t>
              </a:r>
            </a:p>
          </p:txBody>
        </p:sp>
        <p:sp>
          <p:nvSpPr>
            <p:cNvPr id="3083" name="Text Box 9"/>
            <p:cNvSpPr txBox="1">
              <a:spLocks noChangeArrowheads="1"/>
            </p:cNvSpPr>
            <p:nvPr/>
          </p:nvSpPr>
          <p:spPr bwMode="auto">
            <a:xfrm>
              <a:off x="1429" y="2409"/>
              <a:ext cx="1432" cy="231"/>
            </a:xfrm>
            <a:prstGeom prst="rect">
              <a:avLst/>
            </a:prstGeom>
            <a:solidFill>
              <a:schemeClr val="bg1"/>
            </a:solidFill>
            <a:ln w="9525">
              <a:noFill/>
              <a:miter lim="800000"/>
              <a:headEnd/>
              <a:tailEnd/>
            </a:ln>
          </p:spPr>
          <p:txBody>
            <a:bodyPr>
              <a:spAutoFit/>
            </a:bodyPr>
            <a:lstStyle/>
            <a:p>
              <a:pPr eaLnBrk="1" hangingPunct="1">
                <a:lnSpc>
                  <a:spcPct val="100000"/>
                </a:lnSpc>
                <a:spcBef>
                  <a:spcPct val="50000"/>
                </a:spcBef>
                <a:buFontTx/>
                <a:buNone/>
              </a:pPr>
              <a:r>
                <a:rPr lang="en-US" altLang="zh-TW" sz="1800" b="1">
                  <a:ea typeface="新細明體" pitchFamily="18" charset="-120"/>
                </a:rPr>
                <a:t>Absorption curve</a:t>
              </a:r>
            </a:p>
          </p:txBody>
        </p:sp>
        <p:sp>
          <p:nvSpPr>
            <p:cNvPr id="3084" name="Text Box 10"/>
            <p:cNvSpPr txBox="1">
              <a:spLocks noChangeArrowheads="1"/>
            </p:cNvSpPr>
            <p:nvPr/>
          </p:nvSpPr>
          <p:spPr bwMode="auto">
            <a:xfrm>
              <a:off x="1493" y="3380"/>
              <a:ext cx="1432" cy="231"/>
            </a:xfrm>
            <a:prstGeom prst="rect">
              <a:avLst/>
            </a:prstGeom>
            <a:solidFill>
              <a:schemeClr val="bg1"/>
            </a:solidFill>
            <a:ln w="9525">
              <a:noFill/>
              <a:miter lim="800000"/>
              <a:headEnd/>
              <a:tailEnd/>
            </a:ln>
          </p:spPr>
          <p:txBody>
            <a:bodyPr>
              <a:spAutoFit/>
            </a:bodyPr>
            <a:lstStyle/>
            <a:p>
              <a:pPr eaLnBrk="1" hangingPunct="1">
                <a:lnSpc>
                  <a:spcPct val="100000"/>
                </a:lnSpc>
                <a:spcBef>
                  <a:spcPct val="50000"/>
                </a:spcBef>
                <a:buFontTx/>
                <a:buNone/>
              </a:pPr>
              <a:r>
                <a:rPr lang="en-US" altLang="zh-TW" sz="1800" b="1">
                  <a:ea typeface="新細明體" pitchFamily="18" charset="-120"/>
                </a:rPr>
                <a:t>Canister depth</a:t>
              </a:r>
            </a:p>
          </p:txBody>
        </p:sp>
      </p:grpSp>
      <p:graphicFrame>
        <p:nvGraphicFramePr>
          <p:cNvPr id="3074" name="Object 3"/>
          <p:cNvGraphicFramePr>
            <a:graphicFrameLocks noGrp="1" noChangeAspect="1"/>
          </p:cNvGraphicFramePr>
          <p:nvPr>
            <p:ph/>
          </p:nvPr>
        </p:nvGraphicFramePr>
        <p:xfrm>
          <a:off x="5580063" y="2519363"/>
          <a:ext cx="3168650" cy="2925762"/>
        </p:xfrm>
        <a:graphic>
          <a:graphicData uri="http://schemas.openxmlformats.org/presentationml/2006/ole">
            <mc:AlternateContent xmlns:mc="http://schemas.openxmlformats.org/markup-compatibility/2006">
              <mc:Choice xmlns:v="urn:schemas-microsoft-com:vml" Requires="v">
                <p:oleObj spid="_x0000_s3077" name="文件" r:id="rId8" imgW="3696480" imgH="3412440" progId="Word.Document.8">
                  <p:embed/>
                </p:oleObj>
              </mc:Choice>
              <mc:Fallback>
                <p:oleObj name="文件" r:id="rId8" imgW="3696480" imgH="3412440" progId="Word.Documen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063" y="2519363"/>
                        <a:ext cx="3168650"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34" name="Rectangle 4"/>
          <p:cNvSpPr>
            <a:spLocks noChangeArrowheads="1"/>
          </p:cNvSpPr>
          <p:nvPr/>
        </p:nvSpPr>
        <p:spPr bwMode="auto">
          <a:xfrm>
            <a:off x="323850" y="1168400"/>
            <a:ext cx="8569325" cy="565150"/>
          </a:xfrm>
          <a:prstGeom prst="rect">
            <a:avLst/>
          </a:prstGeom>
          <a:noFill/>
          <a:ln w="9525">
            <a:noFill/>
            <a:miter lim="800000"/>
            <a:headEnd/>
            <a:tailEnd/>
          </a:ln>
        </p:spPr>
        <p:txBody>
          <a:bodyPr>
            <a:spAutoFit/>
          </a:bodyPr>
          <a:lstStyle/>
          <a:p>
            <a:pPr marL="355600" indent="-355600" eaLnBrk="1" hangingPunct="1">
              <a:lnSpc>
                <a:spcPct val="120000"/>
              </a:lnSpc>
              <a:buSzPct val="72000"/>
              <a:buFont typeface="Wingdings" pitchFamily="2" charset="2"/>
              <a:buChar char="l"/>
              <a:defRPr/>
            </a:pPr>
            <a:r>
              <a:rPr lang="en-US" altLang="zh-TW" sz="2800" i="1" dirty="0">
                <a:effectLst>
                  <a:outerShdw blurRad="38100" dist="38100" dir="2700000" algn="tl">
                    <a:srgbClr val="C0C0C0"/>
                  </a:outerShdw>
                </a:effectLst>
              </a:rPr>
              <a:t>“Gas masks”</a:t>
            </a:r>
            <a:r>
              <a:rPr lang="en-US" altLang="zh-TW" sz="2800" i="1" dirty="0">
                <a:effectLst>
                  <a:outerShdw blurRad="38100" dist="38100" dir="2700000" algn="tl">
                    <a:srgbClr val="C0C0C0"/>
                  </a:outerShdw>
                </a:effectLst>
                <a:latin typeface="Times" pitchFamily="18" charset="0"/>
              </a:rPr>
              <a:t>—removal of gaseous/vapor contaminants</a:t>
            </a:r>
            <a:r>
              <a:rPr lang="en-US" altLang="zh-TW" sz="2800" i="1" dirty="0">
                <a:effectLst>
                  <a:outerShdw blurRad="38100" dist="38100" dir="2700000" algn="tl">
                    <a:srgbClr val="C0C0C0"/>
                  </a:outerShdw>
                </a:effectLst>
              </a:rPr>
              <a:t>  </a:t>
            </a:r>
          </a:p>
        </p:txBody>
      </p:sp>
      <p:sp>
        <p:nvSpPr>
          <p:cNvPr id="3078"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
        <p:nvSpPr>
          <p:cNvPr id="3079" name="投影片編號版面配置區 175"/>
          <p:cNvSpPr txBox="1">
            <a:spLocks noGrp="1"/>
          </p:cNvSpPr>
          <p:nvPr/>
        </p:nvSpPr>
        <p:spPr bwMode="auto">
          <a:xfrm>
            <a:off x="8316913" y="6410325"/>
            <a:ext cx="549275" cy="331788"/>
          </a:xfrm>
          <a:prstGeom prst="rect">
            <a:avLst/>
          </a:prstGeom>
          <a:noFill/>
          <a:ln w="9525">
            <a:noFill/>
            <a:miter lim="800000"/>
            <a:headEnd/>
            <a:tailEnd/>
          </a:ln>
        </p:spPr>
        <p:txBody>
          <a:bodyPr/>
          <a:lstStyle/>
          <a:p>
            <a:pPr algn="r" eaLnBrk="1" hangingPunct="1">
              <a:lnSpc>
                <a:spcPct val="100000"/>
              </a:lnSpc>
              <a:spcBef>
                <a:spcPct val="0"/>
              </a:spcBef>
              <a:buFontTx/>
              <a:buNone/>
            </a:pPr>
            <a:fld id="{15BB6D95-7263-4F96-BBF9-A928E7AA0323}" type="slidenum">
              <a:rPr lang="en-US" altLang="zh-TW" sz="1400">
                <a:latin typeface="Arial" pitchFamily="34" charset="0"/>
                <a:ea typeface="新細明體" pitchFamily="18" charset="-120"/>
              </a:rPr>
              <a:pPr algn="r" eaLnBrk="1" hangingPunct="1">
                <a:lnSpc>
                  <a:spcPct val="100000"/>
                </a:lnSpc>
                <a:spcBef>
                  <a:spcPct val="0"/>
                </a:spcBef>
                <a:buFontTx/>
                <a:buNone/>
              </a:pPr>
              <a:t>44</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13"/>
          <p:cNvGrpSpPr>
            <a:grpSpLocks/>
          </p:cNvGrpSpPr>
          <p:nvPr/>
        </p:nvGrpSpPr>
        <p:grpSpPr bwMode="auto">
          <a:xfrm>
            <a:off x="827088" y="2174875"/>
            <a:ext cx="7488237" cy="4062413"/>
            <a:chOff x="567" y="1162"/>
            <a:chExt cx="4717" cy="2559"/>
          </a:xfrm>
        </p:grpSpPr>
        <p:sp>
          <p:nvSpPr>
            <p:cNvPr id="65543" name="Text Box 2"/>
            <p:cNvSpPr txBox="1">
              <a:spLocks noChangeArrowheads="1"/>
            </p:cNvSpPr>
            <p:nvPr/>
          </p:nvSpPr>
          <p:spPr bwMode="auto">
            <a:xfrm>
              <a:off x="567" y="3203"/>
              <a:ext cx="2086" cy="288"/>
            </a:xfrm>
            <a:prstGeom prst="rect">
              <a:avLst/>
            </a:prstGeom>
            <a:noFill/>
            <a:ln w="9525">
              <a:noFill/>
              <a:miter lim="800000"/>
              <a:headEnd/>
              <a:tailEnd/>
            </a:ln>
          </p:spPr>
          <p:txBody>
            <a:bodyPr>
              <a:spAutoFit/>
            </a:bodyPr>
            <a:lstStyle/>
            <a:p>
              <a:pPr algn="ctr" eaLnBrk="1" hangingPunct="1">
                <a:lnSpc>
                  <a:spcPct val="100000"/>
                </a:lnSpc>
                <a:spcBef>
                  <a:spcPct val="50000"/>
                </a:spcBef>
                <a:buFontTx/>
                <a:buNone/>
              </a:pPr>
              <a:r>
                <a:rPr lang="en-US" altLang="zh-TW"/>
                <a:t>N95 half mask</a:t>
              </a:r>
              <a:endParaRPr lang="zh-TW" altLang="en-US"/>
            </a:p>
          </p:txBody>
        </p:sp>
        <p:pic>
          <p:nvPicPr>
            <p:cNvPr id="65544" name="Picture 3" descr="8210-1"/>
            <p:cNvPicPr>
              <a:picLocks noChangeAspect="1" noChangeArrowheads="1"/>
            </p:cNvPicPr>
            <p:nvPr/>
          </p:nvPicPr>
          <p:blipFill>
            <a:blip r:embed="rId3" cstate="print"/>
            <a:srcRect/>
            <a:stretch>
              <a:fillRect/>
            </a:stretch>
          </p:blipFill>
          <p:spPr bwMode="auto">
            <a:xfrm>
              <a:off x="612" y="1162"/>
              <a:ext cx="2031" cy="2041"/>
            </a:xfrm>
            <a:prstGeom prst="rect">
              <a:avLst/>
            </a:prstGeom>
            <a:noFill/>
            <a:ln w="9525">
              <a:noFill/>
              <a:miter lim="800000"/>
              <a:headEnd/>
              <a:tailEnd/>
            </a:ln>
          </p:spPr>
        </p:pic>
        <p:pic>
          <p:nvPicPr>
            <p:cNvPr id="65545" name="Picture 5" descr="8515 Fil"/>
            <p:cNvPicPr>
              <a:picLocks noChangeAspect="1" noChangeArrowheads="1"/>
            </p:cNvPicPr>
            <p:nvPr/>
          </p:nvPicPr>
          <p:blipFill>
            <a:blip r:embed="rId4" cstate="print"/>
            <a:srcRect/>
            <a:stretch>
              <a:fillRect/>
            </a:stretch>
          </p:blipFill>
          <p:spPr bwMode="auto">
            <a:xfrm>
              <a:off x="3107" y="1162"/>
              <a:ext cx="2041" cy="2041"/>
            </a:xfrm>
            <a:prstGeom prst="rect">
              <a:avLst/>
            </a:prstGeom>
            <a:noFill/>
            <a:ln w="9525">
              <a:noFill/>
              <a:miter lim="800000"/>
              <a:headEnd/>
              <a:tailEnd/>
            </a:ln>
          </p:spPr>
        </p:pic>
        <p:sp>
          <p:nvSpPr>
            <p:cNvPr id="65546" name="Text Box 6"/>
            <p:cNvSpPr txBox="1">
              <a:spLocks noChangeArrowheads="1"/>
            </p:cNvSpPr>
            <p:nvPr/>
          </p:nvSpPr>
          <p:spPr bwMode="auto">
            <a:xfrm>
              <a:off x="3198" y="3203"/>
              <a:ext cx="2086" cy="518"/>
            </a:xfrm>
            <a:prstGeom prst="rect">
              <a:avLst/>
            </a:prstGeom>
            <a:noFill/>
            <a:ln w="9525">
              <a:noFill/>
              <a:miter lim="800000"/>
              <a:headEnd/>
              <a:tailEnd/>
            </a:ln>
          </p:spPr>
          <p:txBody>
            <a:bodyPr>
              <a:spAutoFit/>
            </a:bodyPr>
            <a:lstStyle/>
            <a:p>
              <a:pPr algn="ctr" eaLnBrk="1" hangingPunct="1">
                <a:lnSpc>
                  <a:spcPct val="100000"/>
                </a:lnSpc>
                <a:spcBef>
                  <a:spcPct val="50000"/>
                </a:spcBef>
                <a:buFontTx/>
                <a:buNone/>
              </a:pPr>
              <a:r>
                <a:rPr lang="en-US" altLang="zh-TW"/>
                <a:t>N95 half mask with exhalation valve</a:t>
              </a:r>
              <a:endParaRPr lang="zh-TW" altLang="en-US"/>
            </a:p>
          </p:txBody>
        </p:sp>
      </p:grpSp>
      <p:sp>
        <p:nvSpPr>
          <p:cNvPr id="114697" name="Rectangle 4"/>
          <p:cNvSpPr>
            <a:spLocks noChangeArrowheads="1"/>
          </p:cNvSpPr>
          <p:nvPr/>
        </p:nvSpPr>
        <p:spPr bwMode="auto">
          <a:xfrm>
            <a:off x="395288" y="981075"/>
            <a:ext cx="8353425" cy="946150"/>
          </a:xfrm>
          <a:prstGeom prst="rect">
            <a:avLst/>
          </a:prstGeom>
          <a:noFill/>
          <a:ln w="9525">
            <a:noFill/>
            <a:miter lim="800000"/>
            <a:headEnd/>
            <a:tailEnd/>
          </a:ln>
        </p:spPr>
        <p:txBody>
          <a:bodyPr>
            <a:spAutoFit/>
          </a:bodyPr>
          <a:lstStyle/>
          <a:p>
            <a:pPr marL="355600" indent="-355600" eaLnBrk="1" hangingPunct="1">
              <a:lnSpc>
                <a:spcPct val="90000"/>
              </a:lnSpc>
              <a:buSzPct val="72000"/>
              <a:buFont typeface="Wingdings" pitchFamily="2" charset="2"/>
              <a:buChar char="l"/>
              <a:defRPr/>
            </a:pPr>
            <a:r>
              <a:rPr lang="en-US" altLang="zh-TW" sz="2800" i="1" dirty="0">
                <a:effectLst>
                  <a:outerShdw blurRad="38100" dist="38100" dir="2700000" algn="tl">
                    <a:srgbClr val="C0C0C0"/>
                  </a:outerShdw>
                </a:effectLst>
              </a:rPr>
              <a:t>Particulate respirators</a:t>
            </a:r>
          </a:p>
          <a:p>
            <a:pPr marL="266700" indent="-266700" eaLnBrk="1" hangingPunct="1">
              <a:lnSpc>
                <a:spcPct val="90000"/>
              </a:lnSpc>
              <a:buFontTx/>
              <a:buNone/>
              <a:defRPr/>
            </a:pPr>
            <a:r>
              <a:rPr lang="en-US" altLang="zh-TW" sz="2800" i="1" dirty="0">
                <a:effectLst>
                  <a:outerShdw blurRad="38100" dist="38100" dir="2700000" algn="tl">
                    <a:srgbClr val="C0C0C0"/>
                  </a:outerShdw>
                </a:effectLst>
              </a:rPr>
              <a:t>	(Filtering-facepiece respirators)</a:t>
            </a:r>
          </a:p>
        </p:txBody>
      </p:sp>
      <p:sp>
        <p:nvSpPr>
          <p:cNvPr id="65540" name="標題 1"/>
          <p:cNvSpPr>
            <a:spLocks/>
          </p:cNvSpPr>
          <p:nvPr/>
        </p:nvSpPr>
        <p:spPr bwMode="auto">
          <a:xfrm>
            <a:off x="468313" y="1889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
        <p:nvSpPr>
          <p:cNvPr id="65541" name="Text Box 3"/>
          <p:cNvSpPr txBox="1">
            <a:spLocks noChangeArrowheads="1"/>
          </p:cNvSpPr>
          <p:nvPr/>
        </p:nvSpPr>
        <p:spPr bwMode="auto">
          <a:xfrm>
            <a:off x="539750" y="6237288"/>
            <a:ext cx="4679950" cy="366712"/>
          </a:xfrm>
          <a:prstGeom prst="rect">
            <a:avLst/>
          </a:prstGeom>
          <a:noFill/>
          <a:ln w="9525">
            <a:noFill/>
            <a:miter lim="800000"/>
            <a:headEnd/>
            <a:tailEnd/>
          </a:ln>
        </p:spPr>
        <p:txBody>
          <a:bodyPr>
            <a:spAutoFit/>
          </a:bodyPr>
          <a:lstStyle/>
          <a:p>
            <a:pPr eaLnBrk="1" hangingPunct="1">
              <a:lnSpc>
                <a:spcPct val="100000"/>
              </a:lnSpc>
              <a:spcBef>
                <a:spcPct val="50000"/>
              </a:spcBef>
              <a:buFontTx/>
              <a:buNone/>
            </a:pPr>
            <a:r>
              <a:rPr lang="en-US" altLang="zh-TW" sz="1800"/>
              <a:t>(Source: 3M Company, USA)</a:t>
            </a:r>
          </a:p>
        </p:txBody>
      </p:sp>
      <p:sp>
        <p:nvSpPr>
          <p:cNvPr id="65542" name="投影片編號版面配置區 175"/>
          <p:cNvSpPr txBox="1">
            <a:spLocks noGrp="1"/>
          </p:cNvSpPr>
          <p:nvPr/>
        </p:nvSpPr>
        <p:spPr bwMode="auto">
          <a:xfrm>
            <a:off x="8316913" y="6410325"/>
            <a:ext cx="549275" cy="331788"/>
          </a:xfrm>
          <a:prstGeom prst="rect">
            <a:avLst/>
          </a:prstGeom>
          <a:noFill/>
          <a:ln w="9525">
            <a:noFill/>
            <a:miter lim="800000"/>
            <a:headEnd/>
            <a:tailEnd/>
          </a:ln>
        </p:spPr>
        <p:txBody>
          <a:bodyPr/>
          <a:lstStyle/>
          <a:p>
            <a:pPr algn="r" eaLnBrk="1" hangingPunct="1">
              <a:lnSpc>
                <a:spcPct val="100000"/>
              </a:lnSpc>
              <a:spcBef>
                <a:spcPct val="0"/>
              </a:spcBef>
              <a:buFontTx/>
              <a:buNone/>
            </a:pPr>
            <a:fld id="{538E4301-65E3-44ED-9751-4EF33556A68C}" type="slidenum">
              <a:rPr lang="en-US" altLang="zh-TW" sz="1400">
                <a:latin typeface="Arial" pitchFamily="34" charset="0"/>
                <a:ea typeface="新細明體" pitchFamily="18" charset="-120"/>
              </a:rPr>
              <a:pPr algn="r" eaLnBrk="1" hangingPunct="1">
                <a:lnSpc>
                  <a:spcPct val="100000"/>
                </a:lnSpc>
                <a:spcBef>
                  <a:spcPct val="0"/>
                </a:spcBef>
                <a:buFontTx/>
                <a:buNone/>
              </a:pPr>
              <a:t>45</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12"/>
          <p:cNvGrpSpPr>
            <a:grpSpLocks/>
          </p:cNvGrpSpPr>
          <p:nvPr/>
        </p:nvGrpSpPr>
        <p:grpSpPr bwMode="auto">
          <a:xfrm>
            <a:off x="1189038" y="2133600"/>
            <a:ext cx="7053262" cy="4062413"/>
            <a:chOff x="749" y="1344"/>
            <a:chExt cx="4443" cy="2559"/>
          </a:xfrm>
        </p:grpSpPr>
        <p:sp>
          <p:nvSpPr>
            <p:cNvPr id="66567" name="Text Box 2"/>
            <p:cNvSpPr txBox="1">
              <a:spLocks noChangeArrowheads="1"/>
            </p:cNvSpPr>
            <p:nvPr/>
          </p:nvSpPr>
          <p:spPr bwMode="auto">
            <a:xfrm>
              <a:off x="3243" y="3339"/>
              <a:ext cx="1860" cy="518"/>
            </a:xfrm>
            <a:prstGeom prst="rect">
              <a:avLst/>
            </a:prstGeom>
            <a:noFill/>
            <a:ln w="9525">
              <a:noFill/>
              <a:miter lim="800000"/>
              <a:headEnd/>
              <a:tailEnd/>
            </a:ln>
          </p:spPr>
          <p:txBody>
            <a:bodyPr>
              <a:spAutoFit/>
            </a:bodyPr>
            <a:lstStyle/>
            <a:p>
              <a:pPr algn="ctr" eaLnBrk="1" hangingPunct="1">
                <a:lnSpc>
                  <a:spcPct val="100000"/>
                </a:lnSpc>
                <a:spcBef>
                  <a:spcPct val="50000"/>
                </a:spcBef>
                <a:buFontTx/>
                <a:buNone/>
              </a:pPr>
              <a:r>
                <a:rPr lang="en-US" altLang="zh-TW"/>
                <a:t>Half facepiece with P95 filter</a:t>
              </a:r>
              <a:endParaRPr lang="zh-TW" altLang="en-US"/>
            </a:p>
          </p:txBody>
        </p:sp>
        <p:pic>
          <p:nvPicPr>
            <p:cNvPr id="66568" name="Picture 3" descr="62002071"/>
            <p:cNvPicPr>
              <a:picLocks noChangeAspect="1" noChangeArrowheads="1"/>
            </p:cNvPicPr>
            <p:nvPr/>
          </p:nvPicPr>
          <p:blipFill>
            <a:blip r:embed="rId3" cstate="print"/>
            <a:srcRect/>
            <a:stretch>
              <a:fillRect/>
            </a:stretch>
          </p:blipFill>
          <p:spPr bwMode="auto">
            <a:xfrm>
              <a:off x="3152" y="1344"/>
              <a:ext cx="2040" cy="1996"/>
            </a:xfrm>
            <a:prstGeom prst="rect">
              <a:avLst/>
            </a:prstGeom>
            <a:noFill/>
            <a:ln w="9525">
              <a:noFill/>
              <a:miter lim="800000"/>
              <a:headEnd/>
              <a:tailEnd/>
            </a:ln>
          </p:spPr>
        </p:pic>
        <p:pic>
          <p:nvPicPr>
            <p:cNvPr id="66569" name="Picture 4" descr="7502_7093"/>
            <p:cNvPicPr>
              <a:picLocks noChangeAspect="1" noChangeArrowheads="1"/>
            </p:cNvPicPr>
            <p:nvPr/>
          </p:nvPicPr>
          <p:blipFill>
            <a:blip r:embed="rId4" cstate="print"/>
            <a:srcRect/>
            <a:stretch>
              <a:fillRect/>
            </a:stretch>
          </p:blipFill>
          <p:spPr bwMode="auto">
            <a:xfrm>
              <a:off x="749" y="1344"/>
              <a:ext cx="2040" cy="2040"/>
            </a:xfrm>
            <a:prstGeom prst="rect">
              <a:avLst/>
            </a:prstGeom>
            <a:noFill/>
            <a:ln w="9525">
              <a:noFill/>
              <a:miter lim="800000"/>
              <a:headEnd/>
              <a:tailEnd/>
            </a:ln>
          </p:spPr>
        </p:pic>
        <p:sp>
          <p:nvSpPr>
            <p:cNvPr id="66570" name="Text Box 5"/>
            <p:cNvSpPr txBox="1">
              <a:spLocks noChangeArrowheads="1"/>
            </p:cNvSpPr>
            <p:nvPr/>
          </p:nvSpPr>
          <p:spPr bwMode="auto">
            <a:xfrm>
              <a:off x="839" y="3385"/>
              <a:ext cx="1859" cy="518"/>
            </a:xfrm>
            <a:prstGeom prst="rect">
              <a:avLst/>
            </a:prstGeom>
            <a:noFill/>
            <a:ln w="9525">
              <a:noFill/>
              <a:miter lim="800000"/>
              <a:headEnd/>
              <a:tailEnd/>
            </a:ln>
          </p:spPr>
          <p:txBody>
            <a:bodyPr>
              <a:spAutoFit/>
            </a:bodyPr>
            <a:lstStyle/>
            <a:p>
              <a:pPr algn="ctr" eaLnBrk="1" hangingPunct="1">
                <a:lnSpc>
                  <a:spcPct val="100000"/>
                </a:lnSpc>
                <a:spcBef>
                  <a:spcPct val="50000"/>
                </a:spcBef>
                <a:buFontTx/>
                <a:buNone/>
              </a:pPr>
              <a:r>
                <a:rPr lang="en-US" altLang="zh-TW"/>
                <a:t>Half facepiece with P100 filter</a:t>
              </a:r>
              <a:endParaRPr lang="zh-TW" altLang="en-US"/>
            </a:p>
          </p:txBody>
        </p:sp>
      </p:grpSp>
      <p:sp>
        <p:nvSpPr>
          <p:cNvPr id="66563" name="標題 1"/>
          <p:cNvSpPr>
            <a:spLocks/>
          </p:cNvSpPr>
          <p:nvPr/>
        </p:nvSpPr>
        <p:spPr bwMode="auto">
          <a:xfrm>
            <a:off x="468313" y="1889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
        <p:nvSpPr>
          <p:cNvPr id="66564" name="Text Box 3"/>
          <p:cNvSpPr txBox="1">
            <a:spLocks noChangeArrowheads="1"/>
          </p:cNvSpPr>
          <p:nvPr/>
        </p:nvSpPr>
        <p:spPr bwMode="auto">
          <a:xfrm>
            <a:off x="539750" y="6237288"/>
            <a:ext cx="4679950" cy="366712"/>
          </a:xfrm>
          <a:prstGeom prst="rect">
            <a:avLst/>
          </a:prstGeom>
          <a:noFill/>
          <a:ln w="9525">
            <a:noFill/>
            <a:miter lim="800000"/>
            <a:headEnd/>
            <a:tailEnd/>
          </a:ln>
        </p:spPr>
        <p:txBody>
          <a:bodyPr>
            <a:spAutoFit/>
          </a:bodyPr>
          <a:lstStyle/>
          <a:p>
            <a:pPr eaLnBrk="1" hangingPunct="1">
              <a:lnSpc>
                <a:spcPct val="100000"/>
              </a:lnSpc>
              <a:spcBef>
                <a:spcPct val="50000"/>
              </a:spcBef>
              <a:buFontTx/>
              <a:buNone/>
            </a:pPr>
            <a:r>
              <a:rPr lang="en-US" altLang="zh-TW" sz="1800"/>
              <a:t>(Source: 3M Company, USA)</a:t>
            </a:r>
          </a:p>
        </p:txBody>
      </p:sp>
      <p:sp>
        <p:nvSpPr>
          <p:cNvPr id="66565" name="投影片編號版面配置區 175"/>
          <p:cNvSpPr txBox="1">
            <a:spLocks noGrp="1"/>
          </p:cNvSpPr>
          <p:nvPr/>
        </p:nvSpPr>
        <p:spPr bwMode="auto">
          <a:xfrm>
            <a:off x="8316913" y="6410325"/>
            <a:ext cx="549275" cy="331788"/>
          </a:xfrm>
          <a:prstGeom prst="rect">
            <a:avLst/>
          </a:prstGeom>
          <a:noFill/>
          <a:ln w="9525">
            <a:noFill/>
            <a:miter lim="800000"/>
            <a:headEnd/>
            <a:tailEnd/>
          </a:ln>
        </p:spPr>
        <p:txBody>
          <a:bodyPr/>
          <a:lstStyle/>
          <a:p>
            <a:pPr algn="r" eaLnBrk="1" hangingPunct="1">
              <a:lnSpc>
                <a:spcPct val="100000"/>
              </a:lnSpc>
              <a:spcBef>
                <a:spcPct val="0"/>
              </a:spcBef>
              <a:buFontTx/>
              <a:buNone/>
            </a:pPr>
            <a:fld id="{1C67B979-DB1E-4836-915E-F863914238A7}" type="slidenum">
              <a:rPr lang="en-US" altLang="zh-TW" sz="1400">
                <a:latin typeface="Arial" pitchFamily="34" charset="0"/>
                <a:ea typeface="新細明體" pitchFamily="18" charset="-120"/>
              </a:rPr>
              <a:pPr algn="r" eaLnBrk="1" hangingPunct="1">
                <a:lnSpc>
                  <a:spcPct val="100000"/>
                </a:lnSpc>
                <a:spcBef>
                  <a:spcPct val="0"/>
                </a:spcBef>
                <a:buFontTx/>
                <a:buNone/>
              </a:pPr>
              <a:t>46</a:t>
            </a:fld>
            <a:endParaRPr lang="en-US" altLang="zh-TW" sz="1400">
              <a:latin typeface="Arial" pitchFamily="34" charset="0"/>
              <a:ea typeface="新細明體" pitchFamily="18" charset="-120"/>
            </a:endParaRPr>
          </a:p>
        </p:txBody>
      </p:sp>
      <p:sp>
        <p:nvSpPr>
          <p:cNvPr id="116750" name="Rectangle 4"/>
          <p:cNvSpPr>
            <a:spLocks noChangeArrowheads="1"/>
          </p:cNvSpPr>
          <p:nvPr/>
        </p:nvSpPr>
        <p:spPr bwMode="auto">
          <a:xfrm>
            <a:off x="395288" y="981075"/>
            <a:ext cx="8353425" cy="946150"/>
          </a:xfrm>
          <a:prstGeom prst="rect">
            <a:avLst/>
          </a:prstGeom>
          <a:noFill/>
          <a:ln w="9525">
            <a:noFill/>
            <a:miter lim="800000"/>
            <a:headEnd/>
            <a:tailEnd/>
          </a:ln>
        </p:spPr>
        <p:txBody>
          <a:bodyPr>
            <a:spAutoFit/>
          </a:bodyPr>
          <a:lstStyle/>
          <a:p>
            <a:pPr marL="355600" indent="-355600" eaLnBrk="1" hangingPunct="1">
              <a:lnSpc>
                <a:spcPct val="90000"/>
              </a:lnSpc>
              <a:buSzPct val="72000"/>
              <a:buFont typeface="Wingdings" pitchFamily="2" charset="2"/>
              <a:buChar char="l"/>
              <a:defRPr/>
            </a:pPr>
            <a:r>
              <a:rPr lang="en-US" altLang="zh-TW" sz="2800" i="1" dirty="0">
                <a:effectLst>
                  <a:outerShdw blurRad="38100" dist="38100" dir="2700000" algn="tl">
                    <a:srgbClr val="C0C0C0"/>
                  </a:outerShdw>
                </a:effectLst>
              </a:rPr>
              <a:t>Particulate respirators</a:t>
            </a:r>
          </a:p>
          <a:p>
            <a:pPr marL="266700" indent="-266700" eaLnBrk="1" hangingPunct="1">
              <a:lnSpc>
                <a:spcPct val="90000"/>
              </a:lnSpc>
              <a:buFontTx/>
              <a:buNone/>
              <a:defRPr/>
            </a:pPr>
            <a:r>
              <a:rPr lang="en-US" altLang="zh-TW" sz="2800" i="1" dirty="0">
                <a:effectLst>
                  <a:outerShdw blurRad="38100" dist="38100" dir="2700000" algn="tl">
                    <a:srgbClr val="C0C0C0"/>
                  </a:outerShdw>
                </a:effectLst>
              </a:rPr>
              <a:t>	(Filtering-facepiece respirators)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4"/>
          <p:cNvGrpSpPr>
            <a:grpSpLocks/>
          </p:cNvGrpSpPr>
          <p:nvPr/>
        </p:nvGrpSpPr>
        <p:grpSpPr bwMode="auto">
          <a:xfrm>
            <a:off x="142875" y="2713038"/>
            <a:ext cx="8893175" cy="3379787"/>
            <a:chOff x="68" y="1706"/>
            <a:chExt cx="5602" cy="2129"/>
          </a:xfrm>
        </p:grpSpPr>
        <p:sp>
          <p:nvSpPr>
            <p:cNvPr id="67591" name="Text Box 6"/>
            <p:cNvSpPr txBox="1">
              <a:spLocks noChangeArrowheads="1"/>
            </p:cNvSpPr>
            <p:nvPr/>
          </p:nvSpPr>
          <p:spPr bwMode="auto">
            <a:xfrm>
              <a:off x="68" y="3566"/>
              <a:ext cx="5602" cy="269"/>
            </a:xfrm>
            <a:prstGeom prst="rect">
              <a:avLst/>
            </a:prstGeom>
            <a:noFill/>
            <a:ln w="9525">
              <a:noFill/>
              <a:miter lim="800000"/>
              <a:headEnd/>
              <a:tailEnd/>
            </a:ln>
          </p:spPr>
          <p:txBody>
            <a:bodyPr>
              <a:spAutoFit/>
            </a:bodyPr>
            <a:lstStyle/>
            <a:p>
              <a:pPr algn="ctr" eaLnBrk="1" hangingPunct="1">
                <a:lnSpc>
                  <a:spcPct val="100000"/>
                </a:lnSpc>
                <a:spcBef>
                  <a:spcPct val="50000"/>
                </a:spcBef>
                <a:buFontTx/>
                <a:buNone/>
              </a:pPr>
              <a:r>
                <a:rPr lang="en-US" altLang="zh-TW" sz="2200"/>
                <a:t>Half-facepiece (left) and full-facepiece (right) gas mask with cartridge</a:t>
              </a:r>
              <a:endParaRPr lang="zh-TW" altLang="en-US" sz="2200"/>
            </a:p>
          </p:txBody>
        </p:sp>
        <p:pic>
          <p:nvPicPr>
            <p:cNvPr id="67592" name="Picture 8" descr="7500 series 2"/>
            <p:cNvPicPr>
              <a:picLocks noChangeAspect="1" noChangeArrowheads="1"/>
            </p:cNvPicPr>
            <p:nvPr/>
          </p:nvPicPr>
          <p:blipFill>
            <a:blip r:embed="rId3" cstate="print"/>
            <a:srcRect/>
            <a:stretch>
              <a:fillRect/>
            </a:stretch>
          </p:blipFill>
          <p:spPr bwMode="auto">
            <a:xfrm>
              <a:off x="884" y="1706"/>
              <a:ext cx="1763" cy="1779"/>
            </a:xfrm>
            <a:prstGeom prst="rect">
              <a:avLst/>
            </a:prstGeom>
            <a:noFill/>
            <a:ln w="9525">
              <a:noFill/>
              <a:miter lim="800000"/>
              <a:headEnd/>
              <a:tailEnd/>
            </a:ln>
          </p:spPr>
        </p:pic>
        <p:pic>
          <p:nvPicPr>
            <p:cNvPr id="67593" name="Picture 9" descr="3M EFR Divider"/>
            <p:cNvPicPr>
              <a:picLocks noChangeAspect="1" noChangeArrowheads="1"/>
            </p:cNvPicPr>
            <p:nvPr/>
          </p:nvPicPr>
          <p:blipFill>
            <a:blip r:embed="rId4" cstate="print"/>
            <a:srcRect/>
            <a:stretch>
              <a:fillRect/>
            </a:stretch>
          </p:blipFill>
          <p:spPr bwMode="auto">
            <a:xfrm>
              <a:off x="3135" y="1707"/>
              <a:ext cx="1579" cy="1768"/>
            </a:xfrm>
            <a:prstGeom prst="rect">
              <a:avLst/>
            </a:prstGeom>
            <a:noFill/>
            <a:ln w="9525">
              <a:noFill/>
              <a:miter lim="800000"/>
              <a:headEnd/>
              <a:tailEnd/>
            </a:ln>
          </p:spPr>
        </p:pic>
      </p:grpSp>
      <p:sp>
        <p:nvSpPr>
          <p:cNvPr id="120842" name="Rectangle 4"/>
          <p:cNvSpPr>
            <a:spLocks noChangeArrowheads="1"/>
          </p:cNvSpPr>
          <p:nvPr/>
        </p:nvSpPr>
        <p:spPr bwMode="auto">
          <a:xfrm>
            <a:off x="395288" y="981075"/>
            <a:ext cx="8353425" cy="1511300"/>
          </a:xfrm>
          <a:prstGeom prst="rect">
            <a:avLst/>
          </a:prstGeom>
          <a:noFill/>
          <a:ln w="9525">
            <a:noFill/>
            <a:miter lim="800000"/>
            <a:headEnd/>
            <a:tailEnd/>
          </a:ln>
        </p:spPr>
        <p:txBody>
          <a:bodyPr>
            <a:spAutoFit/>
          </a:bodyPr>
          <a:lstStyle/>
          <a:p>
            <a:pPr marL="355600" indent="-355600" eaLnBrk="1" hangingPunct="1">
              <a:lnSpc>
                <a:spcPct val="110000"/>
              </a:lnSpc>
              <a:buSzPct val="72000"/>
              <a:buFont typeface="Wingdings" pitchFamily="2" charset="2"/>
              <a:buChar char="l"/>
              <a:defRPr/>
            </a:pPr>
            <a:r>
              <a:rPr lang="en-US" altLang="zh-TW" sz="2800" i="1" dirty="0">
                <a:effectLst>
                  <a:outerShdw blurRad="38100" dist="38100" dir="2700000" algn="tl">
                    <a:srgbClr val="C0C0C0"/>
                  </a:outerShdw>
                </a:effectLst>
              </a:rPr>
              <a:t>Gas masks (Half- and full-facepiece respirators)</a:t>
            </a:r>
          </a:p>
          <a:p>
            <a:pPr marL="742950" lvl="1" indent="-285750" eaLnBrk="1" hangingPunct="1">
              <a:lnSpc>
                <a:spcPct val="110000"/>
              </a:lnSpc>
              <a:buSzPct val="90000"/>
              <a:defRPr/>
            </a:pPr>
            <a:r>
              <a:rPr lang="en-US" altLang="zh-TW" dirty="0"/>
              <a:t>Facepiece and canister/cartridge combined</a:t>
            </a:r>
          </a:p>
          <a:p>
            <a:pPr marL="742950" lvl="1" indent="-285750" eaLnBrk="1" hangingPunct="1">
              <a:lnSpc>
                <a:spcPct val="110000"/>
              </a:lnSpc>
              <a:buSzPct val="90000"/>
              <a:defRPr/>
            </a:pPr>
            <a:r>
              <a:rPr lang="en-US" altLang="zh-TW" dirty="0"/>
              <a:t>Air driven by negative pressure developed from respiration  </a:t>
            </a:r>
          </a:p>
        </p:txBody>
      </p:sp>
      <p:sp>
        <p:nvSpPr>
          <p:cNvPr id="67588" name="標題 1"/>
          <p:cNvSpPr>
            <a:spLocks/>
          </p:cNvSpPr>
          <p:nvPr/>
        </p:nvSpPr>
        <p:spPr bwMode="auto">
          <a:xfrm>
            <a:off x="468313" y="1889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
        <p:nvSpPr>
          <p:cNvPr id="67589" name="Text Box 3"/>
          <p:cNvSpPr txBox="1">
            <a:spLocks noChangeArrowheads="1"/>
          </p:cNvSpPr>
          <p:nvPr/>
        </p:nvSpPr>
        <p:spPr bwMode="auto">
          <a:xfrm>
            <a:off x="539750" y="6237288"/>
            <a:ext cx="4679950" cy="366712"/>
          </a:xfrm>
          <a:prstGeom prst="rect">
            <a:avLst/>
          </a:prstGeom>
          <a:noFill/>
          <a:ln w="9525">
            <a:noFill/>
            <a:miter lim="800000"/>
            <a:headEnd/>
            <a:tailEnd/>
          </a:ln>
        </p:spPr>
        <p:txBody>
          <a:bodyPr>
            <a:spAutoFit/>
          </a:bodyPr>
          <a:lstStyle/>
          <a:p>
            <a:pPr eaLnBrk="1" hangingPunct="1">
              <a:lnSpc>
                <a:spcPct val="100000"/>
              </a:lnSpc>
              <a:spcBef>
                <a:spcPct val="50000"/>
              </a:spcBef>
              <a:buFontTx/>
              <a:buNone/>
            </a:pPr>
            <a:r>
              <a:rPr lang="en-US" altLang="zh-TW" sz="1800"/>
              <a:t>(Source: 3M Company, USA)</a:t>
            </a:r>
          </a:p>
        </p:txBody>
      </p:sp>
      <p:sp>
        <p:nvSpPr>
          <p:cNvPr id="67590" name="投影片編號版面配置區 175"/>
          <p:cNvSpPr txBox="1">
            <a:spLocks noGrp="1"/>
          </p:cNvSpPr>
          <p:nvPr/>
        </p:nvSpPr>
        <p:spPr bwMode="auto">
          <a:xfrm>
            <a:off x="8316913" y="6410325"/>
            <a:ext cx="549275" cy="331788"/>
          </a:xfrm>
          <a:prstGeom prst="rect">
            <a:avLst/>
          </a:prstGeom>
          <a:noFill/>
          <a:ln w="9525">
            <a:noFill/>
            <a:miter lim="800000"/>
            <a:headEnd/>
            <a:tailEnd/>
          </a:ln>
        </p:spPr>
        <p:txBody>
          <a:bodyPr/>
          <a:lstStyle/>
          <a:p>
            <a:pPr algn="r" eaLnBrk="1" hangingPunct="1">
              <a:lnSpc>
                <a:spcPct val="100000"/>
              </a:lnSpc>
              <a:spcBef>
                <a:spcPct val="0"/>
              </a:spcBef>
              <a:buFontTx/>
              <a:buNone/>
            </a:pPr>
            <a:fld id="{9A678821-CD2E-4118-9DEA-C0DB9BAF73F2}" type="slidenum">
              <a:rPr lang="en-US" altLang="zh-TW" sz="1400">
                <a:latin typeface="Arial" pitchFamily="34" charset="0"/>
                <a:ea typeface="新細明體" pitchFamily="18" charset="-120"/>
              </a:rPr>
              <a:pPr algn="r" eaLnBrk="1" hangingPunct="1">
                <a:lnSpc>
                  <a:spcPct val="100000"/>
                </a:lnSpc>
                <a:spcBef>
                  <a:spcPct val="0"/>
                </a:spcBef>
                <a:buFontTx/>
                <a:buNone/>
              </a:pPr>
              <a:t>47</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37"/>
          <p:cNvGrpSpPr>
            <a:grpSpLocks/>
          </p:cNvGrpSpPr>
          <p:nvPr/>
        </p:nvGrpSpPr>
        <p:grpSpPr bwMode="auto">
          <a:xfrm>
            <a:off x="179388" y="981075"/>
            <a:ext cx="8713787" cy="5472113"/>
            <a:chOff x="113" y="618"/>
            <a:chExt cx="5489" cy="3447"/>
          </a:xfrm>
        </p:grpSpPr>
        <p:sp>
          <p:nvSpPr>
            <p:cNvPr id="68613" name="AutoShape 4"/>
            <p:cNvSpPr>
              <a:spLocks noChangeArrowheads="1"/>
            </p:cNvSpPr>
            <p:nvPr/>
          </p:nvSpPr>
          <p:spPr bwMode="auto">
            <a:xfrm rot="16200000" flipV="1">
              <a:off x="3882" y="17"/>
              <a:ext cx="814" cy="20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2 h 21600"/>
                <a:gd name="T14" fmla="*/ 17115 w 21600"/>
                <a:gd name="T15" fmla="*/ 17098 h 21600"/>
              </a:gdLst>
              <a:ahLst/>
              <a:cxnLst>
                <a:cxn ang="T8">
                  <a:pos x="T0" y="T1"/>
                </a:cxn>
                <a:cxn ang="T9">
                  <a:pos x="T2" y="T3"/>
                </a:cxn>
                <a:cxn ang="T10">
                  <a:pos x="T4" y="T5"/>
                </a:cxn>
                <a:cxn ang="T11">
                  <a:pos x="T6" y="T7"/>
                </a:cxn>
              </a:cxnLst>
              <a:rect l="T12" t="T13" r="T14" b="T15"/>
              <a:pathLst>
                <a:path w="21600" h="21600">
                  <a:moveTo>
                    <a:pt x="0" y="0"/>
                  </a:moveTo>
                  <a:lnTo>
                    <a:pt x="5394" y="21600"/>
                  </a:lnTo>
                  <a:lnTo>
                    <a:pt x="16206" y="21600"/>
                  </a:lnTo>
                  <a:lnTo>
                    <a:pt x="21600" y="0"/>
                  </a:lnTo>
                  <a:lnTo>
                    <a:pt x="0" y="0"/>
                  </a:lnTo>
                  <a:close/>
                </a:path>
              </a:pathLst>
            </a:custGeom>
            <a:gradFill rotWithShape="0">
              <a:gsLst>
                <a:gs pos="0">
                  <a:srgbClr val="00FF00"/>
                </a:gs>
                <a:gs pos="100000">
                  <a:srgbClr val="3333CC"/>
                </a:gs>
              </a:gsLst>
              <a:lin ang="0" scaled="1"/>
            </a:gradFill>
            <a:ln w="9525">
              <a:noFill/>
              <a:miter lim="800000"/>
              <a:headEnd/>
              <a:tailEnd/>
            </a:ln>
          </p:spPr>
          <p:txBody>
            <a:bodyPr wrap="none" anchor="ctr"/>
            <a:lstStyle/>
            <a:p>
              <a:endParaRPr lang="zh-TW" altLang="en-US"/>
            </a:p>
          </p:txBody>
        </p:sp>
        <p:sp>
          <p:nvSpPr>
            <p:cNvPr id="68614" name="AutoShape 6"/>
            <p:cNvSpPr>
              <a:spLocks noChangeArrowheads="1"/>
            </p:cNvSpPr>
            <p:nvPr/>
          </p:nvSpPr>
          <p:spPr bwMode="auto">
            <a:xfrm rot="-5400000">
              <a:off x="1230" y="233"/>
              <a:ext cx="214" cy="1584"/>
            </a:xfrm>
            <a:prstGeom prst="triangle">
              <a:avLst>
                <a:gd name="adj" fmla="val 49972"/>
              </a:avLst>
            </a:prstGeom>
            <a:gradFill rotWithShape="0">
              <a:gsLst>
                <a:gs pos="0">
                  <a:srgbClr val="FF0000"/>
                </a:gs>
                <a:gs pos="100000">
                  <a:srgbClr val="FFFF00"/>
                </a:gs>
              </a:gsLst>
              <a:lin ang="0" scaled="1"/>
            </a:gradFill>
            <a:ln w="9525">
              <a:noFill/>
              <a:miter lim="800000"/>
              <a:headEnd/>
              <a:tailEnd/>
            </a:ln>
          </p:spPr>
          <p:txBody>
            <a:bodyPr wrap="none" anchor="ctr"/>
            <a:lstStyle/>
            <a:p>
              <a:endParaRPr lang="zh-TW" altLang="en-US"/>
            </a:p>
          </p:txBody>
        </p:sp>
        <p:sp>
          <p:nvSpPr>
            <p:cNvPr id="68615" name="AutoShape 7"/>
            <p:cNvSpPr>
              <a:spLocks noChangeArrowheads="1"/>
            </p:cNvSpPr>
            <p:nvPr/>
          </p:nvSpPr>
          <p:spPr bwMode="auto">
            <a:xfrm rot="16200000" flipV="1">
              <a:off x="2501" y="449"/>
              <a:ext cx="408" cy="11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4" y="21600"/>
                  </a:lnTo>
                  <a:lnTo>
                    <a:pt x="16206" y="21600"/>
                  </a:lnTo>
                  <a:lnTo>
                    <a:pt x="21600" y="0"/>
                  </a:lnTo>
                  <a:lnTo>
                    <a:pt x="0" y="0"/>
                  </a:lnTo>
                  <a:close/>
                </a:path>
              </a:pathLst>
            </a:custGeom>
            <a:gradFill rotWithShape="0">
              <a:gsLst>
                <a:gs pos="0">
                  <a:srgbClr val="FFFF00"/>
                </a:gs>
                <a:gs pos="100000">
                  <a:srgbClr val="00FF00"/>
                </a:gs>
              </a:gsLst>
              <a:lin ang="0" scaled="1"/>
            </a:gradFill>
            <a:ln w="9525">
              <a:noFill/>
              <a:miter lim="800000"/>
              <a:headEnd/>
              <a:tailEnd/>
            </a:ln>
          </p:spPr>
          <p:txBody>
            <a:bodyPr wrap="none" anchor="ctr"/>
            <a:lstStyle/>
            <a:p>
              <a:endParaRPr lang="zh-TW" altLang="en-US"/>
            </a:p>
          </p:txBody>
        </p:sp>
        <p:grpSp>
          <p:nvGrpSpPr>
            <p:cNvPr id="68616" name="Group 31"/>
            <p:cNvGrpSpPr>
              <a:grpSpLocks/>
            </p:cNvGrpSpPr>
            <p:nvPr/>
          </p:nvGrpSpPr>
          <p:grpSpPr bwMode="auto">
            <a:xfrm>
              <a:off x="1559" y="3521"/>
              <a:ext cx="3181" cy="544"/>
              <a:chOff x="1608" y="3521"/>
              <a:chExt cx="3181" cy="544"/>
            </a:xfrm>
          </p:grpSpPr>
          <p:sp>
            <p:nvSpPr>
              <p:cNvPr id="68630" name="AutoShape 11"/>
              <p:cNvSpPr>
                <a:spLocks noChangeArrowheads="1"/>
              </p:cNvSpPr>
              <p:nvPr/>
            </p:nvSpPr>
            <p:spPr bwMode="auto">
              <a:xfrm>
                <a:off x="4062" y="3521"/>
                <a:ext cx="727" cy="544"/>
              </a:xfrm>
              <a:prstGeom prst="rightArrow">
                <a:avLst>
                  <a:gd name="adj1" fmla="val 50000"/>
                  <a:gd name="adj2" fmla="val 33447"/>
                </a:avLst>
              </a:prstGeom>
              <a:gradFill rotWithShape="0">
                <a:gsLst>
                  <a:gs pos="0">
                    <a:schemeClr val="bg1"/>
                  </a:gs>
                  <a:gs pos="100000">
                    <a:srgbClr val="FF0000"/>
                  </a:gs>
                </a:gsLst>
                <a:lin ang="0" scaled="1"/>
              </a:gradFill>
              <a:ln w="12700">
                <a:solidFill>
                  <a:schemeClr val="tx1"/>
                </a:solidFill>
                <a:miter lim="800000"/>
                <a:headEnd/>
                <a:tailEnd/>
              </a:ln>
            </p:spPr>
            <p:txBody>
              <a:bodyPr wrap="none" anchor="ctr"/>
              <a:lstStyle/>
              <a:p>
                <a:endParaRPr lang="zh-TW" altLang="en-US"/>
              </a:p>
            </p:txBody>
          </p:sp>
          <p:grpSp>
            <p:nvGrpSpPr>
              <p:cNvPr id="68631" name="Group 12"/>
              <p:cNvGrpSpPr>
                <a:grpSpLocks/>
              </p:cNvGrpSpPr>
              <p:nvPr/>
            </p:nvGrpSpPr>
            <p:grpSpPr bwMode="auto">
              <a:xfrm>
                <a:off x="1608" y="3658"/>
                <a:ext cx="2489" cy="271"/>
                <a:chOff x="1526" y="3681"/>
                <a:chExt cx="1600" cy="177"/>
              </a:xfrm>
            </p:grpSpPr>
            <p:sp>
              <p:nvSpPr>
                <p:cNvPr id="68633" name="Line 13"/>
                <p:cNvSpPr>
                  <a:spLocks noChangeShapeType="1"/>
                </p:cNvSpPr>
                <p:nvPr/>
              </p:nvSpPr>
              <p:spPr bwMode="auto">
                <a:xfrm>
                  <a:off x="1529" y="3858"/>
                  <a:ext cx="1597"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8634" name="Line 14"/>
                <p:cNvSpPr>
                  <a:spLocks noChangeShapeType="1"/>
                </p:cNvSpPr>
                <p:nvPr/>
              </p:nvSpPr>
              <p:spPr bwMode="auto">
                <a:xfrm>
                  <a:off x="1526" y="3681"/>
                  <a:ext cx="1597" cy="0"/>
                </a:xfrm>
                <a:prstGeom prst="line">
                  <a:avLst/>
                </a:prstGeom>
                <a:noFill/>
                <a:ln w="12700">
                  <a:solidFill>
                    <a:schemeClr val="tx1"/>
                  </a:solidFill>
                  <a:round/>
                  <a:headEnd type="none" w="sm" len="sm"/>
                  <a:tailEnd type="none" w="sm" len="sm"/>
                </a:ln>
              </p:spPr>
              <p:txBody>
                <a:bodyPr wrap="none" anchor="ctr"/>
                <a:lstStyle/>
                <a:p>
                  <a:endParaRPr lang="zh-TW" altLang="en-US"/>
                </a:p>
              </p:txBody>
            </p:sp>
          </p:grpSp>
          <p:sp>
            <p:nvSpPr>
              <p:cNvPr id="126991" name="Rectangle 15"/>
              <p:cNvSpPr>
                <a:spLocks noChangeArrowheads="1"/>
              </p:cNvSpPr>
              <p:nvPr/>
            </p:nvSpPr>
            <p:spPr bwMode="auto">
              <a:xfrm>
                <a:off x="2381" y="3631"/>
                <a:ext cx="1701" cy="288"/>
              </a:xfrm>
              <a:prstGeom prst="rect">
                <a:avLst/>
              </a:prstGeom>
              <a:noFill/>
              <a:ln w="6350">
                <a:noFill/>
                <a:miter lim="800000"/>
                <a:headEnd/>
                <a:tailEnd/>
              </a:ln>
              <a:effectLst/>
            </p:spPr>
            <p:txBody>
              <a:bodyPr lIns="92075" tIns="46038" rIns="92075" bIns="46038">
                <a:spAutoFit/>
              </a:bodyPr>
              <a:lstStyle/>
              <a:p>
                <a:pPr algn="ctr">
                  <a:lnSpc>
                    <a:spcPct val="100000"/>
                  </a:lnSpc>
                  <a:spcBef>
                    <a:spcPct val="50000"/>
                  </a:spcBef>
                  <a:buFontTx/>
                  <a:buNone/>
                  <a:defRPr/>
                </a:pPr>
                <a:r>
                  <a:rPr kumimoji="0" lang="en-GB" altLang="zh-TW" b="1" i="1" dirty="0">
                    <a:solidFill>
                      <a:srgbClr val="FF0000"/>
                    </a:solidFill>
                    <a:effectLst>
                      <a:outerShdw blurRad="38100" dist="38100" dir="2700000" algn="tl">
                        <a:srgbClr val="C0C0C0"/>
                      </a:outerShdw>
                    </a:effectLst>
                  </a:rPr>
                  <a:t>Level of protection</a:t>
                </a:r>
                <a:endParaRPr kumimoji="0" lang="zh-TW" altLang="en-GB" b="1" i="1">
                  <a:solidFill>
                    <a:srgbClr val="FF0000"/>
                  </a:solidFill>
                  <a:effectLst>
                    <a:outerShdw blurRad="38100" dist="38100" dir="2700000" algn="tl">
                      <a:srgbClr val="C0C0C0"/>
                    </a:outerShdw>
                  </a:effectLst>
                </a:endParaRPr>
              </a:p>
            </p:txBody>
          </p:sp>
        </p:grpSp>
        <p:sp>
          <p:nvSpPr>
            <p:cNvPr id="68617" name="Rectangle 16"/>
            <p:cNvSpPr>
              <a:spLocks noChangeArrowheads="1"/>
            </p:cNvSpPr>
            <p:nvPr/>
          </p:nvSpPr>
          <p:spPr bwMode="auto">
            <a:xfrm>
              <a:off x="772" y="1816"/>
              <a:ext cx="1452" cy="642"/>
            </a:xfrm>
            <a:prstGeom prst="rect">
              <a:avLst/>
            </a:prstGeom>
            <a:noFill/>
            <a:ln w="12700">
              <a:solidFill>
                <a:schemeClr val="tx1"/>
              </a:solidFill>
              <a:miter lim="800000"/>
              <a:headEnd/>
              <a:tailEnd/>
            </a:ln>
          </p:spPr>
          <p:txBody>
            <a:bodyPr lIns="92075" tIns="46038" rIns="92075" bIns="46038">
              <a:spAutoFit/>
            </a:bodyPr>
            <a:lstStyle/>
            <a:p>
              <a:pPr algn="ctr">
                <a:lnSpc>
                  <a:spcPct val="100000"/>
                </a:lnSpc>
                <a:spcBef>
                  <a:spcPct val="50000"/>
                </a:spcBef>
                <a:buFontTx/>
                <a:buNone/>
              </a:pPr>
              <a:r>
                <a:rPr kumimoji="0" lang="en-GB" altLang="zh-TW" sz="2000"/>
                <a:t>Filtering-facepiece respirators or half-facepiece gas masks</a:t>
              </a:r>
              <a:endParaRPr kumimoji="0" lang="zh-TW" altLang="en-GB" sz="2000"/>
            </a:p>
          </p:txBody>
        </p:sp>
        <p:sp>
          <p:nvSpPr>
            <p:cNvPr id="68618" name="Line 17"/>
            <p:cNvSpPr>
              <a:spLocks noChangeShapeType="1"/>
            </p:cNvSpPr>
            <p:nvPr/>
          </p:nvSpPr>
          <p:spPr bwMode="auto">
            <a:xfrm flipV="1">
              <a:off x="1553" y="1096"/>
              <a:ext cx="0" cy="720"/>
            </a:xfrm>
            <a:prstGeom prst="line">
              <a:avLst/>
            </a:prstGeom>
            <a:noFill/>
            <a:ln w="12700">
              <a:solidFill>
                <a:schemeClr val="tx1"/>
              </a:solidFill>
              <a:round/>
              <a:headEnd type="none" w="sm" len="sm"/>
              <a:tailEnd type="stealth" w="lg" len="lg"/>
            </a:ln>
          </p:spPr>
          <p:txBody>
            <a:bodyPr wrap="none" anchor="ctr"/>
            <a:lstStyle/>
            <a:p>
              <a:endParaRPr lang="zh-TW" altLang="en-US"/>
            </a:p>
          </p:txBody>
        </p:sp>
        <p:sp>
          <p:nvSpPr>
            <p:cNvPr id="126994" name="Text Box 18"/>
            <p:cNvSpPr txBox="1">
              <a:spLocks noChangeArrowheads="1"/>
            </p:cNvSpPr>
            <p:nvPr/>
          </p:nvSpPr>
          <p:spPr bwMode="auto">
            <a:xfrm>
              <a:off x="2562" y="3134"/>
              <a:ext cx="2844" cy="296"/>
            </a:xfrm>
            <a:prstGeom prst="rect">
              <a:avLst/>
            </a:prstGeom>
            <a:noFill/>
            <a:ln w="12700">
              <a:solidFill>
                <a:schemeClr val="tx1"/>
              </a:solidFill>
              <a:miter lim="800000"/>
              <a:headEnd type="none" w="sm" len="sm"/>
              <a:tailEnd type="none" w="sm" len="sm"/>
            </a:ln>
            <a:effectLst/>
          </p:spPr>
          <p:txBody>
            <a:bodyPr>
              <a:spAutoFit/>
            </a:bodyPr>
            <a:lstStyle/>
            <a:p>
              <a:pPr algn="ctr">
                <a:lnSpc>
                  <a:spcPct val="100000"/>
                </a:lnSpc>
                <a:spcBef>
                  <a:spcPct val="50000"/>
                </a:spcBef>
                <a:buFontTx/>
                <a:buNone/>
                <a:defRPr/>
              </a:pPr>
              <a:r>
                <a:rPr kumimoji="0" lang="en-GB" altLang="zh-TW" b="1" i="1" dirty="0">
                  <a:solidFill>
                    <a:srgbClr val="0000CC"/>
                  </a:solidFill>
                  <a:effectLst>
                    <a:outerShdw blurRad="38100" dist="38100" dir="2700000" algn="tl">
                      <a:srgbClr val="C0C0C0"/>
                    </a:outerShdw>
                  </a:effectLst>
                </a:rPr>
                <a:t>Emergency response use</a:t>
              </a:r>
              <a:endParaRPr kumimoji="0" lang="zh-TW" altLang="en-GB" b="1" i="1">
                <a:solidFill>
                  <a:srgbClr val="0000CC"/>
                </a:solidFill>
                <a:effectLst>
                  <a:outerShdw blurRad="38100" dist="38100" dir="2700000" algn="tl">
                    <a:srgbClr val="C0C0C0"/>
                  </a:outerShdw>
                </a:effectLst>
              </a:endParaRPr>
            </a:p>
          </p:txBody>
        </p:sp>
        <p:sp>
          <p:nvSpPr>
            <p:cNvPr id="68620" name="Rectangle 19"/>
            <p:cNvSpPr>
              <a:spLocks noChangeArrowheads="1"/>
            </p:cNvSpPr>
            <p:nvPr/>
          </p:nvSpPr>
          <p:spPr bwMode="auto">
            <a:xfrm>
              <a:off x="2350" y="1819"/>
              <a:ext cx="817" cy="642"/>
            </a:xfrm>
            <a:prstGeom prst="rect">
              <a:avLst/>
            </a:prstGeom>
            <a:noFill/>
            <a:ln w="12700">
              <a:solidFill>
                <a:schemeClr val="tx1"/>
              </a:solidFill>
              <a:miter lim="800000"/>
              <a:headEnd/>
              <a:tailEnd/>
            </a:ln>
          </p:spPr>
          <p:txBody>
            <a:bodyPr lIns="92075" tIns="46038" rIns="92075" bIns="46038">
              <a:spAutoFit/>
            </a:bodyPr>
            <a:lstStyle/>
            <a:p>
              <a:pPr algn="ctr">
                <a:lnSpc>
                  <a:spcPct val="100000"/>
                </a:lnSpc>
                <a:spcBef>
                  <a:spcPct val="50000"/>
                </a:spcBef>
                <a:buFontTx/>
                <a:buNone/>
              </a:pPr>
              <a:r>
                <a:rPr kumimoji="0" lang="en-GB" altLang="zh-TW" sz="2000"/>
                <a:t>Full-facepiece gas masks</a:t>
              </a:r>
              <a:endParaRPr kumimoji="0" lang="zh-TW" altLang="en-GB" sz="2000"/>
            </a:p>
          </p:txBody>
        </p:sp>
        <p:sp>
          <p:nvSpPr>
            <p:cNvPr id="68621" name="Line 20"/>
            <p:cNvSpPr>
              <a:spLocks noChangeShapeType="1"/>
            </p:cNvSpPr>
            <p:nvPr/>
          </p:nvSpPr>
          <p:spPr bwMode="auto">
            <a:xfrm flipV="1">
              <a:off x="2782" y="1180"/>
              <a:ext cx="0" cy="635"/>
            </a:xfrm>
            <a:prstGeom prst="line">
              <a:avLst/>
            </a:prstGeom>
            <a:noFill/>
            <a:ln w="12700">
              <a:solidFill>
                <a:schemeClr val="tx1"/>
              </a:solidFill>
              <a:round/>
              <a:headEnd type="none" w="sm" len="sm"/>
              <a:tailEnd type="stealth" w="lg" len="lg"/>
            </a:ln>
          </p:spPr>
          <p:txBody>
            <a:bodyPr wrap="none" anchor="ctr"/>
            <a:lstStyle/>
            <a:p>
              <a:endParaRPr lang="zh-TW" altLang="en-US"/>
            </a:p>
          </p:txBody>
        </p:sp>
        <p:sp>
          <p:nvSpPr>
            <p:cNvPr id="68622" name="Line 23"/>
            <p:cNvSpPr>
              <a:spLocks noChangeShapeType="1"/>
            </p:cNvSpPr>
            <p:nvPr/>
          </p:nvSpPr>
          <p:spPr bwMode="auto">
            <a:xfrm flipV="1">
              <a:off x="3716" y="1260"/>
              <a:ext cx="0" cy="403"/>
            </a:xfrm>
            <a:prstGeom prst="line">
              <a:avLst/>
            </a:prstGeom>
            <a:noFill/>
            <a:ln w="12700">
              <a:solidFill>
                <a:schemeClr val="tx1"/>
              </a:solidFill>
              <a:round/>
              <a:headEnd type="none" w="sm" len="sm"/>
              <a:tailEnd type="stealth" w="lg" len="lg"/>
            </a:ln>
          </p:spPr>
          <p:txBody>
            <a:bodyPr wrap="none" anchor="ctr"/>
            <a:lstStyle/>
            <a:p>
              <a:endParaRPr lang="zh-TW" altLang="en-US"/>
            </a:p>
          </p:txBody>
        </p:sp>
        <p:sp>
          <p:nvSpPr>
            <p:cNvPr id="68623" name="Line 25"/>
            <p:cNvSpPr>
              <a:spLocks noChangeShapeType="1"/>
            </p:cNvSpPr>
            <p:nvPr/>
          </p:nvSpPr>
          <p:spPr bwMode="auto">
            <a:xfrm flipV="1">
              <a:off x="5170" y="1410"/>
              <a:ext cx="0" cy="277"/>
            </a:xfrm>
            <a:prstGeom prst="line">
              <a:avLst/>
            </a:prstGeom>
            <a:noFill/>
            <a:ln w="12700">
              <a:solidFill>
                <a:schemeClr val="tx1"/>
              </a:solidFill>
              <a:round/>
              <a:headEnd type="none" w="sm" len="sm"/>
              <a:tailEnd type="stealth" w="lg" len="lg"/>
            </a:ln>
          </p:spPr>
          <p:txBody>
            <a:bodyPr wrap="none" anchor="ctr"/>
            <a:lstStyle/>
            <a:p>
              <a:endParaRPr lang="zh-TW" altLang="en-US"/>
            </a:p>
          </p:txBody>
        </p:sp>
        <p:sp>
          <p:nvSpPr>
            <p:cNvPr id="68624" name="Rectangle 22"/>
            <p:cNvSpPr>
              <a:spLocks noChangeArrowheads="1"/>
            </p:cNvSpPr>
            <p:nvPr/>
          </p:nvSpPr>
          <p:spPr bwMode="auto">
            <a:xfrm>
              <a:off x="3288" y="1616"/>
              <a:ext cx="864" cy="834"/>
            </a:xfrm>
            <a:prstGeom prst="rect">
              <a:avLst/>
            </a:prstGeom>
            <a:solidFill>
              <a:schemeClr val="bg1"/>
            </a:solidFill>
            <a:ln w="12700">
              <a:solidFill>
                <a:schemeClr val="tx1"/>
              </a:solidFill>
              <a:miter lim="800000"/>
              <a:headEnd/>
              <a:tailEnd/>
            </a:ln>
          </p:spPr>
          <p:txBody>
            <a:bodyPr lIns="92075" tIns="46038" rIns="92075" bIns="46038">
              <a:spAutoFit/>
            </a:bodyPr>
            <a:lstStyle/>
            <a:p>
              <a:pPr algn="ctr">
                <a:lnSpc>
                  <a:spcPct val="100000"/>
                </a:lnSpc>
                <a:spcBef>
                  <a:spcPct val="50000"/>
                </a:spcBef>
                <a:buFontTx/>
                <a:buNone/>
              </a:pPr>
              <a:r>
                <a:rPr kumimoji="0" lang="en-GB" altLang="zh-TW" sz="2000"/>
                <a:t>Powered air-purifying respirators</a:t>
              </a:r>
              <a:endParaRPr kumimoji="0" lang="zh-TW" altLang="en-GB" sz="2000"/>
            </a:p>
          </p:txBody>
        </p:sp>
        <p:sp>
          <p:nvSpPr>
            <p:cNvPr id="68625" name="Line 29"/>
            <p:cNvSpPr>
              <a:spLocks noChangeShapeType="1"/>
            </p:cNvSpPr>
            <p:nvPr/>
          </p:nvSpPr>
          <p:spPr bwMode="auto">
            <a:xfrm flipV="1">
              <a:off x="567" y="1031"/>
              <a:ext cx="0" cy="403"/>
            </a:xfrm>
            <a:prstGeom prst="line">
              <a:avLst/>
            </a:prstGeom>
            <a:noFill/>
            <a:ln w="12700">
              <a:solidFill>
                <a:schemeClr val="tx1"/>
              </a:solidFill>
              <a:round/>
              <a:headEnd type="none" w="sm" len="sm"/>
              <a:tailEnd type="stealth" w="lg" len="lg"/>
            </a:ln>
          </p:spPr>
          <p:txBody>
            <a:bodyPr wrap="none" anchor="ctr"/>
            <a:lstStyle/>
            <a:p>
              <a:endParaRPr lang="zh-TW" altLang="en-US"/>
            </a:p>
          </p:txBody>
        </p:sp>
        <p:sp>
          <p:nvSpPr>
            <p:cNvPr id="68626" name="Rectangle 8"/>
            <p:cNvSpPr>
              <a:spLocks noChangeArrowheads="1"/>
            </p:cNvSpPr>
            <p:nvPr/>
          </p:nvSpPr>
          <p:spPr bwMode="auto">
            <a:xfrm>
              <a:off x="113" y="1274"/>
              <a:ext cx="998" cy="450"/>
            </a:xfrm>
            <a:prstGeom prst="rect">
              <a:avLst/>
            </a:prstGeom>
            <a:solidFill>
              <a:schemeClr val="bg1"/>
            </a:solidFill>
            <a:ln w="12700">
              <a:solidFill>
                <a:schemeClr val="tx1"/>
              </a:solidFill>
              <a:miter lim="800000"/>
              <a:headEnd/>
              <a:tailEnd/>
            </a:ln>
          </p:spPr>
          <p:txBody>
            <a:bodyPr lIns="92075" tIns="46038" rIns="92075" bIns="46038">
              <a:spAutoFit/>
            </a:bodyPr>
            <a:lstStyle/>
            <a:p>
              <a:pPr algn="ctr">
                <a:lnSpc>
                  <a:spcPct val="100000"/>
                </a:lnSpc>
                <a:spcBef>
                  <a:spcPct val="50000"/>
                </a:spcBef>
                <a:buFontTx/>
                <a:buNone/>
              </a:pPr>
              <a:r>
                <a:rPr kumimoji="0" lang="en-GB" altLang="zh-TW" sz="2000"/>
                <a:t>Surgical masks</a:t>
              </a:r>
              <a:endParaRPr kumimoji="0" lang="zh-TW" altLang="en-GB" sz="2000"/>
            </a:p>
          </p:txBody>
        </p:sp>
        <p:sp>
          <p:nvSpPr>
            <p:cNvPr id="68627" name="Line 30"/>
            <p:cNvSpPr>
              <a:spLocks noChangeShapeType="1"/>
            </p:cNvSpPr>
            <p:nvPr/>
          </p:nvSpPr>
          <p:spPr bwMode="auto">
            <a:xfrm flipV="1">
              <a:off x="4468" y="1341"/>
              <a:ext cx="0" cy="1227"/>
            </a:xfrm>
            <a:prstGeom prst="line">
              <a:avLst/>
            </a:prstGeom>
            <a:noFill/>
            <a:ln w="9525">
              <a:solidFill>
                <a:schemeClr val="tx1"/>
              </a:solidFill>
              <a:round/>
              <a:headEnd/>
              <a:tailEnd type="stealth" w="lg" len="lg"/>
            </a:ln>
          </p:spPr>
          <p:txBody>
            <a:bodyPr/>
            <a:lstStyle/>
            <a:p>
              <a:endParaRPr lang="zh-TW" altLang="en-US"/>
            </a:p>
          </p:txBody>
        </p:sp>
        <p:sp>
          <p:nvSpPr>
            <p:cNvPr id="68628" name="Rectangle 27"/>
            <p:cNvSpPr>
              <a:spLocks noChangeArrowheads="1"/>
            </p:cNvSpPr>
            <p:nvPr/>
          </p:nvSpPr>
          <p:spPr bwMode="auto">
            <a:xfrm>
              <a:off x="4014" y="2560"/>
              <a:ext cx="925" cy="450"/>
            </a:xfrm>
            <a:prstGeom prst="rect">
              <a:avLst/>
            </a:prstGeom>
            <a:solidFill>
              <a:schemeClr val="bg1"/>
            </a:solidFill>
            <a:ln w="12700">
              <a:solidFill>
                <a:schemeClr val="tx1"/>
              </a:solidFill>
              <a:miter lim="800000"/>
              <a:headEnd/>
              <a:tailEnd/>
            </a:ln>
          </p:spPr>
          <p:txBody>
            <a:bodyPr lIns="92075" tIns="46038" rIns="92075" bIns="46038">
              <a:spAutoFit/>
            </a:bodyPr>
            <a:lstStyle/>
            <a:p>
              <a:pPr algn="ctr">
                <a:lnSpc>
                  <a:spcPct val="100000"/>
                </a:lnSpc>
                <a:spcBef>
                  <a:spcPct val="50000"/>
                </a:spcBef>
                <a:buFontTx/>
                <a:buNone/>
              </a:pPr>
              <a:r>
                <a:rPr kumimoji="0" lang="en-GB" altLang="zh-TW" sz="2000"/>
                <a:t>Air-line respirators</a:t>
              </a:r>
              <a:endParaRPr kumimoji="0" lang="zh-TW" altLang="en-GB" sz="2000"/>
            </a:p>
          </p:txBody>
        </p:sp>
        <p:sp>
          <p:nvSpPr>
            <p:cNvPr id="68629" name="Rectangle 24"/>
            <p:cNvSpPr>
              <a:spLocks noChangeArrowheads="1"/>
            </p:cNvSpPr>
            <p:nvPr/>
          </p:nvSpPr>
          <p:spPr bwMode="auto">
            <a:xfrm>
              <a:off x="4738" y="1665"/>
              <a:ext cx="864" cy="834"/>
            </a:xfrm>
            <a:prstGeom prst="rect">
              <a:avLst/>
            </a:prstGeom>
            <a:solidFill>
              <a:schemeClr val="bg1"/>
            </a:solidFill>
            <a:ln w="12700">
              <a:solidFill>
                <a:schemeClr val="tx1"/>
              </a:solidFill>
              <a:miter lim="800000"/>
              <a:headEnd/>
              <a:tailEnd/>
            </a:ln>
          </p:spPr>
          <p:txBody>
            <a:bodyPr lIns="92075" tIns="46038" rIns="92075" bIns="46038">
              <a:spAutoFit/>
            </a:bodyPr>
            <a:lstStyle/>
            <a:p>
              <a:pPr algn="ctr">
                <a:lnSpc>
                  <a:spcPct val="100000"/>
                </a:lnSpc>
                <a:spcBef>
                  <a:spcPct val="50000"/>
                </a:spcBef>
                <a:buFontTx/>
                <a:buNone/>
              </a:pPr>
              <a:r>
                <a:rPr kumimoji="0" lang="en-GB" altLang="zh-TW" sz="2000"/>
                <a:t>Self-contained breathing apparatus</a:t>
              </a:r>
              <a:endParaRPr kumimoji="0" lang="zh-TW" altLang="en-GB" sz="2000"/>
            </a:p>
          </p:txBody>
        </p:sp>
      </p:grpSp>
      <p:sp>
        <p:nvSpPr>
          <p:cNvPr id="127010" name="Rectangle 4"/>
          <p:cNvSpPr>
            <a:spLocks noChangeArrowheads="1"/>
          </p:cNvSpPr>
          <p:nvPr/>
        </p:nvSpPr>
        <p:spPr bwMode="auto">
          <a:xfrm>
            <a:off x="323850" y="274638"/>
            <a:ext cx="8353425" cy="633412"/>
          </a:xfrm>
          <a:prstGeom prst="rect">
            <a:avLst/>
          </a:prstGeom>
          <a:noFill/>
          <a:ln w="9525">
            <a:noFill/>
            <a:miter lim="800000"/>
            <a:headEnd/>
            <a:tailEnd/>
          </a:ln>
        </p:spPr>
        <p:txBody>
          <a:bodyPr>
            <a:spAutoFit/>
          </a:bodyPr>
          <a:lstStyle/>
          <a:p>
            <a:pPr marL="266700" indent="-266700" eaLnBrk="1" hangingPunct="1">
              <a:lnSpc>
                <a:spcPct val="110000"/>
              </a:lnSpc>
              <a:buFont typeface="Wingdings" pitchFamily="2" charset="2"/>
              <a:buNone/>
              <a:defRPr/>
            </a:pPr>
            <a:r>
              <a:rPr lang="en-US" altLang="zh-TW" sz="3200" i="1" dirty="0">
                <a:effectLst>
                  <a:outerShdw blurRad="38100" dist="38100" dir="2700000" algn="tl">
                    <a:srgbClr val="C0C0C0"/>
                  </a:outerShdw>
                </a:effectLst>
              </a:rPr>
              <a:t>Level of protection provided by respirators…</a:t>
            </a:r>
          </a:p>
        </p:txBody>
      </p:sp>
      <p:sp>
        <p:nvSpPr>
          <p:cNvPr id="68612" name="投影片編號版面配置區 175"/>
          <p:cNvSpPr txBox="1">
            <a:spLocks noGrp="1"/>
          </p:cNvSpPr>
          <p:nvPr/>
        </p:nvSpPr>
        <p:spPr bwMode="auto">
          <a:xfrm>
            <a:off x="8316913" y="6410325"/>
            <a:ext cx="549275" cy="331788"/>
          </a:xfrm>
          <a:prstGeom prst="rect">
            <a:avLst/>
          </a:prstGeom>
          <a:noFill/>
          <a:ln w="9525">
            <a:noFill/>
            <a:miter lim="800000"/>
            <a:headEnd/>
            <a:tailEnd/>
          </a:ln>
        </p:spPr>
        <p:txBody>
          <a:bodyPr/>
          <a:lstStyle/>
          <a:p>
            <a:pPr algn="r" eaLnBrk="1" hangingPunct="1">
              <a:lnSpc>
                <a:spcPct val="100000"/>
              </a:lnSpc>
              <a:spcBef>
                <a:spcPct val="0"/>
              </a:spcBef>
              <a:buFontTx/>
              <a:buNone/>
            </a:pPr>
            <a:fld id="{B82370E4-309D-47E8-A79D-36F4BB3BA28E}" type="slidenum">
              <a:rPr lang="en-US" altLang="zh-TW" sz="1400">
                <a:latin typeface="Arial" pitchFamily="34" charset="0"/>
                <a:ea typeface="新細明體" pitchFamily="18" charset="-120"/>
              </a:rPr>
              <a:pPr algn="r" eaLnBrk="1" hangingPunct="1">
                <a:lnSpc>
                  <a:spcPct val="100000"/>
                </a:lnSpc>
                <a:spcBef>
                  <a:spcPct val="0"/>
                </a:spcBef>
                <a:buFontTx/>
                <a:buNone/>
              </a:pPr>
              <a:t>48</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131" name="Group 107"/>
          <p:cNvGraphicFramePr>
            <a:graphicFrameLocks noGrp="1"/>
          </p:cNvGraphicFramePr>
          <p:nvPr/>
        </p:nvGraphicFramePr>
        <p:xfrm>
          <a:off x="539750" y="1460500"/>
          <a:ext cx="7920038" cy="4937640"/>
        </p:xfrm>
        <a:graphic>
          <a:graphicData uri="http://schemas.openxmlformats.org/drawingml/2006/table">
            <a:tbl>
              <a:tblPr/>
              <a:tblGrid>
                <a:gridCol w="1079500"/>
                <a:gridCol w="1368425"/>
                <a:gridCol w="1871663"/>
                <a:gridCol w="2089150"/>
                <a:gridCol w="1511300"/>
              </a:tblGrid>
              <a:tr h="8228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Series</a:t>
                      </a:r>
                      <a:endParaRPr kumimoji="1" lang="zh-TW" altLang="en-US"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Level</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Efficiency of Filtration (%)</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Targeted Contaminants</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Time of Use</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141">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N</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N100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99.7</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Particulates and </a:t>
                      </a:r>
                      <a:r>
                        <a:rPr kumimoji="1" lang="en-US" altLang="zh-TW" sz="2400" b="1" i="1" u="none" strike="noStrike" cap="none" normalizeH="0" baseline="0" dirty="0" smtClean="0">
                          <a:ln>
                            <a:noFill/>
                          </a:ln>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non-oil- based aerosols</a:t>
                      </a:r>
                      <a:endParaRPr kumimoji="1" lang="zh-TW" altLang="en-US" sz="2400" b="1" i="1" u="none" strike="noStrike" cap="none" normalizeH="0" baseline="0" dirty="0" smtClean="0">
                        <a:ln>
                          <a:noFill/>
                        </a:ln>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Varied by use condition</a:t>
                      </a:r>
                      <a:endParaRPr kumimoji="1" lang="zh-TW" altLang="en-US"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14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N99</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5714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N95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95</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57141">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R100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99.7</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Particulates  (including oil-based aerosols</a:t>
                      </a: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 working day (8 hours)</a:t>
                      </a:r>
                      <a:endPar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14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R99</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5714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R95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95</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57141">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P100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99.7</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Particulates (including oil-based aerosols</a:t>
                      </a: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rPr>
                        <a:t>)</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Varied by use condition</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14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P99</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a:t>
                      </a:r>
                      <a:endParaRPr kumimoji="1" lang="zh-TW" altLang="en-US"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5714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P95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95</a:t>
                      </a:r>
                      <a:endParaRPr kumimoji="1" lang="zh-TW" altLang="en-US" sz="2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bl>
          </a:graphicData>
        </a:graphic>
      </p:graphicFrame>
      <p:sp>
        <p:nvSpPr>
          <p:cNvPr id="129078" name="Rectangle 4"/>
          <p:cNvSpPr>
            <a:spLocks noChangeArrowheads="1"/>
          </p:cNvSpPr>
          <p:nvPr/>
        </p:nvSpPr>
        <p:spPr bwMode="auto">
          <a:xfrm>
            <a:off x="395288" y="236538"/>
            <a:ext cx="8353425" cy="1006475"/>
          </a:xfrm>
          <a:prstGeom prst="rect">
            <a:avLst/>
          </a:prstGeom>
          <a:noFill/>
          <a:ln w="9525">
            <a:noFill/>
            <a:miter lim="800000"/>
            <a:headEnd/>
            <a:tailEnd/>
          </a:ln>
        </p:spPr>
        <p:txBody>
          <a:bodyPr>
            <a:spAutoFit/>
          </a:bodyPr>
          <a:lstStyle/>
          <a:p>
            <a:pPr eaLnBrk="1" hangingPunct="1">
              <a:lnSpc>
                <a:spcPct val="110000"/>
              </a:lnSpc>
              <a:buFont typeface="Wingdings" pitchFamily="2" charset="2"/>
              <a:buNone/>
              <a:defRPr/>
            </a:pPr>
            <a:r>
              <a:rPr lang="en-US" altLang="zh-TW" sz="2800" i="1" dirty="0">
                <a:effectLst>
                  <a:outerShdw blurRad="38100" dist="38100" dir="2700000" algn="tl">
                    <a:srgbClr val="C0C0C0"/>
                  </a:outerShdw>
                </a:effectLst>
              </a:rPr>
              <a:t>Classification of particulate respirators by US National Institute for Occupational Safety and Health </a:t>
            </a:r>
          </a:p>
        </p:txBody>
      </p:sp>
      <p:sp>
        <p:nvSpPr>
          <p:cNvPr id="69685" name="投影片編號版面配置區 175"/>
          <p:cNvSpPr txBox="1">
            <a:spLocks noGrp="1"/>
          </p:cNvSpPr>
          <p:nvPr/>
        </p:nvSpPr>
        <p:spPr bwMode="auto">
          <a:xfrm>
            <a:off x="8316913" y="6410325"/>
            <a:ext cx="549275" cy="331788"/>
          </a:xfrm>
          <a:prstGeom prst="rect">
            <a:avLst/>
          </a:prstGeom>
          <a:noFill/>
          <a:ln w="9525">
            <a:noFill/>
            <a:miter lim="800000"/>
            <a:headEnd/>
            <a:tailEnd/>
          </a:ln>
        </p:spPr>
        <p:txBody>
          <a:bodyPr/>
          <a:lstStyle/>
          <a:p>
            <a:pPr algn="r" eaLnBrk="1" hangingPunct="1">
              <a:lnSpc>
                <a:spcPct val="100000"/>
              </a:lnSpc>
              <a:spcBef>
                <a:spcPct val="0"/>
              </a:spcBef>
              <a:buFontTx/>
              <a:buNone/>
            </a:pPr>
            <a:fld id="{C35736AB-7C8E-4D1C-91F0-CA185CC4E0FF}" type="slidenum">
              <a:rPr lang="en-US" altLang="zh-TW" sz="1400">
                <a:latin typeface="Arial" pitchFamily="34" charset="0"/>
                <a:ea typeface="新細明體" pitchFamily="18" charset="-120"/>
              </a:rPr>
              <a:pPr algn="r" eaLnBrk="1" hangingPunct="1">
                <a:lnSpc>
                  <a:spcPct val="100000"/>
                </a:lnSpc>
                <a:spcBef>
                  <a:spcPct val="0"/>
                </a:spcBef>
                <a:buFontTx/>
                <a:buNone/>
              </a:pPr>
              <a:t>49</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72355"/>
            <a:ext cx="7772400" cy="1268413"/>
          </a:xfrm>
        </p:spPr>
        <p:txBody>
          <a:bodyPr/>
          <a:lstStyle/>
          <a:p>
            <a:pPr eaLnBrk="1" hangingPunct="1"/>
            <a:r>
              <a:rPr lang="en-US" altLang="zh-TW" sz="4000" b="1" dirty="0" smtClean="0"/>
              <a:t>Outlines</a:t>
            </a:r>
            <a:endParaRPr lang="zh-TW" altLang="en-US" sz="4000" b="1" dirty="0" smtClean="0"/>
          </a:p>
        </p:txBody>
      </p:sp>
      <p:sp>
        <p:nvSpPr>
          <p:cNvPr id="16387" name="內容版面配置區 2"/>
          <p:cNvSpPr>
            <a:spLocks/>
          </p:cNvSpPr>
          <p:nvPr/>
        </p:nvSpPr>
        <p:spPr bwMode="auto">
          <a:xfrm>
            <a:off x="755576" y="1340768"/>
            <a:ext cx="7704137" cy="4727575"/>
          </a:xfrm>
          <a:prstGeom prst="rect">
            <a:avLst/>
          </a:prstGeom>
          <a:noFill/>
          <a:ln w="9525">
            <a:noFill/>
            <a:miter lim="800000"/>
            <a:headEnd/>
            <a:tailEnd/>
          </a:ln>
        </p:spPr>
        <p:txBody>
          <a:bodyPr lIns="54864" tIns="91440"/>
          <a:lstStyle/>
          <a:p>
            <a:pPr marL="1614488" indent="-1495425" eaLnBrk="1" hangingPunct="1">
              <a:lnSpc>
                <a:spcPct val="125000"/>
              </a:lnSpc>
              <a:spcBef>
                <a:spcPts val="600"/>
              </a:spcBef>
              <a:buClr>
                <a:schemeClr val="tx1"/>
              </a:buClr>
              <a:buFontTx/>
              <a:buNone/>
              <a:defRPr/>
            </a:pPr>
            <a:r>
              <a:rPr lang="en-US" altLang="zh-TW" sz="2800" dirty="0">
                <a:solidFill>
                  <a:srgbClr val="000000"/>
                </a:solidFill>
              </a:rPr>
              <a:t>Section 1: Chemical Hazards and Strategy of Evaluation and Control</a:t>
            </a:r>
          </a:p>
          <a:p>
            <a:pPr marL="1614488" indent="-1495425" eaLnBrk="1" hangingPunct="1">
              <a:lnSpc>
                <a:spcPct val="125000"/>
              </a:lnSpc>
              <a:spcBef>
                <a:spcPts val="600"/>
              </a:spcBef>
              <a:buClr>
                <a:schemeClr val="tx1"/>
              </a:buClr>
              <a:buFont typeface="Wingdings" pitchFamily="2" charset="2"/>
              <a:buNone/>
              <a:defRPr/>
            </a:pPr>
            <a:r>
              <a:rPr lang="en-US" altLang="zh-TW" sz="2800" dirty="0" smtClean="0">
                <a:solidFill>
                  <a:srgbClr val="000000"/>
                </a:solidFill>
              </a:rPr>
              <a:t>Section 2: </a:t>
            </a:r>
            <a:r>
              <a:rPr lang="en-US" altLang="zh-TW" sz="2800" dirty="0">
                <a:solidFill>
                  <a:srgbClr val="000000"/>
                </a:solidFill>
              </a:rPr>
              <a:t>Pointers on Management of Chemical Hazards</a:t>
            </a:r>
          </a:p>
          <a:p>
            <a:pPr marL="1614488" indent="-1495425" eaLnBrk="1" hangingPunct="1">
              <a:lnSpc>
                <a:spcPct val="125000"/>
              </a:lnSpc>
              <a:spcBef>
                <a:spcPts val="600"/>
              </a:spcBef>
              <a:buClr>
                <a:schemeClr val="tx1"/>
              </a:buClr>
              <a:buFontTx/>
              <a:buNone/>
              <a:defRPr/>
            </a:pPr>
            <a:r>
              <a:rPr lang="en-US" altLang="zh-TW" sz="2800" dirty="0">
                <a:solidFill>
                  <a:srgbClr val="000000"/>
                </a:solidFill>
              </a:rPr>
              <a:t>Section </a:t>
            </a:r>
            <a:r>
              <a:rPr lang="en-US" altLang="zh-TW" sz="2800" dirty="0" smtClean="0">
                <a:solidFill>
                  <a:srgbClr val="000000"/>
                </a:solidFill>
              </a:rPr>
              <a:t>3: </a:t>
            </a:r>
            <a:r>
              <a:rPr lang="en-US" altLang="zh-TW" sz="2800" dirty="0">
                <a:solidFill>
                  <a:srgbClr val="000000"/>
                </a:solidFill>
              </a:rPr>
              <a:t>Overview of Personal Protective Equipments and Eye/Facial Protection</a:t>
            </a:r>
            <a:endParaRPr lang="zh-TW" altLang="en-US" sz="2800" dirty="0">
              <a:solidFill>
                <a:srgbClr val="000000"/>
              </a:solidFill>
            </a:endParaRPr>
          </a:p>
          <a:p>
            <a:pPr marL="438150" indent="-319088" eaLnBrk="1" hangingPunct="1">
              <a:lnSpc>
                <a:spcPct val="125000"/>
              </a:lnSpc>
              <a:spcBef>
                <a:spcPts val="600"/>
              </a:spcBef>
              <a:buClr>
                <a:schemeClr val="tx1"/>
              </a:buClr>
              <a:buFontTx/>
              <a:buNone/>
              <a:defRPr/>
            </a:pPr>
            <a:r>
              <a:rPr lang="en-US" altLang="zh-TW" sz="2800" dirty="0">
                <a:solidFill>
                  <a:srgbClr val="000000"/>
                </a:solidFill>
              </a:rPr>
              <a:t>Section </a:t>
            </a:r>
            <a:r>
              <a:rPr lang="en-US" altLang="zh-TW" sz="2800" dirty="0" smtClean="0">
                <a:solidFill>
                  <a:srgbClr val="000000"/>
                </a:solidFill>
              </a:rPr>
              <a:t>4: </a:t>
            </a:r>
            <a:r>
              <a:rPr lang="en-US" altLang="zh-TW" sz="2800" dirty="0">
                <a:solidFill>
                  <a:srgbClr val="000000"/>
                </a:solidFill>
              </a:rPr>
              <a:t>Respirators</a:t>
            </a:r>
            <a:endParaRPr lang="zh-TW" altLang="en-US" sz="2800" dirty="0">
              <a:solidFill>
                <a:srgbClr val="000000"/>
              </a:solidFill>
            </a:endParaRPr>
          </a:p>
          <a:p>
            <a:pPr marL="438150" indent="-319088" eaLnBrk="1" hangingPunct="1">
              <a:lnSpc>
                <a:spcPct val="125000"/>
              </a:lnSpc>
              <a:spcBef>
                <a:spcPts val="600"/>
              </a:spcBef>
              <a:buClr>
                <a:schemeClr val="tx1"/>
              </a:buClr>
              <a:buFontTx/>
              <a:buNone/>
              <a:defRPr/>
            </a:pPr>
            <a:r>
              <a:rPr lang="en-US" altLang="zh-TW" sz="2800" dirty="0">
                <a:solidFill>
                  <a:srgbClr val="000000"/>
                </a:solidFill>
              </a:rPr>
              <a:t>Section </a:t>
            </a:r>
            <a:r>
              <a:rPr lang="en-US" altLang="zh-TW" sz="2800" dirty="0" smtClean="0">
                <a:solidFill>
                  <a:srgbClr val="000000"/>
                </a:solidFill>
              </a:rPr>
              <a:t>5: </a:t>
            </a:r>
            <a:r>
              <a:rPr lang="en-US" altLang="zh-TW" sz="2800" dirty="0">
                <a:solidFill>
                  <a:srgbClr val="000000"/>
                </a:solidFill>
              </a:rPr>
              <a:t>Protective Clothing and Hand Protection</a:t>
            </a:r>
          </a:p>
        </p:txBody>
      </p:sp>
      <p:sp>
        <p:nvSpPr>
          <p:cNvPr id="10244" name="投影片編號版面配置區 4"/>
          <p:cNvSpPr>
            <a:spLocks noGrp="1"/>
          </p:cNvSpPr>
          <p:nvPr>
            <p:ph type="sldNum" sz="quarter" idx="12"/>
          </p:nvPr>
        </p:nvSpPr>
        <p:spPr>
          <a:noFill/>
        </p:spPr>
        <p:txBody>
          <a:bodyPr/>
          <a:lstStyle/>
          <a:p>
            <a:fld id="{9A4ECB6A-8CE9-4EBB-AFA5-F6EB7709336B}" type="slidenum">
              <a:rPr lang="en-US" altLang="zh-TW" smtClean="0">
                <a:latin typeface="Arial" pitchFamily="34" charset="0"/>
              </a:rPr>
              <a:pPr/>
              <a:t>5</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827088" y="2300288"/>
            <a:ext cx="7561262" cy="3505200"/>
          </a:xfrm>
          <a:prstGeom prst="rect">
            <a:avLst/>
          </a:prstGeom>
          <a:noFill/>
          <a:ln w="9525">
            <a:noFill/>
            <a:miter lim="800000"/>
            <a:headEnd/>
            <a:tailEnd/>
          </a:ln>
        </p:spPr>
        <p:txBody>
          <a:bodyPr>
            <a:spAutoFit/>
          </a:bodyPr>
          <a:lstStyle/>
          <a:p>
            <a:pPr marL="457200" indent="-457200" eaLnBrk="1" hangingPunct="1">
              <a:lnSpc>
                <a:spcPct val="160000"/>
              </a:lnSpc>
              <a:buFont typeface="Times New Roman" pitchFamily="18" charset="0"/>
              <a:buAutoNum type="arabicParenR"/>
            </a:pPr>
            <a:r>
              <a:rPr lang="en-US" altLang="zh-TW" sz="2600"/>
              <a:t>Type of respirator and level of protection required?</a:t>
            </a:r>
          </a:p>
          <a:p>
            <a:pPr marL="457200" indent="-457200" eaLnBrk="1" hangingPunct="1">
              <a:lnSpc>
                <a:spcPct val="160000"/>
              </a:lnSpc>
              <a:buFont typeface="Times New Roman" pitchFamily="18" charset="0"/>
              <a:buAutoNum type="arabicParenR"/>
            </a:pPr>
            <a:r>
              <a:rPr lang="en-US" altLang="zh-TW" sz="2600"/>
              <a:t>Not everyone can use the same type of respirator</a:t>
            </a:r>
          </a:p>
          <a:p>
            <a:pPr marL="457200" indent="-457200" eaLnBrk="1" hangingPunct="1">
              <a:lnSpc>
                <a:spcPct val="160000"/>
              </a:lnSpc>
              <a:buFont typeface="Times New Roman" pitchFamily="18" charset="0"/>
              <a:buAutoNum type="arabicParenR"/>
            </a:pPr>
            <a:r>
              <a:rPr lang="en-US" altLang="zh-TW" sz="2600"/>
              <a:t>Level of reduction in contaminant concentration by the respirator? </a:t>
            </a:r>
          </a:p>
          <a:p>
            <a:pPr marL="457200" indent="-457200" eaLnBrk="1" hangingPunct="1">
              <a:lnSpc>
                <a:spcPct val="160000"/>
              </a:lnSpc>
              <a:buFontTx/>
              <a:buAutoNum type="arabicParenR"/>
            </a:pPr>
            <a:r>
              <a:rPr lang="en-US" altLang="zh-TW" sz="2600"/>
              <a:t>“Protection factor” vs. “fit factor”</a:t>
            </a:r>
            <a:r>
              <a:rPr lang="zh-TW" altLang="en-US"/>
              <a:t>    </a:t>
            </a:r>
          </a:p>
        </p:txBody>
      </p:sp>
      <p:sp>
        <p:nvSpPr>
          <p:cNvPr id="70659"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BB4C1903-6D81-4002-BCAE-FD0260055D80}" type="slidenum">
              <a:rPr lang="en-US" altLang="zh-TW" sz="1400">
                <a:latin typeface="Arial" pitchFamily="34" charset="0"/>
                <a:ea typeface="新細明體" pitchFamily="18" charset="-120"/>
              </a:rPr>
              <a:pPr algn="r" eaLnBrk="1" hangingPunct="1">
                <a:lnSpc>
                  <a:spcPct val="100000"/>
                </a:lnSpc>
                <a:spcBef>
                  <a:spcPct val="0"/>
                </a:spcBef>
                <a:buFontTx/>
                <a:buNone/>
              </a:pPr>
              <a:t>50</a:t>
            </a:fld>
            <a:endParaRPr lang="en-US" altLang="zh-TW" sz="1400">
              <a:latin typeface="Arial" pitchFamily="34" charset="0"/>
              <a:ea typeface="新細明體" pitchFamily="18" charset="-120"/>
            </a:endParaRPr>
          </a:p>
        </p:txBody>
      </p:sp>
      <p:sp>
        <p:nvSpPr>
          <p:cNvPr id="70660" name="標題 1"/>
          <p:cNvSpPr>
            <a:spLocks/>
          </p:cNvSpPr>
          <p:nvPr/>
        </p:nvSpPr>
        <p:spPr bwMode="auto">
          <a:xfrm>
            <a:off x="457200" y="4762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
        <p:nvSpPr>
          <p:cNvPr id="70661" name="內容版面配置區 2"/>
          <p:cNvSpPr>
            <a:spLocks/>
          </p:cNvSpPr>
          <p:nvPr/>
        </p:nvSpPr>
        <p:spPr bwMode="auto">
          <a:xfrm>
            <a:off x="576263" y="1414463"/>
            <a:ext cx="7524750" cy="719137"/>
          </a:xfrm>
          <a:prstGeom prst="rect">
            <a:avLst/>
          </a:prstGeom>
          <a:noFill/>
          <a:ln w="9525">
            <a:noFill/>
            <a:miter lim="800000"/>
            <a:headEnd/>
            <a:tailEnd/>
          </a:ln>
        </p:spPr>
        <p:txBody>
          <a:bodyPr lIns="54864" tIns="91440"/>
          <a:lstStyle/>
          <a:p>
            <a:pPr marL="355600" indent="-355600" eaLnBrk="1" hangingPunct="1">
              <a:lnSpc>
                <a:spcPct val="120000"/>
              </a:lnSpc>
              <a:buClr>
                <a:schemeClr val="tx1"/>
              </a:buClr>
              <a:buSzPct val="72000"/>
              <a:buFont typeface="Wingdings" pitchFamily="2" charset="2"/>
              <a:buChar char="l"/>
            </a:pPr>
            <a:r>
              <a:rPr lang="en-US" altLang="zh-TW" sz="2800">
                <a:solidFill>
                  <a:srgbClr val="000000"/>
                </a:solidFill>
              </a:rPr>
              <a:t>Selection of respirators</a:t>
            </a:r>
            <a:endParaRPr lang="zh-TW" altLang="en-US" sz="280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內容版面配置區 2"/>
          <p:cNvSpPr>
            <a:spLocks/>
          </p:cNvSpPr>
          <p:nvPr/>
        </p:nvSpPr>
        <p:spPr bwMode="auto">
          <a:xfrm>
            <a:off x="539750" y="1196975"/>
            <a:ext cx="8135938" cy="3022600"/>
          </a:xfrm>
          <a:prstGeom prst="rect">
            <a:avLst/>
          </a:prstGeom>
          <a:noFill/>
          <a:ln w="9525">
            <a:noFill/>
            <a:miter lim="800000"/>
            <a:headEnd/>
            <a:tailEnd/>
          </a:ln>
        </p:spPr>
        <p:txBody>
          <a:bodyPr lIns="54864" tIns="91440"/>
          <a:lstStyle/>
          <a:p>
            <a:pPr marL="438150" indent="-319088" eaLnBrk="1" hangingPunct="1">
              <a:lnSpc>
                <a:spcPct val="110000"/>
              </a:lnSpc>
              <a:buClr>
                <a:schemeClr val="tx1"/>
              </a:buClr>
              <a:buSzPct val="72000"/>
              <a:buFont typeface="Wingdings" pitchFamily="2" charset="2"/>
              <a:buChar char="l"/>
              <a:defRPr/>
            </a:pPr>
            <a:r>
              <a:rPr kumimoji="0" lang="en-US" altLang="zh-TW" dirty="0">
                <a:solidFill>
                  <a:srgbClr val="000000"/>
                </a:solidFill>
              </a:rPr>
              <a:t>Presence of airborne hazard: A result of air being unsafe to breath (e.g. insufficient oxygen content</a:t>
            </a:r>
            <a:r>
              <a:rPr lang="en-US" altLang="zh-TW" dirty="0">
                <a:solidFill>
                  <a:srgbClr val="000000"/>
                </a:solidFill>
              </a:rPr>
              <a:t>) or being contaminated by a hazardous material</a:t>
            </a:r>
            <a:endParaRPr lang="zh-TW" altLang="en-US" dirty="0">
              <a:solidFill>
                <a:srgbClr val="000000"/>
              </a:solidFill>
            </a:endParaRPr>
          </a:p>
          <a:p>
            <a:pPr marL="438150" indent="-319088" eaLnBrk="1" hangingPunct="1">
              <a:lnSpc>
                <a:spcPct val="110000"/>
              </a:lnSpc>
              <a:buClr>
                <a:schemeClr val="tx1"/>
              </a:buClr>
              <a:buSzPct val="72000"/>
              <a:buFont typeface="Wingdings" pitchFamily="2" charset="2"/>
              <a:buChar char="l"/>
              <a:defRPr/>
            </a:pPr>
            <a:r>
              <a:rPr lang="en-US" altLang="zh-TW" dirty="0">
                <a:solidFill>
                  <a:srgbClr val="000000"/>
                </a:solidFill>
              </a:rPr>
              <a:t>Understanding IDLH (Immediately Dangerous to Life or Health concentration)</a:t>
            </a:r>
            <a:r>
              <a:rPr lang="en-US" altLang="zh-TW" dirty="0">
                <a:solidFill>
                  <a:srgbClr val="000000"/>
                </a:solidFill>
                <a:latin typeface="Times" pitchFamily="18" charset="0"/>
              </a:rPr>
              <a:t>—</a:t>
            </a:r>
            <a:r>
              <a:rPr lang="en-US" altLang="zh-TW" b="1" i="1" dirty="0">
                <a:solidFill>
                  <a:srgbClr val="0000CC"/>
                </a:solidFill>
                <a:effectLst>
                  <a:outerShdw blurRad="38100" dist="38100" dir="2700000" algn="tl">
                    <a:srgbClr val="000000">
                      <a:alpha val="43137"/>
                    </a:srgbClr>
                  </a:outerShdw>
                </a:effectLst>
              </a:rPr>
              <a:t>only air-supplying respirators may be used under IDLH condition</a:t>
            </a:r>
            <a:endParaRPr lang="zh-TW" altLang="en-US" b="1" i="1" dirty="0">
              <a:solidFill>
                <a:srgbClr val="0000CC"/>
              </a:solidFill>
              <a:effectLst>
                <a:outerShdw blurRad="38100" dist="38100" dir="2700000" algn="tl">
                  <a:srgbClr val="000000">
                    <a:alpha val="43137"/>
                  </a:srgbClr>
                </a:outerShdw>
              </a:effectLst>
            </a:endParaRPr>
          </a:p>
        </p:txBody>
      </p:sp>
      <p:sp>
        <p:nvSpPr>
          <p:cNvPr id="3078" name="Rectangle 3"/>
          <p:cNvSpPr>
            <a:spLocks noChangeArrowheads="1"/>
          </p:cNvSpPr>
          <p:nvPr/>
        </p:nvSpPr>
        <p:spPr bwMode="auto">
          <a:xfrm>
            <a:off x="900113" y="3933825"/>
            <a:ext cx="7775575" cy="2500313"/>
          </a:xfrm>
          <a:prstGeom prst="rect">
            <a:avLst/>
          </a:prstGeom>
          <a:gradFill rotWithShape="0">
            <a:gsLst>
              <a:gs pos="0">
                <a:schemeClr val="bg1"/>
              </a:gs>
              <a:gs pos="100000">
                <a:srgbClr val="CCFFFF"/>
              </a:gs>
            </a:gsLst>
            <a:lin ang="5400000" scaled="1"/>
          </a:gradFill>
          <a:ln w="9525">
            <a:noFill/>
            <a:miter lim="800000"/>
            <a:headEnd/>
            <a:tailEnd/>
          </a:ln>
        </p:spPr>
        <p:txBody>
          <a:bodyPr lIns="54864" tIns="91440"/>
          <a:lstStyle/>
          <a:p>
            <a:pPr marL="123825" indent="-4763" eaLnBrk="1" hangingPunct="1">
              <a:lnSpc>
                <a:spcPct val="120000"/>
              </a:lnSpc>
              <a:buFontTx/>
              <a:buNone/>
              <a:defRPr/>
            </a:pPr>
            <a:r>
              <a:rPr lang="zh-TW" altLang="en-US" i="1">
                <a:effectLst>
                  <a:outerShdw blurRad="38100" dist="38100" dir="2700000" algn="tl">
                    <a:srgbClr val="C0C0C0"/>
                  </a:outerShdw>
                </a:effectLst>
              </a:rPr>
              <a:t>I</a:t>
            </a:r>
            <a:r>
              <a:rPr lang="en-US" altLang="zh-TW" i="1" dirty="0">
                <a:effectLst>
                  <a:outerShdw blurRad="38100" dist="38100" dir="2700000" algn="tl">
                    <a:srgbClr val="C0C0C0"/>
                  </a:outerShdw>
                </a:effectLst>
              </a:rPr>
              <a:t>DLH is a threshold concentration developed to prevent acute toxicity arising from inhalational exposure to hazardous material; when exposed to a target chemical at concentration beyond IDLH a person may suffer: 1) death; 2) irreversible health effect; or 3) loss of ability to escape</a:t>
            </a:r>
            <a:endParaRPr lang="zh-TW" altLang="en-US" i="1">
              <a:effectLst>
                <a:outerShdw blurRad="38100" dist="38100" dir="2700000" algn="tl">
                  <a:srgbClr val="C0C0C0"/>
                </a:outerShdw>
              </a:effectLst>
            </a:endParaRPr>
          </a:p>
        </p:txBody>
      </p:sp>
      <p:graphicFrame>
        <p:nvGraphicFramePr>
          <p:cNvPr id="4098" name="Object 4"/>
          <p:cNvGraphicFramePr>
            <a:graphicFrameLocks noChangeAspect="1"/>
          </p:cNvGraphicFramePr>
          <p:nvPr/>
        </p:nvGraphicFramePr>
        <p:xfrm>
          <a:off x="250825" y="3789363"/>
          <a:ext cx="787400" cy="617537"/>
        </p:xfrm>
        <a:graphic>
          <a:graphicData uri="http://schemas.openxmlformats.org/presentationml/2006/ole">
            <mc:AlternateContent xmlns:mc="http://schemas.openxmlformats.org/markup-compatibility/2006">
              <mc:Choice xmlns:v="urn:schemas-microsoft-com:vml" Requires="v">
                <p:oleObj spid="_x0000_s4100" name="多媒體項目" r:id="rId4" imgW="790956" imgH="621792" progId="">
                  <p:embed/>
                </p:oleObj>
              </mc:Choice>
              <mc:Fallback>
                <p:oleObj name="多媒體項目" r:id="rId4" imgW="790956" imgH="621792"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789363"/>
                        <a:ext cx="787400"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7308850" y="5805488"/>
          <a:ext cx="1382713" cy="852487"/>
        </p:xfrm>
        <a:graphic>
          <a:graphicData uri="http://schemas.openxmlformats.org/presentationml/2006/ole">
            <mc:AlternateContent xmlns:mc="http://schemas.openxmlformats.org/markup-compatibility/2006">
              <mc:Choice xmlns:v="urn:schemas-microsoft-com:vml" Requires="v">
                <p:oleObj spid="_x0000_s4101" name="多媒體項目" r:id="rId6" imgW="1384402" imgH="853135" progId="">
                  <p:embed/>
                </p:oleObj>
              </mc:Choice>
              <mc:Fallback>
                <p:oleObj name="多媒體項目" r:id="rId6" imgW="1384402" imgH="853135"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850" y="5805488"/>
                        <a:ext cx="1382713"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投影片編號版面配置區 7"/>
          <p:cNvSpPr>
            <a:spLocks noGrp="1"/>
          </p:cNvSpPr>
          <p:nvPr>
            <p:ph type="sldNum" sz="quarter" idx="12"/>
          </p:nvPr>
        </p:nvSpPr>
        <p:spPr>
          <a:noFill/>
        </p:spPr>
        <p:txBody>
          <a:bodyPr/>
          <a:lstStyle/>
          <a:p>
            <a:fld id="{A7F70B39-4FEE-4731-9073-53C58BFEC633}" type="slidenum">
              <a:rPr lang="en-US" altLang="zh-TW" smtClean="0">
                <a:latin typeface="Arial" pitchFamily="34" charset="0"/>
              </a:rPr>
              <a:pPr/>
              <a:t>51</a:t>
            </a:fld>
            <a:endParaRPr lang="en-US" altLang="zh-TW" smtClean="0">
              <a:latin typeface="Arial" pitchFamily="34" charset="0"/>
            </a:endParaRPr>
          </a:p>
        </p:txBody>
      </p:sp>
      <p:sp>
        <p:nvSpPr>
          <p:cNvPr id="4103"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內容版面配置區 2"/>
          <p:cNvSpPr>
            <a:spLocks/>
          </p:cNvSpPr>
          <p:nvPr/>
        </p:nvSpPr>
        <p:spPr bwMode="auto">
          <a:xfrm>
            <a:off x="611188" y="836613"/>
            <a:ext cx="7524750" cy="720725"/>
          </a:xfrm>
          <a:prstGeom prst="rect">
            <a:avLst/>
          </a:prstGeom>
          <a:noFill/>
          <a:ln w="9525">
            <a:noFill/>
            <a:miter lim="800000"/>
            <a:headEnd/>
            <a:tailEnd/>
          </a:ln>
        </p:spPr>
        <p:txBody>
          <a:bodyPr lIns="54864" tIns="91440"/>
          <a:lstStyle/>
          <a:p>
            <a:pPr marL="438150" indent="-319088" eaLnBrk="1" hangingPunct="1">
              <a:lnSpc>
                <a:spcPct val="120000"/>
              </a:lnSpc>
              <a:buClr>
                <a:schemeClr val="tx1"/>
              </a:buClr>
              <a:buSzPct val="72000"/>
              <a:buFont typeface="Wingdings" pitchFamily="2" charset="2"/>
              <a:buChar char="l"/>
            </a:pPr>
            <a:r>
              <a:rPr lang="en-US" altLang="zh-TW" sz="2800">
                <a:solidFill>
                  <a:srgbClr val="000000"/>
                </a:solidFill>
              </a:rPr>
              <a:t>Oxygen content and physiological response</a:t>
            </a:r>
            <a:endParaRPr lang="zh-TW" altLang="en-US" sz="2800">
              <a:solidFill>
                <a:srgbClr val="000000"/>
              </a:solidFill>
            </a:endParaRPr>
          </a:p>
        </p:txBody>
      </p:sp>
      <p:grpSp>
        <p:nvGrpSpPr>
          <p:cNvPr id="71683" name="Group 17"/>
          <p:cNvGrpSpPr>
            <a:grpSpLocks/>
          </p:cNvGrpSpPr>
          <p:nvPr/>
        </p:nvGrpSpPr>
        <p:grpSpPr bwMode="auto">
          <a:xfrm>
            <a:off x="827088" y="1631950"/>
            <a:ext cx="7561262" cy="4697413"/>
            <a:chOff x="521" y="1028"/>
            <a:chExt cx="4763" cy="2959"/>
          </a:xfrm>
        </p:grpSpPr>
        <p:sp>
          <p:nvSpPr>
            <p:cNvPr id="71686" name="Rectangle 2"/>
            <p:cNvSpPr>
              <a:spLocks noChangeAspect="1" noChangeArrowheads="1"/>
            </p:cNvSpPr>
            <p:nvPr/>
          </p:nvSpPr>
          <p:spPr bwMode="auto">
            <a:xfrm>
              <a:off x="521" y="1028"/>
              <a:ext cx="4763" cy="2959"/>
            </a:xfrm>
            <a:prstGeom prst="rect">
              <a:avLst/>
            </a:prstGeom>
            <a:noFill/>
            <a:ln w="101600" cmpd="thickThin">
              <a:solidFill>
                <a:srgbClr val="008080"/>
              </a:solidFill>
              <a:miter lim="800000"/>
              <a:headEnd type="none" w="sm" len="sm"/>
              <a:tailEnd type="none" w="sm" len="sm"/>
            </a:ln>
          </p:spPr>
          <p:txBody>
            <a:bodyPr wrap="none" anchor="ctr"/>
            <a:lstStyle/>
            <a:p>
              <a:pPr eaLnBrk="1" hangingPunct="1">
                <a:lnSpc>
                  <a:spcPct val="100000"/>
                </a:lnSpc>
                <a:spcBef>
                  <a:spcPct val="0"/>
                </a:spcBef>
                <a:buFontTx/>
                <a:buNone/>
              </a:pPr>
              <a:endParaRPr kumimoji="0" lang="zh-TW" altLang="zh-TW">
                <a:latin typeface="Arial" pitchFamily="34" charset="0"/>
              </a:endParaRPr>
            </a:p>
          </p:txBody>
        </p:sp>
        <p:pic>
          <p:nvPicPr>
            <p:cNvPr id="71687" name="Picture 4"/>
            <p:cNvPicPr>
              <a:picLocks noChangeAspect="1" noChangeArrowheads="1"/>
            </p:cNvPicPr>
            <p:nvPr/>
          </p:nvPicPr>
          <p:blipFill>
            <a:blip r:embed="rId3" cstate="print"/>
            <a:srcRect/>
            <a:stretch>
              <a:fillRect/>
            </a:stretch>
          </p:blipFill>
          <p:spPr bwMode="auto">
            <a:xfrm>
              <a:off x="567" y="1220"/>
              <a:ext cx="4672" cy="1760"/>
            </a:xfrm>
            <a:prstGeom prst="rect">
              <a:avLst/>
            </a:prstGeom>
            <a:noFill/>
            <a:ln w="9525">
              <a:noFill/>
              <a:miter lim="800000"/>
              <a:headEnd/>
              <a:tailEnd/>
            </a:ln>
          </p:spPr>
        </p:pic>
        <p:sp>
          <p:nvSpPr>
            <p:cNvPr id="71688" name="Rectangle 6"/>
            <p:cNvSpPr>
              <a:spLocks noChangeArrowheads="1"/>
            </p:cNvSpPr>
            <p:nvPr/>
          </p:nvSpPr>
          <p:spPr bwMode="auto">
            <a:xfrm>
              <a:off x="794" y="2944"/>
              <a:ext cx="680" cy="594"/>
            </a:xfrm>
            <a:prstGeom prst="rect">
              <a:avLst/>
            </a:prstGeom>
            <a:noFill/>
            <a:ln w="9525">
              <a:noFill/>
              <a:miter lim="800000"/>
              <a:headEnd/>
              <a:tailEnd/>
            </a:ln>
          </p:spPr>
          <p:txBody>
            <a:bodyPr lIns="92075" tIns="46038" rIns="92075" bIns="46038">
              <a:spAutoFit/>
            </a:bodyPr>
            <a:lstStyle/>
            <a:p>
              <a:pPr defTabSz="762000" eaLnBrk="1" hangingPunct="1">
                <a:lnSpc>
                  <a:spcPct val="100000"/>
                </a:lnSpc>
                <a:spcBef>
                  <a:spcPct val="0"/>
                </a:spcBef>
                <a:buFontTx/>
                <a:buNone/>
              </a:pPr>
              <a:r>
                <a:rPr lang="en-US" altLang="zh-TW" sz="1400" b="1"/>
                <a:t>Safe but continuous ventilation required</a:t>
              </a:r>
              <a:endParaRPr lang="zh-TW" altLang="en-US" sz="1400" b="1"/>
            </a:p>
          </p:txBody>
        </p:sp>
        <p:sp>
          <p:nvSpPr>
            <p:cNvPr id="71689" name="Rectangle 7"/>
            <p:cNvSpPr>
              <a:spLocks noChangeArrowheads="1"/>
            </p:cNvSpPr>
            <p:nvPr/>
          </p:nvSpPr>
          <p:spPr bwMode="auto">
            <a:xfrm>
              <a:off x="1520" y="2943"/>
              <a:ext cx="680" cy="862"/>
            </a:xfrm>
            <a:prstGeom prst="rect">
              <a:avLst/>
            </a:prstGeom>
            <a:noFill/>
            <a:ln w="9525">
              <a:noFill/>
              <a:miter lim="800000"/>
              <a:headEnd/>
              <a:tailEnd/>
            </a:ln>
          </p:spPr>
          <p:txBody>
            <a:bodyPr lIns="92075" tIns="46038" rIns="92075" bIns="46038">
              <a:spAutoFit/>
            </a:bodyPr>
            <a:lstStyle/>
            <a:p>
              <a:pPr defTabSz="762000" eaLnBrk="1" hangingPunct="1">
                <a:lnSpc>
                  <a:spcPct val="100000"/>
                </a:lnSpc>
                <a:spcBef>
                  <a:spcPct val="0"/>
                </a:spcBef>
                <a:buFontTx/>
                <a:buNone/>
              </a:pPr>
              <a:r>
                <a:rPr lang="en-US" altLang="zh-TW" sz="1400" b="1"/>
                <a:t>Increase in  respiration and pulse rate; headache; nausea</a:t>
              </a:r>
              <a:endParaRPr lang="zh-TW" altLang="en-US" sz="1400" b="1"/>
            </a:p>
          </p:txBody>
        </p:sp>
        <p:sp>
          <p:nvSpPr>
            <p:cNvPr id="71690" name="Rectangle 8"/>
            <p:cNvSpPr>
              <a:spLocks noChangeArrowheads="1"/>
            </p:cNvSpPr>
            <p:nvPr/>
          </p:nvSpPr>
          <p:spPr bwMode="auto">
            <a:xfrm>
              <a:off x="3651" y="2931"/>
              <a:ext cx="726" cy="594"/>
            </a:xfrm>
            <a:prstGeom prst="rect">
              <a:avLst/>
            </a:prstGeom>
            <a:noFill/>
            <a:ln w="9525">
              <a:noFill/>
              <a:miter lim="800000"/>
              <a:headEnd/>
              <a:tailEnd/>
            </a:ln>
          </p:spPr>
          <p:txBody>
            <a:bodyPr lIns="92075" tIns="46038" rIns="92075" bIns="46038">
              <a:spAutoFit/>
            </a:bodyPr>
            <a:lstStyle/>
            <a:p>
              <a:pPr defTabSz="762000" eaLnBrk="1" hangingPunct="1">
                <a:lnSpc>
                  <a:spcPct val="100000"/>
                </a:lnSpc>
                <a:spcBef>
                  <a:spcPct val="0"/>
                </a:spcBef>
                <a:buFontTx/>
                <a:buNone/>
              </a:pPr>
              <a:r>
                <a:rPr lang="en-US" altLang="zh-TW" sz="1400" b="1"/>
                <a:t>Unconscious-ness and faint; death in 7-8 mins</a:t>
              </a:r>
              <a:endParaRPr lang="zh-TW" altLang="en-US" sz="1400" b="1"/>
            </a:p>
          </p:txBody>
        </p:sp>
        <p:sp>
          <p:nvSpPr>
            <p:cNvPr id="71691" name="Rectangle 9"/>
            <p:cNvSpPr>
              <a:spLocks noChangeArrowheads="1"/>
            </p:cNvSpPr>
            <p:nvPr/>
          </p:nvSpPr>
          <p:spPr bwMode="auto">
            <a:xfrm>
              <a:off x="2971" y="2931"/>
              <a:ext cx="721" cy="460"/>
            </a:xfrm>
            <a:prstGeom prst="rect">
              <a:avLst/>
            </a:prstGeom>
            <a:noFill/>
            <a:ln w="9525">
              <a:noFill/>
              <a:miter lim="800000"/>
              <a:headEnd/>
              <a:tailEnd/>
            </a:ln>
          </p:spPr>
          <p:txBody>
            <a:bodyPr lIns="92075" tIns="46038" rIns="92075" bIns="46038">
              <a:spAutoFit/>
            </a:bodyPr>
            <a:lstStyle/>
            <a:p>
              <a:pPr defTabSz="762000" eaLnBrk="1" hangingPunct="1">
                <a:lnSpc>
                  <a:spcPct val="100000"/>
                </a:lnSpc>
                <a:spcBef>
                  <a:spcPct val="0"/>
                </a:spcBef>
                <a:buFontTx/>
                <a:buNone/>
              </a:pPr>
              <a:r>
                <a:rPr lang="en-US" altLang="zh-TW" sz="1400" b="1"/>
                <a:t>Paleness; unconscious-ness</a:t>
              </a:r>
              <a:endParaRPr lang="zh-TW" altLang="en-US" sz="1400" b="1"/>
            </a:p>
          </p:txBody>
        </p:sp>
        <p:sp>
          <p:nvSpPr>
            <p:cNvPr id="71692" name="Rectangle 10"/>
            <p:cNvSpPr>
              <a:spLocks noChangeArrowheads="1"/>
            </p:cNvSpPr>
            <p:nvPr/>
          </p:nvSpPr>
          <p:spPr bwMode="auto">
            <a:xfrm>
              <a:off x="2290" y="2933"/>
              <a:ext cx="613" cy="996"/>
            </a:xfrm>
            <a:prstGeom prst="rect">
              <a:avLst/>
            </a:prstGeom>
            <a:noFill/>
            <a:ln w="9525">
              <a:noFill/>
              <a:miter lim="800000"/>
              <a:headEnd/>
              <a:tailEnd/>
            </a:ln>
          </p:spPr>
          <p:txBody>
            <a:bodyPr lIns="92075" tIns="46038" rIns="92075" bIns="46038">
              <a:spAutoFit/>
            </a:bodyPr>
            <a:lstStyle/>
            <a:p>
              <a:pPr defTabSz="762000" eaLnBrk="1" hangingPunct="1">
                <a:lnSpc>
                  <a:spcPct val="100000"/>
                </a:lnSpc>
                <a:spcBef>
                  <a:spcPct val="0"/>
                </a:spcBef>
                <a:buFontTx/>
                <a:buNone/>
              </a:pPr>
              <a:r>
                <a:rPr lang="en-US" altLang="zh-TW" sz="1400" b="1"/>
                <a:t>Dizziness; nausea; weakness in muscle strength resulting in falling</a:t>
              </a:r>
              <a:endParaRPr lang="zh-TW" altLang="en-US" sz="1400" b="1"/>
            </a:p>
          </p:txBody>
        </p:sp>
        <p:sp>
          <p:nvSpPr>
            <p:cNvPr id="71693" name="Rectangle 11"/>
            <p:cNvSpPr>
              <a:spLocks noChangeArrowheads="1"/>
            </p:cNvSpPr>
            <p:nvPr/>
          </p:nvSpPr>
          <p:spPr bwMode="auto">
            <a:xfrm>
              <a:off x="4422" y="2931"/>
              <a:ext cx="817" cy="862"/>
            </a:xfrm>
            <a:prstGeom prst="rect">
              <a:avLst/>
            </a:prstGeom>
            <a:noFill/>
            <a:ln w="9525">
              <a:noFill/>
              <a:miter lim="800000"/>
              <a:headEnd/>
              <a:tailEnd/>
            </a:ln>
          </p:spPr>
          <p:txBody>
            <a:bodyPr lIns="92075" tIns="46038" rIns="92075" bIns="46038">
              <a:spAutoFit/>
            </a:bodyPr>
            <a:lstStyle/>
            <a:p>
              <a:pPr defTabSz="762000" eaLnBrk="1" hangingPunct="1">
                <a:lnSpc>
                  <a:spcPct val="100000"/>
                </a:lnSpc>
                <a:spcBef>
                  <a:spcPct val="0"/>
                </a:spcBef>
                <a:buFontTx/>
                <a:buNone/>
              </a:pPr>
              <a:r>
                <a:rPr lang="en-US" altLang="zh-TW" sz="1400" b="1"/>
                <a:t>Instan-taneous faint; stop of breathing; spasm; death in 6 mins</a:t>
              </a:r>
              <a:endParaRPr lang="zh-TW" altLang="en-US" sz="1400" b="1"/>
            </a:p>
          </p:txBody>
        </p:sp>
      </p:grpSp>
      <p:sp>
        <p:nvSpPr>
          <p:cNvPr id="71684" name="投影片編號版面配置區 13"/>
          <p:cNvSpPr>
            <a:spLocks noGrp="1"/>
          </p:cNvSpPr>
          <p:nvPr>
            <p:ph type="sldNum" sz="quarter" idx="12"/>
          </p:nvPr>
        </p:nvSpPr>
        <p:spPr>
          <a:xfrm>
            <a:off x="6686550" y="6380163"/>
            <a:ext cx="2133600" cy="288925"/>
          </a:xfrm>
          <a:noFill/>
        </p:spPr>
        <p:txBody>
          <a:bodyPr/>
          <a:lstStyle/>
          <a:p>
            <a:fld id="{CDE7C665-6C5C-4B1D-97E6-641E379754CE}" type="slidenum">
              <a:rPr lang="en-US" altLang="zh-TW" smtClean="0">
                <a:latin typeface="Arial" pitchFamily="34" charset="0"/>
              </a:rPr>
              <a:pPr/>
              <a:t>52</a:t>
            </a:fld>
            <a:endParaRPr lang="en-US" altLang="zh-TW" smtClean="0">
              <a:latin typeface="Arial" pitchFamily="34" charset="0"/>
            </a:endParaRPr>
          </a:p>
        </p:txBody>
      </p:sp>
      <p:sp>
        <p:nvSpPr>
          <p:cNvPr id="71685"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7388" y="285750"/>
            <a:ext cx="7772400" cy="1143000"/>
          </a:xfrm>
          <a:noFill/>
        </p:spPr>
        <p:txBody>
          <a:bodyPr lIns="92075" tIns="46038" rIns="92075" bIns="46038"/>
          <a:lstStyle/>
          <a:p>
            <a:pPr eaLnBrk="1" hangingPunct="1">
              <a:lnSpc>
                <a:spcPct val="80000"/>
              </a:lnSpc>
            </a:pPr>
            <a:r>
              <a:rPr lang="en-US" altLang="zh-TW" sz="4000" b="1" smtClean="0">
                <a:cs typeface="Times New Roman" pitchFamily="18" charset="0"/>
              </a:rPr>
              <a:t>Protection Factor (PF)</a:t>
            </a:r>
          </a:p>
        </p:txBody>
      </p:sp>
      <p:sp>
        <p:nvSpPr>
          <p:cNvPr id="72707" name="Oval 9"/>
          <p:cNvSpPr>
            <a:spLocks noChangeArrowheads="1"/>
          </p:cNvSpPr>
          <p:nvPr/>
        </p:nvSpPr>
        <p:spPr bwMode="auto">
          <a:xfrm>
            <a:off x="1692275" y="2276475"/>
            <a:ext cx="6983413" cy="1008063"/>
          </a:xfrm>
          <a:prstGeom prst="ellipse">
            <a:avLst/>
          </a:prstGeom>
          <a:noFill/>
          <a:ln w="9525">
            <a:solidFill>
              <a:srgbClr val="FF0000"/>
            </a:solidFill>
            <a:round/>
            <a:headEnd/>
            <a:tailEnd/>
          </a:ln>
        </p:spPr>
        <p:txBody>
          <a:bodyPr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nvGrpSpPr>
          <p:cNvPr id="72708" name="Group 10"/>
          <p:cNvGrpSpPr>
            <a:grpSpLocks/>
          </p:cNvGrpSpPr>
          <p:nvPr/>
        </p:nvGrpSpPr>
        <p:grpSpPr bwMode="auto">
          <a:xfrm>
            <a:off x="2771775" y="3557588"/>
            <a:ext cx="5429250" cy="950912"/>
            <a:chOff x="1746" y="2251"/>
            <a:chExt cx="3420" cy="599"/>
          </a:xfrm>
        </p:grpSpPr>
        <p:sp>
          <p:nvSpPr>
            <p:cNvPr id="72721" name="Text Box 11"/>
            <p:cNvSpPr txBox="1">
              <a:spLocks noChangeArrowheads="1"/>
            </p:cNvSpPr>
            <p:nvPr/>
          </p:nvSpPr>
          <p:spPr bwMode="auto">
            <a:xfrm>
              <a:off x="1746" y="2523"/>
              <a:ext cx="3420" cy="327"/>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2800"/>
                <a:t>Filter efficiency</a:t>
              </a:r>
              <a:r>
                <a:rPr lang="zh-TW" altLang="en-US" sz="2800"/>
                <a:t> </a:t>
              </a:r>
              <a:r>
                <a:rPr lang="en-US" altLang="zh-TW" sz="2800"/>
                <a:t>+ Facepiece leakage</a:t>
              </a:r>
              <a:endParaRPr lang="zh-TW" altLang="en-US" sz="2800"/>
            </a:p>
          </p:txBody>
        </p:sp>
        <p:sp>
          <p:nvSpPr>
            <p:cNvPr id="72722" name="AutoShape 12"/>
            <p:cNvSpPr>
              <a:spLocks noChangeArrowheads="1"/>
            </p:cNvSpPr>
            <p:nvPr/>
          </p:nvSpPr>
          <p:spPr bwMode="auto">
            <a:xfrm rot="2004911">
              <a:off x="2607" y="2251"/>
              <a:ext cx="91" cy="272"/>
            </a:xfrm>
            <a:prstGeom prst="downArrow">
              <a:avLst>
                <a:gd name="adj1" fmla="val 50000"/>
                <a:gd name="adj2" fmla="val 74725"/>
              </a:avLst>
            </a:prstGeom>
            <a:solidFill>
              <a:schemeClr val="accent1"/>
            </a:solidFill>
            <a:ln w="9525">
              <a:solidFill>
                <a:schemeClr val="tx1"/>
              </a:solidFill>
              <a:miter lim="800000"/>
              <a:headEnd/>
              <a:tailEnd/>
            </a:ln>
          </p:spPr>
          <p:txBody>
            <a:bodyPr vert="eaVert"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72723" name="AutoShape 13"/>
            <p:cNvSpPr>
              <a:spLocks noChangeArrowheads="1"/>
            </p:cNvSpPr>
            <p:nvPr/>
          </p:nvSpPr>
          <p:spPr bwMode="auto">
            <a:xfrm rot="19595089" flipH="1">
              <a:off x="3424" y="2251"/>
              <a:ext cx="91" cy="272"/>
            </a:xfrm>
            <a:prstGeom prst="downArrow">
              <a:avLst>
                <a:gd name="adj1" fmla="val 50000"/>
                <a:gd name="adj2" fmla="val 74725"/>
              </a:avLst>
            </a:prstGeom>
            <a:solidFill>
              <a:schemeClr val="accent1"/>
            </a:solidFill>
            <a:ln w="9525">
              <a:solidFill>
                <a:schemeClr val="tx1"/>
              </a:solidFill>
              <a:miter lim="800000"/>
              <a:headEnd/>
              <a:tailEnd/>
            </a:ln>
          </p:spPr>
          <p:txBody>
            <a:bodyPr vert="eaVert"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grpSp>
        <p:nvGrpSpPr>
          <p:cNvPr id="72709" name="Group 14"/>
          <p:cNvGrpSpPr>
            <a:grpSpLocks/>
          </p:cNvGrpSpPr>
          <p:nvPr/>
        </p:nvGrpSpPr>
        <p:grpSpPr bwMode="auto">
          <a:xfrm>
            <a:off x="1455738" y="4610100"/>
            <a:ext cx="5667375" cy="1843088"/>
            <a:chOff x="917" y="2976"/>
            <a:chExt cx="3570" cy="1161"/>
          </a:xfrm>
        </p:grpSpPr>
        <p:sp>
          <p:nvSpPr>
            <p:cNvPr id="72717" name="Text Box 15"/>
            <p:cNvSpPr txBox="1">
              <a:spLocks noChangeArrowheads="1"/>
            </p:cNvSpPr>
            <p:nvPr/>
          </p:nvSpPr>
          <p:spPr bwMode="auto">
            <a:xfrm>
              <a:off x="917" y="3291"/>
              <a:ext cx="2203" cy="846"/>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2800"/>
                <a:t>Filter efficiency testing</a:t>
              </a:r>
              <a:endParaRPr lang="zh-TW" altLang="en-US" sz="2800"/>
            </a:p>
            <a:p>
              <a:pPr eaLnBrk="1" hangingPunct="1">
                <a:lnSpc>
                  <a:spcPct val="100000"/>
                </a:lnSpc>
                <a:spcBef>
                  <a:spcPct val="0"/>
                </a:spcBef>
                <a:buFontTx/>
                <a:buNone/>
              </a:pPr>
              <a:r>
                <a:rPr lang="zh-TW" altLang="en-US" sz="1800">
                  <a:latin typeface="Arial" pitchFamily="34" charset="0"/>
                </a:rPr>
                <a:t>   </a:t>
              </a:r>
              <a:r>
                <a:rPr lang="zh-TW" altLang="en-US" sz="1800">
                  <a:latin typeface="Arial" pitchFamily="34" charset="0"/>
                  <a:sym typeface="Wingdings" pitchFamily="2" charset="2"/>
                </a:rPr>
                <a:t> </a:t>
              </a:r>
              <a:r>
                <a:rPr lang="en-US" altLang="zh-TW" sz="1800"/>
                <a:t>42 CFR Part 84</a:t>
              </a:r>
            </a:p>
            <a:p>
              <a:pPr eaLnBrk="1" hangingPunct="1">
                <a:lnSpc>
                  <a:spcPct val="100000"/>
                </a:lnSpc>
                <a:spcBef>
                  <a:spcPct val="0"/>
                </a:spcBef>
                <a:buFontTx/>
                <a:buNone/>
              </a:pPr>
              <a:r>
                <a:rPr lang="en-US" altLang="zh-TW" sz="1800">
                  <a:sym typeface="Wingdings" pitchFamily="2" charset="2"/>
                </a:rPr>
                <a:t>    </a:t>
              </a:r>
              <a:r>
                <a:rPr lang="en-US" altLang="zh-TW" sz="1800"/>
                <a:t>EN 149:2001</a:t>
              </a:r>
            </a:p>
            <a:p>
              <a:pPr eaLnBrk="1" hangingPunct="1">
                <a:lnSpc>
                  <a:spcPct val="100000"/>
                </a:lnSpc>
                <a:spcBef>
                  <a:spcPct val="0"/>
                </a:spcBef>
                <a:buFontTx/>
                <a:buNone/>
              </a:pPr>
              <a:r>
                <a:rPr lang="en-US" altLang="zh-TW" sz="1800">
                  <a:ea typeface="新細明體" pitchFamily="18" charset="-120"/>
                  <a:sym typeface="Wingdings" pitchFamily="2" charset="2"/>
                </a:rPr>
                <a:t>    </a:t>
              </a:r>
              <a:r>
                <a:rPr lang="en-US" altLang="zh-TW" sz="1800">
                  <a:ea typeface="新細明體" pitchFamily="18" charset="-120"/>
                </a:rPr>
                <a:t>CNS</a:t>
              </a:r>
              <a:r>
                <a:rPr lang="en-US" altLang="zh-TW" sz="1800">
                  <a:sym typeface="Wingdings" pitchFamily="2" charset="2"/>
                </a:rPr>
                <a:t> 14755 Z2125</a:t>
              </a:r>
            </a:p>
          </p:txBody>
        </p:sp>
        <p:sp>
          <p:nvSpPr>
            <p:cNvPr id="72718" name="Text Box 16"/>
            <p:cNvSpPr txBox="1">
              <a:spLocks noChangeArrowheads="1"/>
            </p:cNvSpPr>
            <p:nvPr/>
          </p:nvSpPr>
          <p:spPr bwMode="auto">
            <a:xfrm>
              <a:off x="3470" y="3294"/>
              <a:ext cx="1017" cy="327"/>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2800"/>
                <a:t>Fit testing</a:t>
              </a:r>
              <a:endParaRPr lang="zh-TW" altLang="en-US" sz="2800"/>
            </a:p>
          </p:txBody>
        </p:sp>
        <p:sp>
          <p:nvSpPr>
            <p:cNvPr id="72719" name="AutoShape 17"/>
            <p:cNvSpPr>
              <a:spLocks noChangeArrowheads="1"/>
            </p:cNvSpPr>
            <p:nvPr/>
          </p:nvSpPr>
          <p:spPr bwMode="auto">
            <a:xfrm rot="2004911">
              <a:off x="2200" y="2976"/>
              <a:ext cx="91" cy="272"/>
            </a:xfrm>
            <a:prstGeom prst="downArrow">
              <a:avLst>
                <a:gd name="adj1" fmla="val 50000"/>
                <a:gd name="adj2" fmla="val 74725"/>
              </a:avLst>
            </a:prstGeom>
            <a:solidFill>
              <a:schemeClr val="accent1"/>
            </a:solidFill>
            <a:ln w="9525">
              <a:solidFill>
                <a:schemeClr val="tx1"/>
              </a:solidFill>
              <a:miter lim="800000"/>
              <a:headEnd/>
              <a:tailEnd/>
            </a:ln>
          </p:spPr>
          <p:txBody>
            <a:bodyPr vert="eaVert"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sp>
          <p:nvSpPr>
            <p:cNvPr id="72720" name="AutoShape 18"/>
            <p:cNvSpPr>
              <a:spLocks noChangeArrowheads="1"/>
            </p:cNvSpPr>
            <p:nvPr/>
          </p:nvSpPr>
          <p:spPr bwMode="auto">
            <a:xfrm rot="19595089" flipH="1">
              <a:off x="3833" y="2976"/>
              <a:ext cx="91" cy="272"/>
            </a:xfrm>
            <a:prstGeom prst="downArrow">
              <a:avLst>
                <a:gd name="adj1" fmla="val 50000"/>
                <a:gd name="adj2" fmla="val 74725"/>
              </a:avLst>
            </a:prstGeom>
            <a:solidFill>
              <a:schemeClr val="accent1"/>
            </a:solidFill>
            <a:ln w="9525">
              <a:solidFill>
                <a:schemeClr val="tx1"/>
              </a:solidFill>
              <a:miter lim="800000"/>
              <a:headEnd/>
              <a:tailEnd/>
            </a:ln>
          </p:spPr>
          <p:txBody>
            <a:bodyPr vert="eaVert" wrap="none" anchor="ctr"/>
            <a:lstStyle/>
            <a:p>
              <a:pPr eaLnBrk="1" hangingPunct="1">
                <a:lnSpc>
                  <a:spcPct val="100000"/>
                </a:lnSpc>
                <a:spcBef>
                  <a:spcPct val="0"/>
                </a:spcBef>
                <a:buFontTx/>
                <a:buNone/>
              </a:pPr>
              <a:endParaRPr lang="zh-TW" altLang="en-US" sz="1800">
                <a:latin typeface="Arial" pitchFamily="34" charset="0"/>
                <a:ea typeface="新細明體" pitchFamily="18" charset="-120"/>
              </a:endParaRPr>
            </a:p>
          </p:txBody>
        </p:sp>
      </p:grpSp>
      <p:sp>
        <p:nvSpPr>
          <p:cNvPr id="29703" name="Text Box 19"/>
          <p:cNvSpPr txBox="1">
            <a:spLocks noChangeArrowheads="1"/>
          </p:cNvSpPr>
          <p:nvPr/>
        </p:nvSpPr>
        <p:spPr bwMode="auto">
          <a:xfrm>
            <a:off x="323850" y="3284538"/>
            <a:ext cx="2303463" cy="1562100"/>
          </a:xfrm>
          <a:prstGeom prst="rect">
            <a:avLst/>
          </a:prstGeom>
          <a:noFill/>
          <a:ln w="9525">
            <a:solidFill>
              <a:schemeClr val="tx1"/>
            </a:solidFill>
            <a:miter lim="800000"/>
            <a:headEnd/>
            <a:tailEnd/>
          </a:ln>
        </p:spPr>
        <p:txBody>
          <a:bodyPr>
            <a:spAutoFit/>
          </a:bodyPr>
          <a:lstStyle/>
          <a:p>
            <a:pPr algn="ctr" eaLnBrk="1" hangingPunct="1">
              <a:lnSpc>
                <a:spcPct val="120000"/>
              </a:lnSpc>
              <a:spcBef>
                <a:spcPct val="0"/>
              </a:spcBef>
              <a:buFontTx/>
              <a:buNone/>
              <a:defRPr/>
            </a:pPr>
            <a:r>
              <a:rPr lang="en-US" altLang="zh-TW" sz="2000" b="1" i="1" dirty="0">
                <a:solidFill>
                  <a:srgbClr val="0000CC"/>
                </a:solidFill>
                <a:effectLst>
                  <a:outerShdw blurRad="38100" dist="38100" dir="2700000" algn="tl">
                    <a:srgbClr val="C0C0C0"/>
                  </a:outerShdw>
                </a:effectLst>
                <a:cs typeface="Times New Roman" pitchFamily="18" charset="0"/>
              </a:rPr>
              <a:t>PF = FF (fit factor) when filtration efficiency reaching 100%</a:t>
            </a:r>
            <a:endParaRPr lang="zh-TW" altLang="en-US" sz="2000" b="1" i="1">
              <a:solidFill>
                <a:srgbClr val="0000CC"/>
              </a:solidFill>
              <a:effectLst>
                <a:outerShdw blurRad="38100" dist="38100" dir="2700000" algn="tl">
                  <a:srgbClr val="C0C0C0"/>
                </a:outerShdw>
              </a:effectLst>
              <a:latin typeface="Arial" pitchFamily="34" charset="0"/>
              <a:cs typeface="Times New Roman" pitchFamily="18" charset="0"/>
            </a:endParaRPr>
          </a:p>
        </p:txBody>
      </p:sp>
      <p:sp>
        <p:nvSpPr>
          <p:cNvPr id="72711" name="投影片編號版面配置區 19"/>
          <p:cNvSpPr>
            <a:spLocks noGrp="1"/>
          </p:cNvSpPr>
          <p:nvPr>
            <p:ph type="sldNum" sz="quarter" idx="12"/>
          </p:nvPr>
        </p:nvSpPr>
        <p:spPr>
          <a:noFill/>
        </p:spPr>
        <p:txBody>
          <a:bodyPr/>
          <a:lstStyle/>
          <a:p>
            <a:fld id="{F672240B-5310-4F9A-8D87-9AD02E0CABE0}" type="slidenum">
              <a:rPr lang="en-US" altLang="zh-TW" smtClean="0">
                <a:latin typeface="Arial" pitchFamily="34" charset="0"/>
              </a:rPr>
              <a:pPr/>
              <a:t>53</a:t>
            </a:fld>
            <a:endParaRPr lang="en-US" altLang="zh-TW" smtClean="0">
              <a:latin typeface="Arial" pitchFamily="34" charset="0"/>
            </a:endParaRPr>
          </a:p>
        </p:txBody>
      </p:sp>
      <p:grpSp>
        <p:nvGrpSpPr>
          <p:cNvPr id="72712" name="Group 23"/>
          <p:cNvGrpSpPr>
            <a:grpSpLocks/>
          </p:cNvGrpSpPr>
          <p:nvPr/>
        </p:nvGrpSpPr>
        <p:grpSpPr bwMode="auto">
          <a:xfrm>
            <a:off x="395288" y="1784350"/>
            <a:ext cx="8207375" cy="1212850"/>
            <a:chOff x="158" y="1207"/>
            <a:chExt cx="5170" cy="764"/>
          </a:xfrm>
        </p:grpSpPr>
        <p:sp>
          <p:nvSpPr>
            <p:cNvPr id="25617" name="Text Box 4"/>
            <p:cNvSpPr txBox="1">
              <a:spLocks noChangeArrowheads="1"/>
            </p:cNvSpPr>
            <p:nvPr/>
          </p:nvSpPr>
          <p:spPr bwMode="auto">
            <a:xfrm>
              <a:off x="158" y="1366"/>
              <a:ext cx="893" cy="480"/>
            </a:xfrm>
            <a:prstGeom prst="rect">
              <a:avLst/>
            </a:prstGeom>
            <a:noFill/>
            <a:ln w="19050">
              <a:noFill/>
              <a:miter lim="800000"/>
              <a:headEnd type="none" w="sm" len="sm"/>
              <a:tailEnd type="none" w="sm" len="lg"/>
            </a:ln>
          </p:spPr>
          <p:txBody>
            <a:bodyPr wrap="none">
              <a:spAutoFit/>
            </a:bodyPr>
            <a:lstStyle/>
            <a:p>
              <a:pPr defTabSz="762000" eaLnBrk="1" hangingPunct="1">
                <a:lnSpc>
                  <a:spcPct val="100000"/>
                </a:lnSpc>
                <a:spcBef>
                  <a:spcPct val="0"/>
                </a:spcBef>
                <a:buFontTx/>
                <a:buNone/>
                <a:defRPr/>
              </a:pPr>
              <a:r>
                <a:rPr lang="en-US" altLang="zh-TW" sz="4400" dirty="0">
                  <a:latin typeface="+mn-lt"/>
                </a:rPr>
                <a:t>PF =</a:t>
              </a:r>
              <a:r>
                <a:rPr lang="en-US" altLang="zh-TW" sz="4400" dirty="0">
                  <a:latin typeface="Arial" charset="0"/>
                </a:rPr>
                <a:t> </a:t>
              </a:r>
            </a:p>
          </p:txBody>
        </p:sp>
        <p:sp>
          <p:nvSpPr>
            <p:cNvPr id="72714" name="Text Box 6"/>
            <p:cNvSpPr txBox="1">
              <a:spLocks noChangeArrowheads="1"/>
            </p:cNvSpPr>
            <p:nvPr/>
          </p:nvSpPr>
          <p:spPr bwMode="auto">
            <a:xfrm>
              <a:off x="1474" y="1207"/>
              <a:ext cx="3018" cy="327"/>
            </a:xfrm>
            <a:prstGeom prst="rect">
              <a:avLst/>
            </a:prstGeom>
            <a:noFill/>
            <a:ln w="19050">
              <a:noFill/>
              <a:miter lim="800000"/>
              <a:headEnd type="none" w="sm" len="sm"/>
              <a:tailEnd type="none" w="sm" len="lg"/>
            </a:ln>
          </p:spPr>
          <p:txBody>
            <a:bodyPr wrap="none">
              <a:spAutoFit/>
            </a:bodyPr>
            <a:lstStyle/>
            <a:p>
              <a:pPr defTabSz="762000" eaLnBrk="1" hangingPunct="1">
                <a:lnSpc>
                  <a:spcPct val="100000"/>
                </a:lnSpc>
                <a:spcBef>
                  <a:spcPct val="0"/>
                </a:spcBef>
                <a:buFontTx/>
                <a:buNone/>
              </a:pPr>
              <a:r>
                <a:rPr lang="en-US" altLang="zh-TW" sz="2800"/>
                <a:t>Avg. conc. of contaminant in air</a:t>
              </a:r>
              <a:endParaRPr lang="zh-TW" altLang="en-US" sz="2800"/>
            </a:p>
          </p:txBody>
        </p:sp>
        <p:sp>
          <p:nvSpPr>
            <p:cNvPr id="72715" name="Text Box 7"/>
            <p:cNvSpPr txBox="1">
              <a:spLocks noChangeArrowheads="1"/>
            </p:cNvSpPr>
            <p:nvPr/>
          </p:nvSpPr>
          <p:spPr bwMode="auto">
            <a:xfrm>
              <a:off x="1023" y="1644"/>
              <a:ext cx="4000" cy="327"/>
            </a:xfrm>
            <a:prstGeom prst="rect">
              <a:avLst/>
            </a:prstGeom>
            <a:noFill/>
            <a:ln w="19050">
              <a:noFill/>
              <a:miter lim="800000"/>
              <a:headEnd type="none" w="sm" len="sm"/>
              <a:tailEnd type="none" w="sm" len="lg"/>
            </a:ln>
          </p:spPr>
          <p:txBody>
            <a:bodyPr wrap="none">
              <a:spAutoFit/>
            </a:bodyPr>
            <a:lstStyle/>
            <a:p>
              <a:pPr defTabSz="762000" eaLnBrk="1" hangingPunct="1">
                <a:lnSpc>
                  <a:spcPct val="100000"/>
                </a:lnSpc>
                <a:spcBef>
                  <a:spcPct val="0"/>
                </a:spcBef>
                <a:buFontTx/>
                <a:buNone/>
              </a:pPr>
              <a:r>
                <a:rPr lang="en-US" altLang="zh-TW" sz="2800"/>
                <a:t>Avg. conc. of contaminant inside respirator</a:t>
              </a:r>
              <a:endParaRPr lang="zh-TW" altLang="en-US" sz="2800"/>
            </a:p>
          </p:txBody>
        </p:sp>
        <p:sp>
          <p:nvSpPr>
            <p:cNvPr id="72716" name="Line 22"/>
            <p:cNvSpPr>
              <a:spLocks noChangeShapeType="1"/>
            </p:cNvSpPr>
            <p:nvPr/>
          </p:nvSpPr>
          <p:spPr bwMode="auto">
            <a:xfrm>
              <a:off x="1020" y="1616"/>
              <a:ext cx="4308" cy="0"/>
            </a:xfrm>
            <a:prstGeom prst="line">
              <a:avLst/>
            </a:prstGeom>
            <a:noFill/>
            <a:ln w="19050">
              <a:solidFill>
                <a:schemeClr val="tx1"/>
              </a:solidFill>
              <a:round/>
              <a:headEnd/>
              <a:tailEn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p:cNvSpPr>
            <a:spLocks noChangeArrowheads="1"/>
          </p:cNvSpPr>
          <p:nvPr/>
        </p:nvSpPr>
        <p:spPr bwMode="auto">
          <a:xfrm>
            <a:off x="2195513" y="5661025"/>
            <a:ext cx="4968875" cy="647700"/>
          </a:xfrm>
          <a:prstGeom prst="ellipse">
            <a:avLst/>
          </a:prstGeom>
          <a:gradFill rotWithShape="1">
            <a:gsLst>
              <a:gs pos="0">
                <a:srgbClr val="5CF327"/>
              </a:gs>
              <a:gs pos="50000">
                <a:schemeClr val="bg1"/>
              </a:gs>
              <a:gs pos="100000">
                <a:srgbClr val="5CF327"/>
              </a:gs>
            </a:gsLst>
            <a:lin ang="5400000" scaled="1"/>
          </a:gradFill>
          <a:ln w="9525">
            <a:noFill/>
            <a:round/>
            <a:headEnd/>
            <a:tailEnd/>
          </a:ln>
          <a:effectLst/>
        </p:spPr>
        <p:txBody>
          <a:bodyPr wrap="none" anchor="ctr"/>
          <a:lstStyle/>
          <a:p>
            <a:pPr algn="ctr" eaLnBrk="1" hangingPunct="1">
              <a:lnSpc>
                <a:spcPct val="100000"/>
              </a:lnSpc>
              <a:buFontTx/>
              <a:buNone/>
              <a:defRPr/>
            </a:pPr>
            <a:r>
              <a:rPr lang="en-US" altLang="zh-TW" sz="2800" i="1" dirty="0">
                <a:solidFill>
                  <a:srgbClr val="FF0000"/>
                </a:solidFill>
                <a:sym typeface="Wingdings" pitchFamily="2" charset="2"/>
              </a:rPr>
              <a:t>What fits you may not fit me</a:t>
            </a:r>
            <a:endParaRPr lang="zh-TW" altLang="en-US" sz="2800" i="1">
              <a:solidFill>
                <a:srgbClr val="FF0000"/>
              </a:solidFill>
              <a:sym typeface="Wingdings" pitchFamily="2" charset="2"/>
            </a:endParaRPr>
          </a:p>
        </p:txBody>
      </p:sp>
      <p:sp>
        <p:nvSpPr>
          <p:cNvPr id="30724" name="Rectangle 5"/>
          <p:cNvSpPr>
            <a:spLocks noChangeArrowheads="1"/>
          </p:cNvSpPr>
          <p:nvPr/>
        </p:nvSpPr>
        <p:spPr bwMode="auto">
          <a:xfrm>
            <a:off x="323850" y="1254125"/>
            <a:ext cx="8567738" cy="519113"/>
          </a:xfrm>
          <a:prstGeom prst="rect">
            <a:avLst/>
          </a:prstGeom>
          <a:noFill/>
          <a:ln w="9525">
            <a:noFill/>
            <a:miter lim="800000"/>
            <a:headEnd/>
            <a:tailEnd/>
          </a:ln>
        </p:spPr>
        <p:txBody>
          <a:bodyPr>
            <a:spAutoFit/>
          </a:bodyPr>
          <a:lstStyle/>
          <a:p>
            <a:pPr marL="273050" indent="-273050" algn="just" eaLnBrk="1" hangingPunct="1">
              <a:lnSpc>
                <a:spcPct val="100000"/>
              </a:lnSpc>
              <a:buSzPct val="72000"/>
              <a:buFont typeface="Wingdings" pitchFamily="2" charset="2"/>
              <a:buChar char="l"/>
              <a:defRPr/>
            </a:pPr>
            <a:r>
              <a:rPr lang="zh-TW" altLang="en-US" sz="2800" dirty="0">
                <a:solidFill>
                  <a:srgbClr val="000000"/>
                </a:solidFill>
              </a:rPr>
              <a:t> </a:t>
            </a:r>
            <a:r>
              <a:rPr lang="en-US" altLang="zh-TW" sz="2800" i="1" dirty="0">
                <a:solidFill>
                  <a:srgbClr val="000000"/>
                </a:solidFill>
                <a:effectLst>
                  <a:outerShdw blurRad="38100" dist="38100" dir="2700000" algn="tl">
                    <a:srgbClr val="C0C0C0"/>
                  </a:outerShdw>
                </a:effectLst>
              </a:rPr>
              <a:t>Fit of facepiece varies by model as well as by user…</a:t>
            </a:r>
            <a:endParaRPr lang="zh-TW" altLang="en-US" sz="2800" i="1" dirty="0">
              <a:effectLst>
                <a:outerShdw blurRad="38100" dist="38100" dir="2700000" algn="tl">
                  <a:srgbClr val="C0C0C0"/>
                </a:outerShdw>
              </a:effectLst>
            </a:endParaRPr>
          </a:p>
        </p:txBody>
      </p:sp>
      <p:graphicFrame>
        <p:nvGraphicFramePr>
          <p:cNvPr id="30774" name="Group 54"/>
          <p:cNvGraphicFramePr>
            <a:graphicFrameLocks noGrp="1"/>
          </p:cNvGraphicFramePr>
          <p:nvPr/>
        </p:nvGraphicFramePr>
        <p:xfrm>
          <a:off x="395288" y="1989138"/>
          <a:ext cx="8101012" cy="3455988"/>
        </p:xfrm>
        <a:graphic>
          <a:graphicData uri="http://schemas.openxmlformats.org/drawingml/2006/table">
            <a:tbl>
              <a:tblPr/>
              <a:tblGrid>
                <a:gridCol w="1720850"/>
                <a:gridCol w="1336675"/>
                <a:gridCol w="1341437"/>
                <a:gridCol w="1373188"/>
                <a:gridCol w="1204912"/>
                <a:gridCol w="1123950"/>
              </a:tblGrid>
              <a:tr h="854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000" b="0" i="0" u="none" strike="noStrike" cap="none" normalizeH="0" baseline="0" smtClean="0">
                        <a:ln>
                          <a:noFill/>
                        </a:ln>
                        <a:solidFill>
                          <a:schemeClr val="tx1"/>
                        </a:solidFill>
                        <a:effectLst/>
                        <a:latin typeface="Times New Roman" pitchFamily="18" charset="0"/>
                        <a:ea typeface="標楷體" pitchFamily="65" charset="-120"/>
                      </a:endParaRPr>
                    </a:p>
                  </a:txBody>
                  <a:tcPr anchor="b"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Surgical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mask 1</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Surgical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mask 2</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Surgical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mask 3</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N95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mask 1</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N95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mask 2</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Mean</a:t>
                      </a:r>
                      <a:endParaRPr kumimoji="1" lang="zh-TW" altLang="en-US"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3.9</a:t>
                      </a:r>
                    </a:p>
                  </a:txBody>
                  <a:tcPr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5.7</a:t>
                      </a:r>
                    </a:p>
                  </a:txBody>
                  <a:tcPr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4.0</a:t>
                      </a:r>
                    </a:p>
                  </a:txBody>
                  <a:tcPr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21.6</a:t>
                      </a:r>
                    </a:p>
                  </a:txBody>
                  <a:tcPr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80.9</a:t>
                      </a:r>
                    </a:p>
                  </a:txBody>
                  <a:tcPr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953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Std. Dev.</a:t>
                      </a:r>
                      <a:endParaRPr kumimoji="1" lang="zh-TW" altLang="en-US"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4.4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3.0</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27.7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70.7</a:t>
                      </a:r>
                    </a:p>
                  </a:txBody>
                  <a:tcPr anchor="b" horzOverflow="overflow">
                    <a:lnL>
                      <a:noFill/>
                    </a:lnL>
                    <a:lnR>
                      <a:noFill/>
                    </a:lnR>
                    <a:lnT>
                      <a:noFill/>
                    </a:lnT>
                    <a:lnB>
                      <a:noFill/>
                    </a:lnB>
                    <a:lnTlToBr>
                      <a:noFill/>
                    </a:lnTlToBr>
                    <a:lnBlToTr>
                      <a:noFill/>
                    </a:lnBlToTr>
                    <a:noFill/>
                  </a:tcPr>
                </a:tc>
              </a:tr>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Maximum</a:t>
                      </a:r>
                      <a:endParaRPr kumimoji="1" lang="zh-TW" altLang="en-US"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8.4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23.3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17.0</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112.6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200.0</a:t>
                      </a:r>
                    </a:p>
                  </a:txBody>
                  <a:tcPr anchor="b" horzOverflow="overflow">
                    <a:lnL>
                      <a:noFill/>
                    </a:lnL>
                    <a:lnR>
                      <a:noFill/>
                    </a:lnR>
                    <a:lnT>
                      <a:noFill/>
                    </a:lnT>
                    <a:lnB>
                      <a:noFill/>
                    </a:lnB>
                    <a:lnTlToBr>
                      <a:noFill/>
                    </a:lnTlToBr>
                    <a:lnBlToTr>
                      <a:noFill/>
                    </a:lnBlToTr>
                    <a:noFill/>
                  </a:tcPr>
                </a:tc>
              </a:tr>
              <a:tr h="547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Minimum</a:t>
                      </a:r>
                      <a:endParaRPr kumimoji="1" lang="zh-TW" altLang="en-US"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2.0</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1.4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4.4</a:t>
                      </a:r>
                    </a:p>
                  </a:txBody>
                  <a:tcPr anchor="b" horzOverflow="overflow">
                    <a:lnL>
                      <a:noFill/>
                    </a:lnL>
                    <a:lnR>
                      <a:noFill/>
                    </a:lnR>
                    <a:lnT>
                      <a:noFill/>
                    </a:lnT>
                    <a:lnB>
                      <a:noFill/>
                    </a:lnB>
                    <a:lnTlToBr>
                      <a:noFill/>
                    </a:lnTlToBr>
                    <a:lnBlToTr>
                      <a:noFill/>
                    </a:lnBlToTr>
                    <a:noFill/>
                  </a:tcPr>
                </a:tc>
              </a:tr>
              <a:tr h="523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FF &gt; 100</a:t>
                      </a:r>
                      <a:endParaRPr kumimoji="1" lang="zh-TW" altLang="en-US"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0.0%</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0.0%</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0.0%</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6.5%</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35.5%</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72" name="投影片編號版面配置區 6"/>
          <p:cNvSpPr>
            <a:spLocks noGrp="1"/>
          </p:cNvSpPr>
          <p:nvPr>
            <p:ph type="sldNum" sz="quarter" idx="12"/>
          </p:nvPr>
        </p:nvSpPr>
        <p:spPr>
          <a:noFill/>
        </p:spPr>
        <p:txBody>
          <a:bodyPr/>
          <a:lstStyle/>
          <a:p>
            <a:fld id="{E065C616-5EE7-4169-8548-20A0E2C19753}" type="slidenum">
              <a:rPr lang="en-US" altLang="zh-TW" smtClean="0">
                <a:latin typeface="Arial" pitchFamily="34" charset="0"/>
              </a:rPr>
              <a:pPr/>
              <a:t>54</a:t>
            </a:fld>
            <a:endParaRPr lang="en-US" altLang="zh-TW" smtClean="0">
              <a:latin typeface="Arial" pitchFamily="34" charset="0"/>
            </a:endParaRPr>
          </a:p>
        </p:txBody>
      </p:sp>
      <p:sp>
        <p:nvSpPr>
          <p:cNvPr id="73773" name="Rectangle 2"/>
          <p:cNvSpPr>
            <a:spLocks noChangeArrowheads="1"/>
          </p:cNvSpPr>
          <p:nvPr/>
        </p:nvSpPr>
        <p:spPr bwMode="auto">
          <a:xfrm>
            <a:off x="687388" y="285750"/>
            <a:ext cx="7772400" cy="766763"/>
          </a:xfrm>
          <a:prstGeom prst="rect">
            <a:avLst/>
          </a:prstGeom>
          <a:noFill/>
          <a:ln w="9525">
            <a:noFill/>
            <a:miter lim="800000"/>
            <a:headEnd/>
            <a:tailEnd/>
          </a:ln>
        </p:spPr>
        <p:txBody>
          <a:bodyPr lIns="92075" tIns="46038" rIns="92075" bIns="46038" anchor="ctr"/>
          <a:lstStyle/>
          <a:p>
            <a:pPr algn="ctr" eaLnBrk="1" hangingPunct="1">
              <a:lnSpc>
                <a:spcPct val="80000"/>
              </a:lnSpc>
              <a:spcBef>
                <a:spcPct val="0"/>
              </a:spcBef>
              <a:buFontTx/>
              <a:buNone/>
            </a:pPr>
            <a:r>
              <a:rPr lang="en-US" altLang="zh-TW" sz="4000" b="1">
                <a:solidFill>
                  <a:schemeClr val="tx2"/>
                </a:solidFill>
                <a:cs typeface="Times New Roman" pitchFamily="18" charset="0"/>
              </a:rPr>
              <a:t>Fit Factor (PF)</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內容版面配置區 2"/>
          <p:cNvSpPr>
            <a:spLocks/>
          </p:cNvSpPr>
          <p:nvPr/>
        </p:nvSpPr>
        <p:spPr bwMode="auto">
          <a:xfrm>
            <a:off x="539750" y="1484313"/>
            <a:ext cx="7524750" cy="792162"/>
          </a:xfrm>
          <a:prstGeom prst="rect">
            <a:avLst/>
          </a:prstGeom>
          <a:noFill/>
          <a:ln w="9525">
            <a:noFill/>
            <a:miter lim="800000"/>
            <a:headEnd/>
            <a:tailEnd/>
          </a:ln>
        </p:spPr>
        <p:txBody>
          <a:bodyPr lIns="54864" tIns="91440"/>
          <a:lstStyle/>
          <a:p>
            <a:pPr marL="355600" indent="-355600" eaLnBrk="1" hangingPunct="1">
              <a:lnSpc>
                <a:spcPct val="120000"/>
              </a:lnSpc>
              <a:buClr>
                <a:schemeClr val="tx1"/>
              </a:buClr>
              <a:buSzPct val="72000"/>
              <a:buFont typeface="Wingdings" pitchFamily="2" charset="2"/>
              <a:buChar char="l"/>
            </a:pPr>
            <a:r>
              <a:rPr lang="en-US" altLang="zh-TW" sz="2800">
                <a:solidFill>
                  <a:srgbClr val="000000"/>
                </a:solidFill>
              </a:rPr>
              <a:t>Proper use of respirators</a:t>
            </a:r>
            <a:endParaRPr lang="zh-TW" altLang="en-US" sz="2800">
              <a:solidFill>
                <a:srgbClr val="000000"/>
              </a:solidFill>
            </a:endParaRPr>
          </a:p>
        </p:txBody>
      </p:sp>
      <p:sp>
        <p:nvSpPr>
          <p:cNvPr id="31748" name="Rectangle 4"/>
          <p:cNvSpPr>
            <a:spLocks noChangeArrowheads="1"/>
          </p:cNvSpPr>
          <p:nvPr/>
        </p:nvSpPr>
        <p:spPr bwMode="auto">
          <a:xfrm>
            <a:off x="900113" y="2279650"/>
            <a:ext cx="7272337" cy="2949575"/>
          </a:xfrm>
          <a:prstGeom prst="rect">
            <a:avLst/>
          </a:prstGeom>
          <a:noFill/>
          <a:ln w="9525">
            <a:noFill/>
            <a:miter lim="800000"/>
            <a:headEnd/>
            <a:tailEnd/>
          </a:ln>
        </p:spPr>
        <p:txBody>
          <a:bodyPr>
            <a:spAutoFit/>
          </a:bodyPr>
          <a:lstStyle/>
          <a:p>
            <a:pPr marL="444500" indent="-444500" eaLnBrk="1" hangingPunct="1">
              <a:lnSpc>
                <a:spcPct val="170000"/>
              </a:lnSpc>
              <a:buFontTx/>
              <a:buAutoNum type="arabicParenR"/>
              <a:defRPr/>
            </a:pPr>
            <a:r>
              <a:rPr lang="en-US" altLang="zh-TW" sz="2600" dirty="0"/>
              <a:t>Select a correct and effectively working respirator</a:t>
            </a:r>
            <a:endParaRPr lang="zh-TW" altLang="en-US" sz="2600"/>
          </a:p>
          <a:p>
            <a:pPr marL="444500" indent="-444500" eaLnBrk="1" hangingPunct="1">
              <a:lnSpc>
                <a:spcPct val="170000"/>
              </a:lnSpc>
              <a:buFontTx/>
              <a:buAutoNum type="arabicParenR"/>
              <a:defRPr/>
            </a:pPr>
            <a:r>
              <a:rPr lang="en-US" altLang="zh-TW" sz="2600" dirty="0"/>
              <a:t>Perform </a:t>
            </a:r>
            <a:r>
              <a:rPr lang="en-US" altLang="zh-TW" sz="2600" b="1" i="1" dirty="0">
                <a:solidFill>
                  <a:srgbClr val="0000CC"/>
                </a:solidFill>
                <a:effectLst>
                  <a:outerShdw blurRad="38100" dist="38100" dir="2700000" algn="tl">
                    <a:srgbClr val="C0C0C0"/>
                  </a:outerShdw>
                </a:effectLst>
              </a:rPr>
              <a:t>fit check</a:t>
            </a:r>
            <a:r>
              <a:rPr lang="en-US" altLang="zh-TW" sz="2600" dirty="0"/>
              <a:t> before use</a:t>
            </a:r>
          </a:p>
          <a:p>
            <a:pPr marL="444500" indent="-444500" eaLnBrk="1" hangingPunct="1">
              <a:lnSpc>
                <a:spcPct val="170000"/>
              </a:lnSpc>
              <a:buFontTx/>
              <a:buAutoNum type="arabicParenR"/>
              <a:defRPr/>
            </a:pPr>
            <a:r>
              <a:rPr lang="en-US" altLang="zh-TW" sz="2600" b="1" i="1" dirty="0">
                <a:solidFill>
                  <a:srgbClr val="0000CC"/>
                </a:solidFill>
                <a:effectLst>
                  <a:outerShdw blurRad="38100" dist="38100" dir="2700000" algn="tl">
                    <a:srgbClr val="C0C0C0"/>
                  </a:outerShdw>
                </a:effectLst>
              </a:rPr>
              <a:t>Fit test</a:t>
            </a:r>
            <a:r>
              <a:rPr lang="en-US" altLang="zh-TW" sz="2600" dirty="0"/>
              <a:t> (qualitative and quantitative) vs. </a:t>
            </a:r>
            <a:r>
              <a:rPr lang="en-US" altLang="zh-TW" sz="2600" b="1" i="1" dirty="0">
                <a:solidFill>
                  <a:srgbClr val="0000CC"/>
                </a:solidFill>
                <a:effectLst>
                  <a:outerShdw blurRad="38100" dist="38100" dir="2700000" algn="tl">
                    <a:srgbClr val="C0C0C0"/>
                  </a:outerShdw>
                </a:effectLst>
              </a:rPr>
              <a:t>fit check</a:t>
            </a:r>
            <a:r>
              <a:rPr lang="en-US" altLang="zh-TW" sz="2600" dirty="0"/>
              <a:t> (positive pressure and negative pressure)</a:t>
            </a:r>
            <a:endParaRPr lang="zh-TW" altLang="en-US"/>
          </a:p>
        </p:txBody>
      </p:sp>
      <p:sp>
        <p:nvSpPr>
          <p:cNvPr id="74756" name="投影片編號版面配置區 5"/>
          <p:cNvSpPr>
            <a:spLocks noGrp="1"/>
          </p:cNvSpPr>
          <p:nvPr>
            <p:ph type="sldNum" sz="quarter" idx="12"/>
          </p:nvPr>
        </p:nvSpPr>
        <p:spPr>
          <a:noFill/>
        </p:spPr>
        <p:txBody>
          <a:bodyPr/>
          <a:lstStyle/>
          <a:p>
            <a:fld id="{FC07484B-F456-4D2F-8997-70F0EE89335C}" type="slidenum">
              <a:rPr lang="en-US" altLang="zh-TW" smtClean="0">
                <a:latin typeface="Arial" pitchFamily="34" charset="0"/>
              </a:rPr>
              <a:pPr/>
              <a:t>55</a:t>
            </a:fld>
            <a:endParaRPr lang="en-US" altLang="zh-TW" smtClean="0">
              <a:latin typeface="Arial" pitchFamily="34" charset="0"/>
            </a:endParaRPr>
          </a:p>
        </p:txBody>
      </p:sp>
      <p:sp>
        <p:nvSpPr>
          <p:cNvPr id="74757" name="標題 1"/>
          <p:cNvSpPr>
            <a:spLocks/>
          </p:cNvSpPr>
          <p:nvPr/>
        </p:nvSpPr>
        <p:spPr bwMode="auto">
          <a:xfrm>
            <a:off x="457200" y="477838"/>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396875" y="1125538"/>
            <a:ext cx="8351838" cy="1639887"/>
          </a:xfrm>
          <a:prstGeom prst="rect">
            <a:avLst/>
          </a:prstGeom>
          <a:noFill/>
          <a:ln>
            <a:noFill/>
          </a:ln>
          <a:extLst/>
        </p:spPr>
        <p:txBody>
          <a:bodyPr lIns="92075" tIns="46038" rIns="92075" bIns="46038">
            <a:spAutoFit/>
          </a:bodyPr>
          <a:lstStyle/>
          <a:p>
            <a:pPr marL="355600" indent="-355600" eaLnBrk="1" hangingPunct="1">
              <a:lnSpc>
                <a:spcPct val="130000"/>
              </a:lnSpc>
              <a:spcBef>
                <a:spcPct val="0"/>
              </a:spcBef>
              <a:buSzPct val="72000"/>
              <a:buFont typeface="Wingdings" pitchFamily="2" charset="2"/>
              <a:buChar char="l"/>
              <a:defRPr/>
            </a:pPr>
            <a:r>
              <a:rPr lang="en-US" altLang="zh-TW" sz="2600" u="sng" dirty="0">
                <a:solidFill>
                  <a:srgbClr val="000000"/>
                </a:solidFill>
              </a:rPr>
              <a:t>Fit check</a:t>
            </a:r>
            <a:r>
              <a:rPr lang="en-US" altLang="zh-TW" sz="2600" dirty="0">
                <a:solidFill>
                  <a:srgbClr val="000000"/>
                </a:solidFill>
              </a:rPr>
              <a:t> ensures fit of respirator and </a:t>
            </a:r>
            <a:r>
              <a:rPr lang="en-US" altLang="zh-TW" sz="2600" b="1" i="1" dirty="0">
                <a:solidFill>
                  <a:srgbClr val="0000CC"/>
                </a:solidFill>
                <a:effectLst>
                  <a:outerShdw blurRad="38100" dist="38100" dir="2700000" algn="tl">
                    <a:srgbClr val="000000">
                      <a:alpha val="43137"/>
                    </a:srgbClr>
                  </a:outerShdw>
                </a:effectLst>
              </a:rPr>
              <a:t>should be performed every time you put a respirator on</a:t>
            </a:r>
          </a:p>
          <a:p>
            <a:pPr marL="355600" indent="-355600" eaLnBrk="1" hangingPunct="1">
              <a:lnSpc>
                <a:spcPct val="130000"/>
              </a:lnSpc>
              <a:spcBef>
                <a:spcPct val="0"/>
              </a:spcBef>
              <a:buSzPct val="72000"/>
              <a:buFont typeface="Wingdings" pitchFamily="2" charset="2"/>
              <a:buChar char="l"/>
              <a:defRPr/>
            </a:pPr>
            <a:r>
              <a:rPr lang="en-US" altLang="zh-TW" sz="2600" dirty="0">
                <a:solidFill>
                  <a:srgbClr val="000000"/>
                </a:solidFill>
              </a:rPr>
              <a:t>Demonstrated below are proper ways to perform fit check</a:t>
            </a:r>
            <a:endParaRPr lang="zh-TW" altLang="en-US" sz="2600" dirty="0">
              <a:solidFill>
                <a:srgbClr val="000000"/>
              </a:solidFill>
            </a:endParaRPr>
          </a:p>
        </p:txBody>
      </p:sp>
      <p:pic>
        <p:nvPicPr>
          <p:cNvPr id="75779" name="Picture 4"/>
          <p:cNvPicPr>
            <a:picLocks noChangeArrowheads="1"/>
          </p:cNvPicPr>
          <p:nvPr/>
        </p:nvPicPr>
        <p:blipFill>
          <a:blip r:embed="rId3" cstate="print"/>
          <a:srcRect/>
          <a:stretch>
            <a:fillRect/>
          </a:stretch>
        </p:blipFill>
        <p:spPr bwMode="auto">
          <a:xfrm>
            <a:off x="539750" y="3213100"/>
            <a:ext cx="2592388" cy="2030413"/>
          </a:xfrm>
          <a:prstGeom prst="rect">
            <a:avLst/>
          </a:prstGeom>
          <a:noFill/>
          <a:ln w="9525">
            <a:noFill/>
            <a:miter lim="800000"/>
            <a:headEnd/>
            <a:tailEnd/>
          </a:ln>
        </p:spPr>
      </p:pic>
      <p:pic>
        <p:nvPicPr>
          <p:cNvPr id="75780" name="Picture 5"/>
          <p:cNvPicPr>
            <a:picLocks noChangeArrowheads="1"/>
          </p:cNvPicPr>
          <p:nvPr/>
        </p:nvPicPr>
        <p:blipFill>
          <a:blip r:embed="rId4" cstate="print"/>
          <a:srcRect/>
          <a:stretch>
            <a:fillRect/>
          </a:stretch>
        </p:blipFill>
        <p:spPr bwMode="auto">
          <a:xfrm>
            <a:off x="3492500" y="3213100"/>
            <a:ext cx="2663825" cy="2066925"/>
          </a:xfrm>
          <a:prstGeom prst="rect">
            <a:avLst/>
          </a:prstGeom>
          <a:noFill/>
          <a:ln w="9525">
            <a:noFill/>
            <a:miter lim="800000"/>
            <a:headEnd/>
            <a:tailEnd/>
          </a:ln>
        </p:spPr>
      </p:pic>
      <p:sp>
        <p:nvSpPr>
          <p:cNvPr id="75781" name="Rectangle 6"/>
          <p:cNvSpPr>
            <a:spLocks noChangeArrowheads="1"/>
          </p:cNvSpPr>
          <p:nvPr/>
        </p:nvSpPr>
        <p:spPr bwMode="auto">
          <a:xfrm>
            <a:off x="755650" y="5445125"/>
            <a:ext cx="2303463" cy="822325"/>
          </a:xfrm>
          <a:prstGeom prst="rect">
            <a:avLst/>
          </a:prstGeom>
          <a:noFill/>
          <a:ln w="19050">
            <a:noFill/>
            <a:miter lim="800000"/>
            <a:headEnd type="none" w="sm" len="sm"/>
            <a:tailEnd type="none" w="sm" len="lg"/>
          </a:ln>
        </p:spPr>
        <p:txBody>
          <a:bodyPr>
            <a:spAutoFit/>
          </a:bodyPr>
          <a:lstStyle/>
          <a:p>
            <a:pPr algn="ctr" defTabSz="762000" eaLnBrk="1" hangingPunct="1">
              <a:lnSpc>
                <a:spcPct val="100000"/>
              </a:lnSpc>
              <a:spcBef>
                <a:spcPct val="0"/>
              </a:spcBef>
              <a:buFontTx/>
              <a:buNone/>
            </a:pPr>
            <a:r>
              <a:rPr lang="en-US" altLang="zh-TW">
                <a:solidFill>
                  <a:srgbClr val="000000"/>
                </a:solidFill>
              </a:rPr>
              <a:t>Positive-pressure fit check</a:t>
            </a:r>
            <a:endParaRPr lang="zh-TW" altLang="en-US">
              <a:solidFill>
                <a:srgbClr val="000000"/>
              </a:solidFill>
            </a:endParaRPr>
          </a:p>
        </p:txBody>
      </p:sp>
      <p:pic>
        <p:nvPicPr>
          <p:cNvPr id="75782" name="Picture 8" descr="正確_05"/>
          <p:cNvPicPr>
            <a:picLocks noChangeAspect="1" noChangeArrowheads="1"/>
          </p:cNvPicPr>
          <p:nvPr/>
        </p:nvPicPr>
        <p:blipFill>
          <a:blip r:embed="rId5" cstate="print"/>
          <a:srcRect/>
          <a:stretch>
            <a:fillRect/>
          </a:stretch>
        </p:blipFill>
        <p:spPr bwMode="auto">
          <a:xfrm>
            <a:off x="6465888" y="3213100"/>
            <a:ext cx="1993900" cy="2071688"/>
          </a:xfrm>
          <a:prstGeom prst="rect">
            <a:avLst/>
          </a:prstGeom>
          <a:noFill/>
          <a:ln w="9525">
            <a:noFill/>
            <a:miter lim="800000"/>
            <a:headEnd/>
            <a:tailEnd/>
          </a:ln>
        </p:spPr>
      </p:pic>
      <p:sp>
        <p:nvSpPr>
          <p:cNvPr id="75783" name="Rectangle 9"/>
          <p:cNvSpPr>
            <a:spLocks noChangeArrowheads="1"/>
          </p:cNvSpPr>
          <p:nvPr/>
        </p:nvSpPr>
        <p:spPr bwMode="auto">
          <a:xfrm>
            <a:off x="6156325" y="5445125"/>
            <a:ext cx="2843213" cy="822325"/>
          </a:xfrm>
          <a:prstGeom prst="rect">
            <a:avLst/>
          </a:prstGeom>
          <a:noFill/>
          <a:ln w="19050">
            <a:noFill/>
            <a:miter lim="800000"/>
            <a:headEnd type="none" w="sm" len="sm"/>
            <a:tailEnd type="none" w="sm" len="lg"/>
          </a:ln>
        </p:spPr>
        <p:txBody>
          <a:bodyPr>
            <a:spAutoFit/>
          </a:bodyPr>
          <a:lstStyle/>
          <a:p>
            <a:pPr algn="ctr" defTabSz="762000" eaLnBrk="1" hangingPunct="1">
              <a:lnSpc>
                <a:spcPct val="100000"/>
              </a:lnSpc>
              <a:spcBef>
                <a:spcPct val="0"/>
              </a:spcBef>
              <a:buFontTx/>
              <a:buNone/>
            </a:pPr>
            <a:r>
              <a:rPr lang="en-US" altLang="zh-TW"/>
              <a:t>Simplified fit check for disposable mask</a:t>
            </a:r>
            <a:endParaRPr lang="zh-TW" altLang="en-US"/>
          </a:p>
        </p:txBody>
      </p:sp>
      <p:sp>
        <p:nvSpPr>
          <p:cNvPr id="75784" name="投影片編號版面配置區 10"/>
          <p:cNvSpPr>
            <a:spLocks noGrp="1"/>
          </p:cNvSpPr>
          <p:nvPr>
            <p:ph type="sldNum" sz="quarter" idx="12"/>
          </p:nvPr>
        </p:nvSpPr>
        <p:spPr>
          <a:xfrm>
            <a:off x="6686550" y="6337300"/>
            <a:ext cx="2133600" cy="476250"/>
          </a:xfrm>
          <a:noFill/>
        </p:spPr>
        <p:txBody>
          <a:bodyPr/>
          <a:lstStyle/>
          <a:p>
            <a:fld id="{F463DDA9-6DE8-44C5-BEBA-A60193B209FC}" type="slidenum">
              <a:rPr lang="en-US" altLang="zh-TW" smtClean="0">
                <a:latin typeface="Arial" pitchFamily="34" charset="0"/>
              </a:rPr>
              <a:pPr/>
              <a:t>56</a:t>
            </a:fld>
            <a:endParaRPr lang="en-US" altLang="zh-TW" smtClean="0">
              <a:latin typeface="Arial" pitchFamily="34" charset="0"/>
            </a:endParaRPr>
          </a:p>
        </p:txBody>
      </p:sp>
      <p:sp>
        <p:nvSpPr>
          <p:cNvPr id="75785"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
        <p:nvSpPr>
          <p:cNvPr id="75786" name="Rectangle 6"/>
          <p:cNvSpPr>
            <a:spLocks noChangeArrowheads="1"/>
          </p:cNvSpPr>
          <p:nvPr/>
        </p:nvSpPr>
        <p:spPr bwMode="auto">
          <a:xfrm>
            <a:off x="3635375" y="5445125"/>
            <a:ext cx="2447925" cy="822325"/>
          </a:xfrm>
          <a:prstGeom prst="rect">
            <a:avLst/>
          </a:prstGeom>
          <a:noFill/>
          <a:ln w="19050">
            <a:noFill/>
            <a:miter lim="800000"/>
            <a:headEnd type="none" w="sm" len="sm"/>
            <a:tailEnd type="none" w="sm" len="lg"/>
          </a:ln>
        </p:spPr>
        <p:txBody>
          <a:bodyPr>
            <a:spAutoFit/>
          </a:bodyPr>
          <a:lstStyle/>
          <a:p>
            <a:pPr algn="ctr" defTabSz="762000" eaLnBrk="1" hangingPunct="1">
              <a:lnSpc>
                <a:spcPct val="100000"/>
              </a:lnSpc>
              <a:spcBef>
                <a:spcPct val="0"/>
              </a:spcBef>
              <a:buFontTx/>
              <a:buNone/>
            </a:pPr>
            <a:r>
              <a:rPr lang="en-US" altLang="zh-TW">
                <a:solidFill>
                  <a:srgbClr val="000000"/>
                </a:solidFill>
              </a:rPr>
              <a:t>Negative-pressure fit check</a:t>
            </a:r>
            <a:endParaRPr lang="zh-TW" altLang="en-US">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rrowheads="1"/>
          </p:cNvPicPr>
          <p:nvPr/>
        </p:nvPicPr>
        <p:blipFill>
          <a:blip r:embed="rId3" cstate="print"/>
          <a:srcRect/>
          <a:stretch>
            <a:fillRect/>
          </a:stretch>
        </p:blipFill>
        <p:spPr bwMode="auto">
          <a:xfrm>
            <a:off x="4643438" y="2420938"/>
            <a:ext cx="4198937" cy="2854325"/>
          </a:xfrm>
          <a:prstGeom prst="rect">
            <a:avLst/>
          </a:prstGeom>
          <a:noFill/>
          <a:ln w="9525">
            <a:noFill/>
            <a:miter lim="800000"/>
            <a:headEnd/>
            <a:tailEnd/>
          </a:ln>
        </p:spPr>
      </p:pic>
      <p:sp>
        <p:nvSpPr>
          <p:cNvPr id="76803" name="Rectangle 5"/>
          <p:cNvSpPr>
            <a:spLocks noChangeArrowheads="1"/>
          </p:cNvSpPr>
          <p:nvPr/>
        </p:nvSpPr>
        <p:spPr bwMode="auto">
          <a:xfrm>
            <a:off x="684213" y="5373688"/>
            <a:ext cx="3673475" cy="1311275"/>
          </a:xfrm>
          <a:prstGeom prst="rect">
            <a:avLst/>
          </a:prstGeom>
          <a:noFill/>
          <a:ln w="19050">
            <a:noFill/>
            <a:miter lim="800000"/>
            <a:headEnd type="none" w="sm" len="sm"/>
            <a:tailEnd type="none" w="sm" len="lg"/>
          </a:ln>
        </p:spPr>
        <p:txBody>
          <a:bodyPr>
            <a:spAutoFit/>
          </a:bodyPr>
          <a:lstStyle/>
          <a:p>
            <a:pPr defTabSz="762000" eaLnBrk="1" hangingPunct="1">
              <a:lnSpc>
                <a:spcPct val="100000"/>
              </a:lnSpc>
              <a:spcBef>
                <a:spcPct val="0"/>
              </a:spcBef>
              <a:buFontTx/>
              <a:buNone/>
            </a:pPr>
            <a:r>
              <a:rPr lang="en-US" altLang="zh-TW" sz="2000">
                <a:solidFill>
                  <a:srgbClr val="000000"/>
                </a:solidFill>
              </a:rPr>
              <a:t>Qualitative fit test</a:t>
            </a:r>
            <a:endParaRPr lang="zh-TW" altLang="en-US" sz="2000">
              <a:solidFill>
                <a:srgbClr val="000000"/>
              </a:solidFill>
            </a:endParaRPr>
          </a:p>
          <a:p>
            <a:pPr marL="450850" lvl="1" indent="-269875" defTabSz="762000" eaLnBrk="1" hangingPunct="1">
              <a:lnSpc>
                <a:spcPct val="100000"/>
              </a:lnSpc>
              <a:spcBef>
                <a:spcPct val="0"/>
              </a:spcBef>
            </a:pPr>
            <a:r>
              <a:rPr lang="en-US" altLang="zh-TW" sz="2000">
                <a:solidFill>
                  <a:srgbClr val="000000"/>
                </a:solidFill>
              </a:rPr>
              <a:t>Dust masks: Using saccharin or Bitrex solution</a:t>
            </a:r>
          </a:p>
          <a:p>
            <a:pPr marL="450850" lvl="1" indent="-269875" defTabSz="762000" eaLnBrk="1" hangingPunct="1">
              <a:lnSpc>
                <a:spcPct val="100000"/>
              </a:lnSpc>
              <a:spcBef>
                <a:spcPct val="0"/>
              </a:spcBef>
            </a:pPr>
            <a:r>
              <a:rPr lang="en-US" altLang="zh-TW" sz="2000">
                <a:solidFill>
                  <a:srgbClr val="000000"/>
                </a:solidFill>
              </a:rPr>
              <a:t>Gas masks: Using banana oil</a:t>
            </a:r>
            <a:endParaRPr lang="zh-TW" altLang="en-US" sz="2000">
              <a:solidFill>
                <a:srgbClr val="000000"/>
              </a:solidFill>
            </a:endParaRPr>
          </a:p>
        </p:txBody>
      </p:sp>
      <p:sp>
        <p:nvSpPr>
          <p:cNvPr id="76804" name="投影片編號版面配置區 8"/>
          <p:cNvSpPr>
            <a:spLocks noGrp="1"/>
          </p:cNvSpPr>
          <p:nvPr>
            <p:ph type="sldNum" sz="quarter" idx="12"/>
          </p:nvPr>
        </p:nvSpPr>
        <p:spPr>
          <a:noFill/>
        </p:spPr>
        <p:txBody>
          <a:bodyPr/>
          <a:lstStyle/>
          <a:p>
            <a:fld id="{7CC30823-B8E9-4BC4-921D-2CEDBE19627F}" type="slidenum">
              <a:rPr lang="en-US" altLang="zh-TW" smtClean="0">
                <a:latin typeface="Arial" pitchFamily="34" charset="0"/>
              </a:rPr>
              <a:pPr/>
              <a:t>57</a:t>
            </a:fld>
            <a:endParaRPr lang="en-US" altLang="zh-TW" smtClean="0">
              <a:latin typeface="Arial" pitchFamily="34" charset="0"/>
            </a:endParaRPr>
          </a:p>
        </p:txBody>
      </p:sp>
      <p:sp>
        <p:nvSpPr>
          <p:cNvPr id="76805" name="標題 1"/>
          <p:cNvSpPr>
            <a:spLocks/>
          </p:cNvSpPr>
          <p:nvPr/>
        </p:nvSpPr>
        <p:spPr bwMode="auto">
          <a:xfrm>
            <a:off x="457200" y="1889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Respirators</a:t>
            </a:r>
            <a:endParaRPr lang="zh-TW" altLang="en-US" sz="3600" b="1">
              <a:solidFill>
                <a:schemeClr val="tx2"/>
              </a:solidFill>
            </a:endParaRPr>
          </a:p>
        </p:txBody>
      </p:sp>
      <p:sp>
        <p:nvSpPr>
          <p:cNvPr id="77830" name="Rectangle 3"/>
          <p:cNvSpPr>
            <a:spLocks noChangeArrowheads="1"/>
          </p:cNvSpPr>
          <p:nvPr/>
        </p:nvSpPr>
        <p:spPr bwMode="auto">
          <a:xfrm>
            <a:off x="468313" y="836613"/>
            <a:ext cx="8208962" cy="1401762"/>
          </a:xfrm>
          <a:prstGeom prst="rect">
            <a:avLst/>
          </a:prstGeom>
          <a:noFill/>
          <a:ln w="9525">
            <a:noFill/>
            <a:miter lim="800000"/>
            <a:headEnd/>
            <a:tailEnd/>
          </a:ln>
        </p:spPr>
        <p:txBody>
          <a:bodyPr lIns="92075" tIns="46038" rIns="92075" bIns="46038">
            <a:spAutoFit/>
          </a:bodyPr>
          <a:lstStyle/>
          <a:p>
            <a:pPr marL="355600" indent="-355600" eaLnBrk="1" hangingPunct="1">
              <a:lnSpc>
                <a:spcPct val="110000"/>
              </a:lnSpc>
              <a:spcBef>
                <a:spcPct val="0"/>
              </a:spcBef>
              <a:buSzPct val="72000"/>
              <a:buFont typeface="Wingdings" pitchFamily="2" charset="2"/>
              <a:buChar char="l"/>
              <a:defRPr/>
            </a:pPr>
            <a:r>
              <a:rPr lang="en-US" altLang="zh-TW" sz="2600" u="sng" dirty="0">
                <a:solidFill>
                  <a:srgbClr val="000000"/>
                </a:solidFill>
              </a:rPr>
              <a:t>Fit test</a:t>
            </a:r>
            <a:r>
              <a:rPr lang="en-US" altLang="zh-TW" sz="2600" dirty="0">
                <a:solidFill>
                  <a:srgbClr val="000000"/>
                </a:solidFill>
              </a:rPr>
              <a:t> ensures fitting of a selected model to the user’s facial characteristics and </a:t>
            </a:r>
            <a:r>
              <a:rPr lang="en-US" altLang="zh-TW" sz="2600" b="1" i="1" dirty="0">
                <a:solidFill>
                  <a:srgbClr val="0000CC"/>
                </a:solidFill>
                <a:effectLst>
                  <a:outerShdw blurRad="38100" dist="38100" dir="2700000" algn="tl">
                    <a:srgbClr val="000000">
                      <a:alpha val="43137"/>
                    </a:srgbClr>
                  </a:outerShdw>
                </a:effectLst>
              </a:rPr>
              <a:t>should be performed when a new respirator is selected and also on a routine basis</a:t>
            </a:r>
            <a:endParaRPr lang="zh-TW" altLang="en-US" sz="2600" b="1" i="1" dirty="0">
              <a:solidFill>
                <a:srgbClr val="0000CC"/>
              </a:solidFill>
              <a:effectLst>
                <a:outerShdw blurRad="38100" dist="38100" dir="2700000" algn="tl">
                  <a:srgbClr val="000000">
                    <a:alpha val="43137"/>
                  </a:srgbClr>
                </a:outerShdw>
              </a:effectLst>
            </a:endParaRPr>
          </a:p>
        </p:txBody>
      </p:sp>
      <p:pic>
        <p:nvPicPr>
          <p:cNvPr id="76807" name="Picture 15" descr="fit_test"/>
          <p:cNvPicPr>
            <a:picLocks noChangeAspect="1" noChangeArrowheads="1"/>
          </p:cNvPicPr>
          <p:nvPr/>
        </p:nvPicPr>
        <p:blipFill>
          <a:blip r:embed="rId4" cstate="print"/>
          <a:srcRect/>
          <a:stretch>
            <a:fillRect/>
          </a:stretch>
        </p:blipFill>
        <p:spPr bwMode="auto">
          <a:xfrm>
            <a:off x="611188" y="2420938"/>
            <a:ext cx="3822700" cy="2879725"/>
          </a:xfrm>
          <a:prstGeom prst="rect">
            <a:avLst/>
          </a:prstGeom>
          <a:noFill/>
          <a:ln w="9525">
            <a:noFill/>
            <a:miter lim="800000"/>
            <a:headEnd/>
            <a:tailEnd/>
          </a:ln>
        </p:spPr>
      </p:pic>
      <p:sp>
        <p:nvSpPr>
          <p:cNvPr id="76808" name="Rectangle 5"/>
          <p:cNvSpPr>
            <a:spLocks noChangeArrowheads="1"/>
          </p:cNvSpPr>
          <p:nvPr/>
        </p:nvSpPr>
        <p:spPr bwMode="auto">
          <a:xfrm>
            <a:off x="5003800" y="5373688"/>
            <a:ext cx="3673475" cy="1311275"/>
          </a:xfrm>
          <a:prstGeom prst="rect">
            <a:avLst/>
          </a:prstGeom>
          <a:noFill/>
          <a:ln w="19050">
            <a:noFill/>
            <a:miter lim="800000"/>
            <a:headEnd type="none" w="sm" len="sm"/>
            <a:tailEnd type="none" w="sm" len="lg"/>
          </a:ln>
        </p:spPr>
        <p:txBody>
          <a:bodyPr>
            <a:spAutoFit/>
          </a:bodyPr>
          <a:lstStyle/>
          <a:p>
            <a:pPr defTabSz="762000" eaLnBrk="1" hangingPunct="1">
              <a:lnSpc>
                <a:spcPct val="100000"/>
              </a:lnSpc>
              <a:spcBef>
                <a:spcPct val="0"/>
              </a:spcBef>
              <a:buFontTx/>
              <a:buNone/>
            </a:pPr>
            <a:r>
              <a:rPr lang="en-US" altLang="zh-TW" sz="2000">
                <a:solidFill>
                  <a:srgbClr val="000000"/>
                </a:solidFill>
              </a:rPr>
              <a:t>Quantitative fit test</a:t>
            </a:r>
            <a:endParaRPr lang="zh-TW" altLang="en-US" sz="2000">
              <a:solidFill>
                <a:srgbClr val="000000"/>
              </a:solidFill>
            </a:endParaRPr>
          </a:p>
          <a:p>
            <a:pPr marL="450850" lvl="1" indent="-269875" defTabSz="762000" eaLnBrk="1" hangingPunct="1">
              <a:lnSpc>
                <a:spcPct val="100000"/>
              </a:lnSpc>
              <a:spcBef>
                <a:spcPct val="0"/>
              </a:spcBef>
            </a:pPr>
            <a:r>
              <a:rPr lang="en-US" altLang="zh-TW" sz="2000">
                <a:solidFill>
                  <a:srgbClr val="000000"/>
                </a:solidFill>
              </a:rPr>
              <a:t>Measuring concentrations present inside and outside of facepiece</a:t>
            </a:r>
            <a:endParaRPr lang="zh-TW" altLang="en-US" sz="200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sz="half" idx="1"/>
          </p:nvPr>
        </p:nvSpPr>
        <p:spPr>
          <a:xfrm>
            <a:off x="468313" y="1125538"/>
            <a:ext cx="6757987" cy="5327650"/>
          </a:xfrm>
        </p:spPr>
        <p:txBody>
          <a:bodyPr lIns="92075" tIns="46038" rIns="92075" bIns="46038"/>
          <a:lstStyle/>
          <a:p>
            <a:pPr marL="355600" indent="-355600" eaLnBrk="1" hangingPunct="1">
              <a:lnSpc>
                <a:spcPct val="110000"/>
              </a:lnSpc>
              <a:buClr>
                <a:schemeClr val="tx1"/>
              </a:buClr>
              <a:buSzPct val="72000"/>
              <a:buFont typeface="Wingdings" pitchFamily="2" charset="2"/>
              <a:buChar char="l"/>
            </a:pPr>
            <a:r>
              <a:rPr lang="en-US" altLang="zh-TW" sz="2800" smtClean="0"/>
              <a:t>Storage of respirators</a:t>
            </a:r>
          </a:p>
          <a:p>
            <a:pPr marL="901700" lvl="1" indent="-455613" eaLnBrk="1" hangingPunct="1">
              <a:lnSpc>
                <a:spcPct val="110000"/>
              </a:lnSpc>
              <a:buClr>
                <a:schemeClr val="tx1"/>
              </a:buClr>
              <a:buFont typeface="Times New Roman" pitchFamily="18" charset="0"/>
              <a:buAutoNum type="arabicParenR"/>
            </a:pPr>
            <a:r>
              <a:rPr lang="en-US" altLang="zh-TW" sz="2400" smtClean="0"/>
              <a:t>Respirators should be prevented from</a:t>
            </a:r>
            <a:endParaRPr lang="zh-TW" altLang="en-US" sz="2400" smtClean="0"/>
          </a:p>
          <a:p>
            <a:pPr marL="901700" lvl="1" indent="-455613" eaLnBrk="1" hangingPunct="1">
              <a:lnSpc>
                <a:spcPct val="110000"/>
              </a:lnSpc>
              <a:buClr>
                <a:schemeClr val="tx1"/>
              </a:buClr>
            </a:pPr>
            <a:r>
              <a:rPr lang="en-US" altLang="zh-TW" sz="2400" smtClean="0"/>
              <a:t>Physical damage</a:t>
            </a:r>
          </a:p>
          <a:p>
            <a:pPr marL="901700" lvl="1" indent="-455613" eaLnBrk="1" hangingPunct="1">
              <a:lnSpc>
                <a:spcPct val="110000"/>
              </a:lnSpc>
              <a:buClr>
                <a:schemeClr val="tx1"/>
              </a:buClr>
            </a:pPr>
            <a:r>
              <a:rPr lang="en-US" altLang="zh-TW" sz="2400" smtClean="0"/>
              <a:t>Chemical contact</a:t>
            </a:r>
          </a:p>
          <a:p>
            <a:pPr marL="901700" lvl="1" indent="-455613" eaLnBrk="1" hangingPunct="1">
              <a:lnSpc>
                <a:spcPct val="110000"/>
              </a:lnSpc>
              <a:buClr>
                <a:schemeClr val="tx1"/>
              </a:buClr>
            </a:pPr>
            <a:r>
              <a:rPr lang="en-US" altLang="zh-TW" sz="2400" smtClean="0"/>
              <a:t>Dust contact</a:t>
            </a:r>
          </a:p>
          <a:p>
            <a:pPr marL="901700" lvl="1" indent="-455613" eaLnBrk="1" hangingPunct="1">
              <a:lnSpc>
                <a:spcPct val="110000"/>
              </a:lnSpc>
              <a:buClr>
                <a:schemeClr val="tx1"/>
              </a:buClr>
            </a:pPr>
            <a:r>
              <a:rPr lang="en-US" altLang="zh-TW" sz="2400" smtClean="0"/>
              <a:t>Sunlight exposure</a:t>
            </a:r>
          </a:p>
          <a:p>
            <a:pPr marL="901700" lvl="1" indent="-455613" eaLnBrk="1" hangingPunct="1">
              <a:lnSpc>
                <a:spcPct val="110000"/>
              </a:lnSpc>
              <a:buClr>
                <a:schemeClr val="tx1"/>
              </a:buClr>
            </a:pPr>
            <a:r>
              <a:rPr lang="en-US" altLang="zh-TW" sz="2400" smtClean="0"/>
              <a:t>Extreme temperature</a:t>
            </a:r>
          </a:p>
          <a:p>
            <a:pPr marL="901700" lvl="1" indent="-455613" eaLnBrk="1" hangingPunct="1">
              <a:lnSpc>
                <a:spcPct val="110000"/>
              </a:lnSpc>
              <a:buClr>
                <a:schemeClr val="tx1"/>
              </a:buClr>
            </a:pPr>
            <a:r>
              <a:rPr lang="en-US" altLang="zh-TW" sz="2400" smtClean="0"/>
              <a:t>Excessive moisture</a:t>
            </a:r>
            <a:endParaRPr lang="en-US" altLang="zh-TW" sz="1600" smtClean="0"/>
          </a:p>
          <a:p>
            <a:pPr marL="901700" lvl="1" indent="-455613" eaLnBrk="1" hangingPunct="1">
              <a:lnSpc>
                <a:spcPct val="110000"/>
              </a:lnSpc>
              <a:buClr>
                <a:schemeClr val="tx1"/>
              </a:buClr>
              <a:buFont typeface="Times New Roman" pitchFamily="18" charset="0"/>
              <a:buAutoNum type="arabicParenR" startAt="2"/>
            </a:pPr>
            <a:r>
              <a:rPr lang="en-US" altLang="zh-TW" sz="2400" smtClean="0"/>
              <a:t>Respirators for emergency use should be clearly labeled with user instructions and stored in adequate, accessible places</a:t>
            </a:r>
          </a:p>
        </p:txBody>
      </p:sp>
      <p:pic>
        <p:nvPicPr>
          <p:cNvPr id="77827" name="Picture 4"/>
          <p:cNvPicPr>
            <a:picLocks noGrp="1" noChangeAspect="1" noChangeArrowheads="1"/>
          </p:cNvPicPr>
          <p:nvPr>
            <p:ph sz="half" idx="2"/>
          </p:nvPr>
        </p:nvPicPr>
        <p:blipFill>
          <a:blip r:embed="rId3" cstate="print"/>
          <a:srcRect/>
          <a:stretch>
            <a:fillRect/>
          </a:stretch>
        </p:blipFill>
        <p:spPr>
          <a:xfrm>
            <a:off x="5148263" y="2565400"/>
            <a:ext cx="3321050" cy="2232025"/>
          </a:xfrm>
          <a:noFill/>
        </p:spPr>
      </p:pic>
      <p:sp>
        <p:nvSpPr>
          <p:cNvPr id="77828" name="投影片編號版面配置區 5"/>
          <p:cNvSpPr>
            <a:spLocks noGrp="1"/>
          </p:cNvSpPr>
          <p:nvPr>
            <p:ph type="sldNum" sz="quarter" idx="12"/>
          </p:nvPr>
        </p:nvSpPr>
        <p:spPr>
          <a:noFill/>
        </p:spPr>
        <p:txBody>
          <a:bodyPr/>
          <a:lstStyle/>
          <a:p>
            <a:fld id="{3281F24C-3950-4694-9A0F-5DB8CB9C8453}" type="slidenum">
              <a:rPr lang="en-US" altLang="zh-TW" smtClean="0">
                <a:latin typeface="Arial" pitchFamily="34" charset="0"/>
              </a:rPr>
              <a:pPr/>
              <a:t>58</a:t>
            </a:fld>
            <a:endParaRPr lang="en-US" altLang="zh-TW" smtClean="0">
              <a:latin typeface="Arial" pitchFamily="34" charset="0"/>
            </a:endParaRPr>
          </a:p>
        </p:txBody>
      </p:sp>
      <p:sp>
        <p:nvSpPr>
          <p:cNvPr id="77829" name="標題 1"/>
          <p:cNvSpPr>
            <a:spLocks/>
          </p:cNvSpPr>
          <p:nvPr/>
        </p:nvSpPr>
        <p:spPr bwMode="auto">
          <a:xfrm>
            <a:off x="457200" y="333375"/>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t>Respirators</a:t>
            </a:r>
            <a:endParaRPr lang="zh-TW" altLang="en-US" sz="3600" b="1"/>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6"/>
          <p:cNvSpPr>
            <a:spLocks noGrp="1"/>
          </p:cNvSpPr>
          <p:nvPr>
            <p:ph type="ctrTitle"/>
          </p:nvPr>
        </p:nvSpPr>
        <p:spPr>
          <a:xfrm>
            <a:off x="468313" y="1844675"/>
            <a:ext cx="8134350" cy="2162175"/>
          </a:xfrm>
        </p:spPr>
        <p:txBody>
          <a:bodyPr/>
          <a:lstStyle/>
          <a:p>
            <a:pPr>
              <a:lnSpc>
                <a:spcPct val="120000"/>
              </a:lnSpc>
              <a:spcBef>
                <a:spcPts val="8400"/>
              </a:spcBef>
              <a:spcAft>
                <a:spcPts val="0"/>
              </a:spcAft>
              <a:defRPr/>
            </a:pPr>
            <a:r>
              <a:rPr lang="en-US" altLang="zh-TW" sz="5400" b="1" dirty="0" smtClean="0">
                <a:solidFill>
                  <a:srgbClr val="000000"/>
                </a:solidFill>
              </a:rPr>
              <a:t>Section 5</a:t>
            </a:r>
            <a:r>
              <a:rPr lang="en-US" altLang="zh-TW" dirty="0" smtClean="0">
                <a:solidFill>
                  <a:srgbClr val="000000"/>
                </a:solidFill>
              </a:rPr>
              <a:t/>
            </a:r>
            <a:br>
              <a:rPr lang="en-US" altLang="zh-TW" dirty="0" smtClean="0">
                <a:solidFill>
                  <a:srgbClr val="000000"/>
                </a:solidFill>
              </a:rPr>
            </a:br>
            <a:r>
              <a:rPr lang="en-US" altLang="zh-TW" i="1" dirty="0" smtClean="0">
                <a:solidFill>
                  <a:srgbClr val="000000"/>
                </a:solidFill>
                <a:effectLst>
                  <a:outerShdw blurRad="38100" dist="38100" dir="2700000" algn="tl">
                    <a:srgbClr val="000000">
                      <a:alpha val="43137"/>
                    </a:srgbClr>
                  </a:outerShdw>
                </a:effectLst>
              </a:rPr>
              <a:t>Chemical Protective Clothing and Hand Protection</a:t>
            </a:r>
            <a:endParaRPr lang="zh-TW" altLang="en-US" i="1" dirty="0" smtClean="0">
              <a:effectLst>
                <a:outerShdw blurRad="38100" dist="38100" dir="2700000" algn="tl">
                  <a:srgbClr val="C0C0C0"/>
                </a:outerShdw>
              </a:effectLst>
            </a:endParaRPr>
          </a:p>
        </p:txBody>
      </p:sp>
      <p:sp>
        <p:nvSpPr>
          <p:cNvPr id="78851" name="投影片編號版面配置區 4"/>
          <p:cNvSpPr>
            <a:spLocks noGrp="1"/>
          </p:cNvSpPr>
          <p:nvPr>
            <p:ph type="sldNum" sz="quarter" idx="12"/>
          </p:nvPr>
        </p:nvSpPr>
        <p:spPr>
          <a:noFill/>
        </p:spPr>
        <p:txBody>
          <a:bodyPr/>
          <a:lstStyle/>
          <a:p>
            <a:fld id="{D1DCA7EE-F57A-475D-8D1C-947D5D674111}" type="slidenum">
              <a:rPr lang="en-US" altLang="zh-TW" smtClean="0">
                <a:latin typeface="Arial" pitchFamily="34" charset="0"/>
              </a:rPr>
              <a:pPr/>
              <a:t>59</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6"/>
          <p:cNvSpPr>
            <a:spLocks noGrp="1"/>
          </p:cNvSpPr>
          <p:nvPr>
            <p:ph type="ctrTitle"/>
          </p:nvPr>
        </p:nvSpPr>
        <p:spPr>
          <a:xfrm>
            <a:off x="468313" y="1844675"/>
            <a:ext cx="8134350" cy="2162175"/>
          </a:xfrm>
        </p:spPr>
        <p:txBody>
          <a:bodyPr/>
          <a:lstStyle/>
          <a:p>
            <a:pPr>
              <a:lnSpc>
                <a:spcPct val="120000"/>
              </a:lnSpc>
              <a:spcBef>
                <a:spcPts val="8400"/>
              </a:spcBef>
              <a:spcAft>
                <a:spcPts val="0"/>
              </a:spcAft>
              <a:defRPr/>
            </a:pPr>
            <a:r>
              <a:rPr lang="en-US" altLang="zh-TW" sz="5400" b="1" dirty="0" smtClean="0">
                <a:solidFill>
                  <a:srgbClr val="000000"/>
                </a:solidFill>
              </a:rPr>
              <a:t>Section 1</a:t>
            </a:r>
            <a:r>
              <a:rPr lang="en-US" altLang="zh-TW" dirty="0" smtClean="0">
                <a:solidFill>
                  <a:srgbClr val="000000"/>
                </a:solidFill>
              </a:rPr>
              <a:t/>
            </a:r>
            <a:br>
              <a:rPr lang="en-US" altLang="zh-TW" dirty="0" smtClean="0">
                <a:solidFill>
                  <a:srgbClr val="000000"/>
                </a:solidFill>
              </a:rPr>
            </a:br>
            <a:r>
              <a:rPr lang="en-US" altLang="zh-TW" i="1" dirty="0" smtClean="0">
                <a:solidFill>
                  <a:srgbClr val="000000"/>
                </a:solidFill>
                <a:effectLst>
                  <a:outerShdw blurRad="38100" dist="38100" dir="2700000" algn="tl">
                    <a:srgbClr val="000000">
                      <a:alpha val="43137"/>
                    </a:srgbClr>
                  </a:outerShdw>
                </a:effectLst>
              </a:rPr>
              <a:t>Chemical </a:t>
            </a:r>
            <a:r>
              <a:rPr lang="en-US" altLang="zh-TW" i="1" dirty="0" smtClean="0">
                <a:solidFill>
                  <a:srgbClr val="000000"/>
                </a:solidFill>
                <a:effectLst>
                  <a:outerShdw blurRad="38100" dist="38100" dir="2700000" algn="tl">
                    <a:srgbClr val="C0C0C0"/>
                  </a:outerShdw>
                </a:effectLst>
              </a:rPr>
              <a:t>Hazards and</a:t>
            </a:r>
            <a:br>
              <a:rPr lang="en-US" altLang="zh-TW" i="1" dirty="0" smtClean="0">
                <a:solidFill>
                  <a:srgbClr val="000000"/>
                </a:solidFill>
                <a:effectLst>
                  <a:outerShdw blurRad="38100" dist="38100" dir="2700000" algn="tl">
                    <a:srgbClr val="C0C0C0"/>
                  </a:outerShdw>
                </a:effectLst>
              </a:rPr>
            </a:br>
            <a:r>
              <a:rPr lang="en-US" altLang="zh-TW" i="1" dirty="0" smtClean="0">
                <a:solidFill>
                  <a:srgbClr val="000000"/>
                </a:solidFill>
                <a:effectLst>
                  <a:outerShdw blurRad="38100" dist="38100" dir="2700000" algn="tl">
                    <a:srgbClr val="C0C0C0"/>
                  </a:outerShdw>
                </a:effectLst>
              </a:rPr>
              <a:t>Strategy of Evaluation and Control</a:t>
            </a:r>
            <a:endParaRPr lang="zh-TW" altLang="en-US" i="1" dirty="0" smtClean="0">
              <a:effectLst>
                <a:outerShdw blurRad="38100" dist="38100" dir="2700000" algn="tl">
                  <a:srgbClr val="C0C0C0"/>
                </a:outerShdw>
              </a:effectLst>
            </a:endParaRPr>
          </a:p>
        </p:txBody>
      </p:sp>
      <p:sp>
        <p:nvSpPr>
          <p:cNvPr id="11267" name="投影片編號版面配置區 4"/>
          <p:cNvSpPr>
            <a:spLocks noGrp="1"/>
          </p:cNvSpPr>
          <p:nvPr>
            <p:ph type="sldNum" sz="quarter" idx="12"/>
          </p:nvPr>
        </p:nvSpPr>
        <p:spPr>
          <a:noFill/>
        </p:spPr>
        <p:txBody>
          <a:bodyPr/>
          <a:lstStyle/>
          <a:p>
            <a:fld id="{17C4ECF8-DF71-49BF-B284-FBB630B2AF0C}" type="slidenum">
              <a:rPr lang="en-US" altLang="zh-TW" smtClean="0">
                <a:latin typeface="Arial" pitchFamily="34" charset="0"/>
              </a:rPr>
              <a:pPr/>
              <a:t>6</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07950" y="188913"/>
            <a:ext cx="8567738" cy="719137"/>
          </a:xfrm>
        </p:spPr>
        <p:txBody>
          <a:bodyPr/>
          <a:lstStyle/>
          <a:p>
            <a:pPr algn="l">
              <a:defRPr/>
            </a:pPr>
            <a:r>
              <a:rPr lang="en-US" altLang="zh-TW" sz="3200" b="1" i="1" dirty="0" smtClean="0">
                <a:solidFill>
                  <a:schemeClr val="tx1"/>
                </a:solidFill>
                <a:effectLst>
                  <a:outerShdw blurRad="38100" dist="38100" dir="2700000" algn="tl">
                    <a:srgbClr val="C0C0C0"/>
                  </a:outerShdw>
                </a:effectLst>
              </a:rPr>
              <a:t>Chemical Protective Clothing in Common Use…</a:t>
            </a:r>
            <a:endParaRPr lang="zh-TW" altLang="en-US" sz="3200" b="1" i="1" dirty="0" smtClean="0">
              <a:solidFill>
                <a:schemeClr val="tx1"/>
              </a:solidFill>
              <a:effectLst>
                <a:outerShdw blurRad="38100" dist="38100" dir="2700000" algn="tl">
                  <a:srgbClr val="C0C0C0"/>
                </a:outerShdw>
              </a:effectLst>
            </a:endParaRPr>
          </a:p>
        </p:txBody>
      </p:sp>
      <p:grpSp>
        <p:nvGrpSpPr>
          <p:cNvPr id="79875" name="Group 15"/>
          <p:cNvGrpSpPr>
            <a:grpSpLocks/>
          </p:cNvGrpSpPr>
          <p:nvPr/>
        </p:nvGrpSpPr>
        <p:grpSpPr bwMode="auto">
          <a:xfrm>
            <a:off x="107950" y="1047750"/>
            <a:ext cx="8785225" cy="5549900"/>
            <a:chOff x="68" y="709"/>
            <a:chExt cx="5534" cy="3496"/>
          </a:xfrm>
        </p:grpSpPr>
        <p:pic>
          <p:nvPicPr>
            <p:cNvPr id="79877" name="Picture 4" descr="A"/>
            <p:cNvPicPr>
              <a:picLocks noChangeAspect="1" noChangeArrowheads="1"/>
            </p:cNvPicPr>
            <p:nvPr/>
          </p:nvPicPr>
          <p:blipFill>
            <a:blip r:embed="rId2" cstate="print"/>
            <a:srcRect/>
            <a:stretch>
              <a:fillRect/>
            </a:stretch>
          </p:blipFill>
          <p:spPr bwMode="auto">
            <a:xfrm>
              <a:off x="158" y="709"/>
              <a:ext cx="1235" cy="2222"/>
            </a:xfrm>
            <a:prstGeom prst="rect">
              <a:avLst/>
            </a:prstGeom>
            <a:noFill/>
            <a:ln w="9525">
              <a:noFill/>
              <a:miter lim="800000"/>
              <a:headEnd/>
              <a:tailEnd/>
            </a:ln>
          </p:spPr>
        </p:pic>
        <p:pic>
          <p:nvPicPr>
            <p:cNvPr id="79878" name="Picture 5" descr="B"/>
            <p:cNvPicPr>
              <a:picLocks noChangeAspect="1" noChangeArrowheads="1"/>
            </p:cNvPicPr>
            <p:nvPr/>
          </p:nvPicPr>
          <p:blipFill>
            <a:blip r:embed="rId3" cstate="print"/>
            <a:srcRect/>
            <a:stretch>
              <a:fillRect/>
            </a:stretch>
          </p:blipFill>
          <p:spPr bwMode="auto">
            <a:xfrm>
              <a:off x="1565" y="709"/>
              <a:ext cx="1224" cy="2222"/>
            </a:xfrm>
            <a:prstGeom prst="rect">
              <a:avLst/>
            </a:prstGeom>
            <a:noFill/>
            <a:ln w="9525">
              <a:noFill/>
              <a:miter lim="800000"/>
              <a:headEnd/>
              <a:tailEnd/>
            </a:ln>
          </p:spPr>
        </p:pic>
        <p:sp>
          <p:nvSpPr>
            <p:cNvPr id="79879" name="Text Box 6"/>
            <p:cNvSpPr txBox="1">
              <a:spLocks noChangeArrowheads="1"/>
            </p:cNvSpPr>
            <p:nvPr/>
          </p:nvSpPr>
          <p:spPr bwMode="auto">
            <a:xfrm>
              <a:off x="68" y="2976"/>
              <a:ext cx="1587" cy="1229"/>
            </a:xfrm>
            <a:prstGeom prst="rect">
              <a:avLst/>
            </a:prstGeom>
            <a:noFill/>
            <a:ln w="12700" cap="sq">
              <a:noFill/>
              <a:miter lim="800000"/>
              <a:headEnd type="none" w="sm" len="sm"/>
              <a:tailEnd type="none" w="sm" len="sm"/>
            </a:ln>
          </p:spPr>
          <p:txBody>
            <a:bodyPr>
              <a:spAutoFit/>
            </a:bodyPr>
            <a:lstStyle/>
            <a:p>
              <a:pPr marL="266700" indent="-266700" eaLnBrk="1" hangingPunct="1">
                <a:lnSpc>
                  <a:spcPct val="100000"/>
                </a:lnSpc>
                <a:spcBef>
                  <a:spcPct val="0"/>
                </a:spcBef>
                <a:buFontTx/>
                <a:buNone/>
              </a:pPr>
              <a:r>
                <a:rPr lang="en-US" altLang="zh-TW" sz="2200" b="1" i="1">
                  <a:solidFill>
                    <a:srgbClr val="0000CC"/>
                  </a:solidFill>
                </a:rPr>
                <a:t>Level A Ensemble</a:t>
              </a:r>
            </a:p>
            <a:p>
              <a:pPr marL="266700" indent="-266700" eaLnBrk="1" hangingPunct="1">
                <a:lnSpc>
                  <a:spcPct val="100000"/>
                </a:lnSpc>
                <a:spcBef>
                  <a:spcPct val="0"/>
                </a:spcBef>
                <a:buFont typeface="Wingdings" pitchFamily="2" charset="2"/>
                <a:buChar char="n"/>
              </a:pPr>
              <a:r>
                <a:rPr lang="en-US" altLang="zh-TW" sz="2000"/>
                <a:t>Airtight clothing</a:t>
              </a:r>
            </a:p>
            <a:p>
              <a:pPr marL="266700" indent="-266700" eaLnBrk="1" hangingPunct="1">
                <a:lnSpc>
                  <a:spcPct val="100000"/>
                </a:lnSpc>
                <a:spcBef>
                  <a:spcPct val="0"/>
                </a:spcBef>
                <a:buFont typeface="Wingdings" pitchFamily="2" charset="2"/>
                <a:buChar char="n"/>
              </a:pPr>
              <a:r>
                <a:rPr lang="en-US" altLang="zh-TW" sz="2000"/>
                <a:t>Self-contained breathing apparatus (SCBA) or air-line respirator</a:t>
              </a:r>
            </a:p>
          </p:txBody>
        </p:sp>
        <p:pic>
          <p:nvPicPr>
            <p:cNvPr id="79880" name="Picture 8" descr="C"/>
            <p:cNvPicPr>
              <a:picLocks noChangeAspect="1" noChangeArrowheads="1"/>
            </p:cNvPicPr>
            <p:nvPr/>
          </p:nvPicPr>
          <p:blipFill>
            <a:blip r:embed="rId4" cstate="print"/>
            <a:srcRect/>
            <a:stretch>
              <a:fillRect/>
            </a:stretch>
          </p:blipFill>
          <p:spPr bwMode="auto">
            <a:xfrm>
              <a:off x="2971" y="709"/>
              <a:ext cx="1225" cy="2222"/>
            </a:xfrm>
            <a:prstGeom prst="rect">
              <a:avLst/>
            </a:prstGeom>
            <a:noFill/>
            <a:ln w="9525">
              <a:noFill/>
              <a:miter lim="800000"/>
              <a:headEnd/>
              <a:tailEnd/>
            </a:ln>
          </p:spPr>
        </p:pic>
        <p:pic>
          <p:nvPicPr>
            <p:cNvPr id="79881" name="Picture 9" descr="D級"/>
            <p:cNvPicPr>
              <a:picLocks noChangeAspect="1" noChangeArrowheads="1"/>
            </p:cNvPicPr>
            <p:nvPr/>
          </p:nvPicPr>
          <p:blipFill>
            <a:blip r:embed="rId5" cstate="print"/>
            <a:srcRect/>
            <a:stretch>
              <a:fillRect/>
            </a:stretch>
          </p:blipFill>
          <p:spPr bwMode="auto">
            <a:xfrm>
              <a:off x="4332" y="709"/>
              <a:ext cx="1203" cy="2222"/>
            </a:xfrm>
            <a:prstGeom prst="rect">
              <a:avLst/>
            </a:prstGeom>
            <a:noFill/>
            <a:ln w="9525">
              <a:noFill/>
              <a:miter lim="800000"/>
              <a:headEnd/>
              <a:tailEnd/>
            </a:ln>
          </p:spPr>
        </p:pic>
        <p:sp>
          <p:nvSpPr>
            <p:cNvPr id="79882" name="Text Box 12"/>
            <p:cNvSpPr txBox="1">
              <a:spLocks noChangeArrowheads="1"/>
            </p:cNvSpPr>
            <p:nvPr/>
          </p:nvSpPr>
          <p:spPr bwMode="auto">
            <a:xfrm>
              <a:off x="1610" y="2976"/>
              <a:ext cx="1315" cy="1229"/>
            </a:xfrm>
            <a:prstGeom prst="rect">
              <a:avLst/>
            </a:prstGeom>
            <a:noFill/>
            <a:ln w="12700" cap="sq">
              <a:noFill/>
              <a:miter lim="800000"/>
              <a:headEnd type="none" w="sm" len="sm"/>
              <a:tailEnd type="none" w="sm" len="sm"/>
            </a:ln>
          </p:spPr>
          <p:txBody>
            <a:bodyPr>
              <a:spAutoFit/>
            </a:bodyPr>
            <a:lstStyle/>
            <a:p>
              <a:pPr marL="266700" indent="-266700" eaLnBrk="1" hangingPunct="1">
                <a:lnSpc>
                  <a:spcPct val="100000"/>
                </a:lnSpc>
                <a:spcBef>
                  <a:spcPct val="0"/>
                </a:spcBef>
                <a:buFontTx/>
                <a:buNone/>
              </a:pPr>
              <a:r>
                <a:rPr lang="en-US" altLang="zh-TW" sz="2200" b="1" i="1">
                  <a:solidFill>
                    <a:srgbClr val="0000CC"/>
                  </a:solidFill>
                </a:rPr>
                <a:t>Level B</a:t>
              </a:r>
            </a:p>
            <a:p>
              <a:pPr marL="266700" indent="-266700" eaLnBrk="1" hangingPunct="1">
                <a:lnSpc>
                  <a:spcPct val="100000"/>
                </a:lnSpc>
                <a:spcBef>
                  <a:spcPct val="0"/>
                </a:spcBef>
                <a:buFont typeface="Wingdings" pitchFamily="2" charset="2"/>
                <a:buChar char="n"/>
              </a:pPr>
              <a:r>
                <a:rPr lang="en-US" altLang="zh-TW" sz="2000"/>
                <a:t>Non-airtight clothing, gloves, boots</a:t>
              </a:r>
            </a:p>
            <a:p>
              <a:pPr marL="266700" indent="-266700" eaLnBrk="1" hangingPunct="1">
                <a:lnSpc>
                  <a:spcPct val="100000"/>
                </a:lnSpc>
                <a:spcBef>
                  <a:spcPct val="0"/>
                </a:spcBef>
                <a:buFont typeface="Wingdings" pitchFamily="2" charset="2"/>
                <a:buChar char="n"/>
              </a:pPr>
              <a:r>
                <a:rPr lang="en-US" altLang="zh-TW" sz="2000"/>
                <a:t>SCBA or air-line respirator</a:t>
              </a:r>
            </a:p>
          </p:txBody>
        </p:sp>
        <p:sp>
          <p:nvSpPr>
            <p:cNvPr id="79883" name="Text Box 13"/>
            <p:cNvSpPr txBox="1">
              <a:spLocks noChangeArrowheads="1"/>
            </p:cNvSpPr>
            <p:nvPr/>
          </p:nvSpPr>
          <p:spPr bwMode="auto">
            <a:xfrm>
              <a:off x="3107" y="2976"/>
              <a:ext cx="1179" cy="1229"/>
            </a:xfrm>
            <a:prstGeom prst="rect">
              <a:avLst/>
            </a:prstGeom>
            <a:noFill/>
            <a:ln w="12700" cap="sq">
              <a:noFill/>
              <a:miter lim="800000"/>
              <a:headEnd type="none" w="sm" len="sm"/>
              <a:tailEnd type="none" w="sm" len="sm"/>
            </a:ln>
          </p:spPr>
          <p:txBody>
            <a:bodyPr>
              <a:spAutoFit/>
            </a:bodyPr>
            <a:lstStyle/>
            <a:p>
              <a:pPr marL="266700" indent="-266700" eaLnBrk="1" hangingPunct="1">
                <a:lnSpc>
                  <a:spcPct val="100000"/>
                </a:lnSpc>
                <a:spcBef>
                  <a:spcPct val="0"/>
                </a:spcBef>
                <a:buFontTx/>
                <a:buNone/>
              </a:pPr>
              <a:r>
                <a:rPr lang="en-US" altLang="zh-TW" sz="2200" b="1" i="1">
                  <a:solidFill>
                    <a:srgbClr val="0000CC"/>
                  </a:solidFill>
                </a:rPr>
                <a:t>Level C</a:t>
              </a:r>
            </a:p>
            <a:p>
              <a:pPr marL="266700" indent="-266700" eaLnBrk="1" hangingPunct="1">
                <a:lnSpc>
                  <a:spcPct val="100000"/>
                </a:lnSpc>
                <a:spcBef>
                  <a:spcPct val="0"/>
                </a:spcBef>
                <a:buFont typeface="Wingdings" pitchFamily="2" charset="2"/>
                <a:buChar char="n"/>
              </a:pPr>
              <a:r>
                <a:rPr lang="en-US" altLang="zh-TW" sz="2000"/>
                <a:t>Clothing, gloves, boots</a:t>
              </a:r>
            </a:p>
            <a:p>
              <a:pPr marL="266700" indent="-266700" eaLnBrk="1" hangingPunct="1">
                <a:lnSpc>
                  <a:spcPct val="100000"/>
                </a:lnSpc>
                <a:spcBef>
                  <a:spcPct val="0"/>
                </a:spcBef>
                <a:buFont typeface="Wingdings" pitchFamily="2" charset="2"/>
                <a:buChar char="n"/>
              </a:pPr>
              <a:r>
                <a:rPr lang="en-US" altLang="zh-TW" sz="2000"/>
                <a:t>Half-/full-facepiece respirator</a:t>
              </a:r>
            </a:p>
          </p:txBody>
        </p:sp>
        <p:sp>
          <p:nvSpPr>
            <p:cNvPr id="79884" name="Text Box 14"/>
            <p:cNvSpPr txBox="1">
              <a:spLocks noChangeArrowheads="1"/>
            </p:cNvSpPr>
            <p:nvPr/>
          </p:nvSpPr>
          <p:spPr bwMode="auto">
            <a:xfrm>
              <a:off x="4423" y="2976"/>
              <a:ext cx="1179" cy="845"/>
            </a:xfrm>
            <a:prstGeom prst="rect">
              <a:avLst/>
            </a:prstGeom>
            <a:noFill/>
            <a:ln w="12700" cap="sq">
              <a:noFill/>
              <a:miter lim="800000"/>
              <a:headEnd type="none" w="sm" len="sm"/>
              <a:tailEnd type="none" w="sm" len="sm"/>
            </a:ln>
          </p:spPr>
          <p:txBody>
            <a:bodyPr>
              <a:spAutoFit/>
            </a:bodyPr>
            <a:lstStyle/>
            <a:p>
              <a:pPr marL="266700" indent="-266700" eaLnBrk="1" hangingPunct="1">
                <a:lnSpc>
                  <a:spcPct val="100000"/>
                </a:lnSpc>
                <a:spcBef>
                  <a:spcPct val="0"/>
                </a:spcBef>
                <a:buFontTx/>
                <a:buNone/>
              </a:pPr>
              <a:r>
                <a:rPr lang="en-US" altLang="zh-TW" sz="2200" b="1" i="1">
                  <a:solidFill>
                    <a:srgbClr val="0000CC"/>
                  </a:solidFill>
                </a:rPr>
                <a:t>Level D</a:t>
              </a:r>
            </a:p>
            <a:p>
              <a:pPr marL="266700" indent="-266700" eaLnBrk="1" hangingPunct="1">
                <a:lnSpc>
                  <a:spcPct val="100000"/>
                </a:lnSpc>
                <a:spcBef>
                  <a:spcPct val="0"/>
                </a:spcBef>
                <a:buFont typeface="Wingdings" pitchFamily="2" charset="2"/>
                <a:buChar char="n"/>
              </a:pPr>
              <a:r>
                <a:rPr lang="en-US" altLang="zh-TW" sz="2000"/>
                <a:t>Boots</a:t>
              </a:r>
            </a:p>
            <a:p>
              <a:pPr marL="266700" indent="-266700" eaLnBrk="1" hangingPunct="1">
                <a:lnSpc>
                  <a:spcPct val="100000"/>
                </a:lnSpc>
                <a:spcBef>
                  <a:spcPct val="0"/>
                </a:spcBef>
                <a:buFont typeface="Wingdings" pitchFamily="2" charset="2"/>
                <a:buChar char="n"/>
              </a:pPr>
              <a:r>
                <a:rPr lang="en-US" altLang="zh-TW" sz="2000"/>
                <a:t>No respirator required</a:t>
              </a:r>
            </a:p>
          </p:txBody>
        </p:sp>
      </p:grpSp>
      <p:sp>
        <p:nvSpPr>
          <p:cNvPr id="79876"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06F6E9A3-F6A2-453F-82A5-5DDF4AA97F46}" type="slidenum">
              <a:rPr lang="en-US" altLang="zh-TW" sz="1400">
                <a:latin typeface="Arial" pitchFamily="34" charset="0"/>
                <a:ea typeface="新細明體" pitchFamily="18" charset="-120"/>
              </a:rPr>
              <a:pPr algn="r" eaLnBrk="1" hangingPunct="1">
                <a:lnSpc>
                  <a:spcPct val="100000"/>
                </a:lnSpc>
                <a:spcBef>
                  <a:spcPct val="0"/>
                </a:spcBef>
                <a:buFontTx/>
                <a:buNone/>
              </a:pPr>
              <a:t>60</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內容版面配置區 2"/>
          <p:cNvSpPr>
            <a:spLocks/>
          </p:cNvSpPr>
          <p:nvPr/>
        </p:nvSpPr>
        <p:spPr bwMode="auto">
          <a:xfrm>
            <a:off x="539750" y="1341438"/>
            <a:ext cx="7524750" cy="792162"/>
          </a:xfrm>
          <a:prstGeom prst="rect">
            <a:avLst/>
          </a:prstGeom>
          <a:noFill/>
          <a:ln w="9525">
            <a:noFill/>
            <a:miter lim="800000"/>
            <a:headEnd/>
            <a:tailEnd/>
          </a:ln>
        </p:spPr>
        <p:txBody>
          <a:bodyPr lIns="54864" tIns="91440"/>
          <a:lstStyle/>
          <a:p>
            <a:pPr marL="438150" indent="-319088" eaLnBrk="1" hangingPunct="1">
              <a:lnSpc>
                <a:spcPct val="120000"/>
              </a:lnSpc>
              <a:buClr>
                <a:schemeClr val="tx1"/>
              </a:buClr>
              <a:buSzPct val="72000"/>
              <a:buFont typeface="Wingdings" pitchFamily="2" charset="2"/>
              <a:buChar char="l"/>
            </a:pPr>
            <a:r>
              <a:rPr lang="en-US" altLang="zh-TW" sz="2800">
                <a:solidFill>
                  <a:srgbClr val="000000"/>
                </a:solidFill>
              </a:rPr>
              <a:t>Laboratory coat</a:t>
            </a:r>
            <a:endParaRPr lang="zh-TW" altLang="en-US" sz="2800">
              <a:solidFill>
                <a:srgbClr val="000000"/>
              </a:solidFill>
            </a:endParaRPr>
          </a:p>
        </p:txBody>
      </p:sp>
      <p:sp>
        <p:nvSpPr>
          <p:cNvPr id="80899" name="Rectangle 5"/>
          <p:cNvSpPr>
            <a:spLocks noChangeArrowheads="1"/>
          </p:cNvSpPr>
          <p:nvPr/>
        </p:nvSpPr>
        <p:spPr bwMode="auto">
          <a:xfrm>
            <a:off x="971550" y="2060575"/>
            <a:ext cx="7272338" cy="4081463"/>
          </a:xfrm>
          <a:prstGeom prst="rect">
            <a:avLst/>
          </a:prstGeom>
          <a:noFill/>
          <a:ln w="9525">
            <a:noFill/>
            <a:miter lim="800000"/>
            <a:headEnd/>
            <a:tailEnd/>
          </a:ln>
        </p:spPr>
        <p:txBody>
          <a:bodyPr>
            <a:spAutoFit/>
          </a:bodyPr>
          <a:lstStyle/>
          <a:p>
            <a:pPr marL="447675" indent="-447675" eaLnBrk="1" hangingPunct="1">
              <a:lnSpc>
                <a:spcPct val="130000"/>
              </a:lnSpc>
              <a:buClr>
                <a:schemeClr val="tx1"/>
              </a:buClr>
              <a:buFontTx/>
              <a:buAutoNum type="arabicParenR"/>
            </a:pPr>
            <a:r>
              <a:rPr lang="en-US" altLang="zh-TW"/>
              <a:t>Lab coat are required when staying in laboratory handling or storing chemical</a:t>
            </a:r>
          </a:p>
          <a:p>
            <a:pPr marL="447675" indent="-447675" eaLnBrk="1" hangingPunct="1">
              <a:lnSpc>
                <a:spcPct val="130000"/>
              </a:lnSpc>
              <a:buClr>
                <a:schemeClr val="tx1"/>
              </a:buClr>
              <a:buFontTx/>
              <a:buAutoNum type="arabicParenR"/>
            </a:pPr>
            <a:r>
              <a:rPr lang="en-US" altLang="zh-TW"/>
              <a:t>Lab coat should be removed immediately if contaminated; white coat are preferred, and should be kept clean</a:t>
            </a:r>
          </a:p>
          <a:p>
            <a:pPr marL="447675" indent="-447675" eaLnBrk="1" hangingPunct="1">
              <a:lnSpc>
                <a:spcPct val="130000"/>
              </a:lnSpc>
              <a:buClr>
                <a:schemeClr val="tx1"/>
              </a:buClr>
              <a:buFontTx/>
              <a:buAutoNum type="arabicParenR"/>
            </a:pPr>
            <a:r>
              <a:rPr lang="en-US" altLang="zh-TW"/>
              <a:t>Long pants and closed shoes of low heel are the preferred personal clothing; baggy clothes and long hairs are prone to accidents in a laboratory</a:t>
            </a:r>
            <a:endParaRPr lang="zh-TW" altLang="en-US"/>
          </a:p>
        </p:txBody>
      </p:sp>
      <p:sp>
        <p:nvSpPr>
          <p:cNvPr id="80900" name="投影片編號版面配置區 5"/>
          <p:cNvSpPr>
            <a:spLocks noGrp="1"/>
          </p:cNvSpPr>
          <p:nvPr>
            <p:ph type="sldNum" sz="quarter" idx="12"/>
          </p:nvPr>
        </p:nvSpPr>
        <p:spPr>
          <a:noFill/>
        </p:spPr>
        <p:txBody>
          <a:bodyPr/>
          <a:lstStyle/>
          <a:p>
            <a:fld id="{1CA822E6-C19F-4869-8D6B-A65E95AB225B}" type="slidenum">
              <a:rPr lang="en-US" altLang="zh-TW" smtClean="0">
                <a:latin typeface="Arial" pitchFamily="34" charset="0"/>
              </a:rPr>
              <a:pPr/>
              <a:t>61</a:t>
            </a:fld>
            <a:endParaRPr lang="en-US" altLang="zh-TW" smtClean="0">
              <a:latin typeface="Arial" pitchFamily="34" charset="0"/>
            </a:endParaRPr>
          </a:p>
        </p:txBody>
      </p:sp>
      <p:sp>
        <p:nvSpPr>
          <p:cNvPr id="80901" name="標題 1"/>
          <p:cNvSpPr>
            <a:spLocks/>
          </p:cNvSpPr>
          <p:nvPr/>
        </p:nvSpPr>
        <p:spPr bwMode="auto">
          <a:xfrm>
            <a:off x="457200" y="4048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Protective Clothing</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3" cstate="print"/>
          <a:srcRect/>
          <a:stretch>
            <a:fillRect/>
          </a:stretch>
        </p:blipFill>
        <p:spPr bwMode="auto">
          <a:xfrm>
            <a:off x="323850" y="949325"/>
            <a:ext cx="8532813" cy="5216525"/>
          </a:xfrm>
          <a:prstGeom prst="rect">
            <a:avLst/>
          </a:prstGeom>
          <a:noFill/>
          <a:ln w="9525">
            <a:noFill/>
            <a:miter lim="800000"/>
            <a:headEnd/>
            <a:tailEnd/>
          </a:ln>
        </p:spPr>
      </p:pic>
      <p:sp>
        <p:nvSpPr>
          <p:cNvPr id="81923" name="Rectangle 4"/>
          <p:cNvSpPr>
            <a:spLocks noChangeArrowheads="1"/>
          </p:cNvSpPr>
          <p:nvPr/>
        </p:nvSpPr>
        <p:spPr bwMode="auto">
          <a:xfrm>
            <a:off x="684213" y="5876925"/>
            <a:ext cx="5256212" cy="431800"/>
          </a:xfrm>
          <a:prstGeom prst="rect">
            <a:avLst/>
          </a:prstGeom>
          <a:noFill/>
          <a:ln w="9525">
            <a:noFill/>
            <a:miter lim="800000"/>
            <a:headEnd/>
            <a:tailEnd/>
          </a:ln>
        </p:spPr>
        <p:txBody>
          <a:bodyPr/>
          <a:lstStyle/>
          <a:p>
            <a:pPr>
              <a:lnSpc>
                <a:spcPct val="100000"/>
              </a:lnSpc>
              <a:spcBef>
                <a:spcPct val="0"/>
              </a:spcBef>
              <a:buFontTx/>
              <a:buNone/>
            </a:pPr>
            <a:r>
              <a:rPr lang="en-US" altLang="zh-TW" sz="1800"/>
              <a:t>(Source: Forsberg and Mansdorf, 2004)</a:t>
            </a:r>
          </a:p>
        </p:txBody>
      </p:sp>
      <p:sp>
        <p:nvSpPr>
          <p:cNvPr id="139269" name="Rectangle 4"/>
          <p:cNvSpPr>
            <a:spLocks noChangeArrowheads="1"/>
          </p:cNvSpPr>
          <p:nvPr/>
        </p:nvSpPr>
        <p:spPr bwMode="auto">
          <a:xfrm>
            <a:off x="395288" y="457200"/>
            <a:ext cx="8353425" cy="595313"/>
          </a:xfrm>
          <a:prstGeom prst="rect">
            <a:avLst/>
          </a:prstGeom>
          <a:noFill/>
          <a:ln w="9525">
            <a:noFill/>
            <a:miter lim="800000"/>
            <a:headEnd/>
            <a:tailEnd/>
          </a:ln>
        </p:spPr>
        <p:txBody>
          <a:bodyPr>
            <a:spAutoFit/>
          </a:bodyPr>
          <a:lstStyle/>
          <a:p>
            <a:pPr marL="266700" indent="-266700" eaLnBrk="1" hangingPunct="1">
              <a:lnSpc>
                <a:spcPct val="110000"/>
              </a:lnSpc>
              <a:buFont typeface="Wingdings" pitchFamily="2" charset="2"/>
              <a:buNone/>
              <a:defRPr/>
            </a:pPr>
            <a:r>
              <a:rPr lang="en-US" altLang="zh-TW" sz="3200" b="1" i="1" dirty="0">
                <a:effectLst>
                  <a:outerShdw blurRad="38100" dist="38100" dir="2700000" algn="tl">
                    <a:srgbClr val="C0C0C0"/>
                  </a:outerShdw>
                </a:effectLst>
              </a:rPr>
              <a:t>Selection of chemical protective clothing…</a:t>
            </a:r>
          </a:p>
        </p:txBody>
      </p:sp>
      <p:sp>
        <p:nvSpPr>
          <p:cNvPr id="81925"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7151DBD9-A353-4CF9-AA3E-D7211CF5BEAE}" type="slidenum">
              <a:rPr lang="en-US" altLang="zh-TW" sz="1400">
                <a:latin typeface="Arial" pitchFamily="34" charset="0"/>
                <a:ea typeface="新細明體" pitchFamily="18" charset="-120"/>
              </a:rPr>
              <a:pPr algn="r" eaLnBrk="1" hangingPunct="1">
                <a:lnSpc>
                  <a:spcPct val="100000"/>
                </a:lnSpc>
                <a:spcBef>
                  <a:spcPct val="0"/>
                </a:spcBef>
                <a:buFontTx/>
                <a:buNone/>
              </a:pPr>
              <a:t>62</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rot="-10794115">
            <a:off x="-1588" y="1412875"/>
            <a:ext cx="9140826" cy="5141913"/>
          </a:xfrm>
          <a:prstGeom prst="rect">
            <a:avLst/>
          </a:prstGeom>
          <a:noFill/>
          <a:ln w="9525">
            <a:noFill/>
            <a:miter lim="800000"/>
            <a:headEnd/>
            <a:tailEnd/>
          </a:ln>
        </p:spPr>
      </p:pic>
      <p:sp>
        <p:nvSpPr>
          <p:cNvPr id="141315" name="Text Box 3"/>
          <p:cNvSpPr txBox="1">
            <a:spLocks noChangeArrowheads="1"/>
          </p:cNvSpPr>
          <p:nvPr/>
        </p:nvSpPr>
        <p:spPr bwMode="auto">
          <a:xfrm>
            <a:off x="179388" y="260350"/>
            <a:ext cx="6457950" cy="954088"/>
          </a:xfrm>
          <a:prstGeom prst="rect">
            <a:avLst/>
          </a:prstGeom>
          <a:noFill/>
          <a:ln w="9525">
            <a:noFill/>
            <a:miter lim="800000"/>
            <a:headEnd/>
            <a:tailEnd/>
          </a:ln>
          <a:effectLst/>
        </p:spPr>
        <p:txBody>
          <a:bodyPr wrap="none">
            <a:spAutoFit/>
          </a:bodyPr>
          <a:lstStyle/>
          <a:p>
            <a:pPr eaLnBrk="1" hangingPunct="1">
              <a:lnSpc>
                <a:spcPct val="100000"/>
              </a:lnSpc>
              <a:spcBef>
                <a:spcPct val="0"/>
              </a:spcBef>
              <a:buFontTx/>
              <a:buNone/>
              <a:defRPr/>
            </a:pPr>
            <a:r>
              <a:rPr kumimoji="0" lang="en-US" altLang="zh-TW" sz="3200" b="1" i="1" dirty="0">
                <a:effectLst>
                  <a:outerShdw blurRad="38100" dist="38100" dir="2700000" algn="tl">
                    <a:srgbClr val="C0C0C0"/>
                  </a:outerShdw>
                </a:effectLst>
                <a:ea typeface="新細明體" pitchFamily="18" charset="-120"/>
              </a:rPr>
              <a:t>Color-Coded Recommendations </a:t>
            </a:r>
          </a:p>
          <a:p>
            <a:pPr eaLnBrk="1" hangingPunct="1">
              <a:lnSpc>
                <a:spcPct val="100000"/>
              </a:lnSpc>
              <a:spcBef>
                <a:spcPct val="0"/>
              </a:spcBef>
              <a:buFontTx/>
              <a:buNone/>
              <a:defRPr/>
            </a:pPr>
            <a:r>
              <a:rPr kumimoji="0" lang="en-US" altLang="zh-TW" b="1" i="1" dirty="0">
                <a:effectLst>
                  <a:outerShdw blurRad="38100" dist="38100" dir="2700000" algn="tl">
                    <a:srgbClr val="C0C0C0"/>
                  </a:outerShdw>
                </a:effectLst>
                <a:ea typeface="新細明體" pitchFamily="18" charset="-120"/>
              </a:rPr>
              <a:t>“Green” indicates “recommended &gt; 4 h or &gt; 8 h”</a:t>
            </a:r>
          </a:p>
        </p:txBody>
      </p:sp>
      <p:sp>
        <p:nvSpPr>
          <p:cNvPr id="82948"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1E5A08F8-7079-41B0-B070-0B055D782225}" type="slidenum">
              <a:rPr lang="en-US" altLang="zh-TW" sz="1400">
                <a:latin typeface="Arial" pitchFamily="34" charset="0"/>
                <a:ea typeface="新細明體" pitchFamily="18" charset="-120"/>
              </a:rPr>
              <a:pPr algn="r" eaLnBrk="1" hangingPunct="1">
                <a:lnSpc>
                  <a:spcPct val="100000"/>
                </a:lnSpc>
                <a:spcBef>
                  <a:spcPct val="0"/>
                </a:spcBef>
                <a:buFontTx/>
                <a:buNone/>
              </a:pPr>
              <a:t>63</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內容版面配置區 2"/>
          <p:cNvSpPr>
            <a:spLocks/>
          </p:cNvSpPr>
          <p:nvPr/>
        </p:nvSpPr>
        <p:spPr bwMode="auto">
          <a:xfrm>
            <a:off x="539750" y="1230313"/>
            <a:ext cx="8208963" cy="1223962"/>
          </a:xfrm>
          <a:prstGeom prst="rect">
            <a:avLst/>
          </a:prstGeom>
          <a:noFill/>
          <a:ln w="9525">
            <a:noFill/>
            <a:miter lim="800000"/>
            <a:headEnd/>
            <a:tailEnd/>
          </a:ln>
        </p:spPr>
        <p:txBody>
          <a:bodyPr lIns="54864" tIns="91440"/>
          <a:lstStyle/>
          <a:p>
            <a:pPr marL="438150" indent="-319088" eaLnBrk="1" hangingPunct="1">
              <a:lnSpc>
                <a:spcPct val="120000"/>
              </a:lnSpc>
              <a:buClr>
                <a:schemeClr val="tx1"/>
              </a:buClr>
              <a:buFontTx/>
              <a:buChar char="•"/>
            </a:pPr>
            <a:r>
              <a:rPr lang="en-US" altLang="zh-TW">
                <a:solidFill>
                  <a:srgbClr val="000000"/>
                </a:solidFill>
              </a:rPr>
              <a:t>Death of Dr. Wetterhahn</a:t>
            </a:r>
            <a:r>
              <a:rPr lang="en-US" altLang="zh-TW">
                <a:solidFill>
                  <a:srgbClr val="000000"/>
                </a:solidFill>
                <a:latin typeface="Times" pitchFamily="18" charset="0"/>
              </a:rPr>
              <a:t>—</a:t>
            </a:r>
            <a:r>
              <a:rPr lang="en-US" altLang="zh-TW">
                <a:solidFill>
                  <a:srgbClr val="000000"/>
                </a:solidFill>
              </a:rPr>
              <a:t>absorption of dimethylmercury following its permeation through latex gloves</a:t>
            </a:r>
            <a:endParaRPr lang="zh-TW" altLang="en-US">
              <a:solidFill>
                <a:srgbClr val="000000"/>
              </a:solidFill>
            </a:endParaRPr>
          </a:p>
        </p:txBody>
      </p:sp>
      <p:sp>
        <p:nvSpPr>
          <p:cNvPr id="40964" name="Rectangle 5"/>
          <p:cNvSpPr>
            <a:spLocks noChangeArrowheads="1"/>
          </p:cNvSpPr>
          <p:nvPr/>
        </p:nvSpPr>
        <p:spPr bwMode="auto">
          <a:xfrm>
            <a:off x="611188" y="2238375"/>
            <a:ext cx="8064500" cy="1406525"/>
          </a:xfrm>
          <a:prstGeom prst="rect">
            <a:avLst/>
          </a:prstGeom>
          <a:noFill/>
          <a:ln w="9525">
            <a:noFill/>
            <a:miter lim="800000"/>
            <a:headEnd/>
            <a:tailEnd/>
          </a:ln>
        </p:spPr>
        <p:txBody>
          <a:bodyPr>
            <a:spAutoFit/>
          </a:bodyPr>
          <a:lstStyle/>
          <a:p>
            <a:pPr marL="342900" indent="-342900" eaLnBrk="1" hangingPunct="1">
              <a:lnSpc>
                <a:spcPct val="120000"/>
              </a:lnSpc>
              <a:buSzPct val="50000"/>
              <a:buFont typeface="Wingdings" pitchFamily="2" charset="2"/>
              <a:buChar char="l"/>
              <a:defRPr/>
            </a:pPr>
            <a:r>
              <a:rPr lang="en-US" altLang="zh-TW" b="1" i="1" dirty="0">
                <a:solidFill>
                  <a:srgbClr val="FF0000"/>
                </a:solidFill>
                <a:effectLst>
                  <a:outerShdw blurRad="38100" dist="38100" dir="2700000" algn="tl">
                    <a:srgbClr val="C0C0C0"/>
                  </a:outerShdw>
                </a:effectLst>
              </a:rPr>
              <a:t>There is no glove material that can completely stop permeation of all chemicals; the difference lies in how long it takes for chemical to break through</a:t>
            </a:r>
            <a:endParaRPr lang="zh-TW" altLang="en-US" b="1" i="1">
              <a:solidFill>
                <a:srgbClr val="FF0000"/>
              </a:solidFill>
              <a:effectLst>
                <a:outerShdw blurRad="38100" dist="38100" dir="2700000" algn="tl">
                  <a:srgbClr val="C0C0C0"/>
                </a:outerShdw>
              </a:effectLst>
            </a:endParaRPr>
          </a:p>
        </p:txBody>
      </p:sp>
      <p:sp>
        <p:nvSpPr>
          <p:cNvPr id="83972" name="投影片編號版面配置區 7"/>
          <p:cNvSpPr>
            <a:spLocks noGrp="1"/>
          </p:cNvSpPr>
          <p:nvPr>
            <p:ph type="sldNum" sz="quarter" idx="12"/>
          </p:nvPr>
        </p:nvSpPr>
        <p:spPr>
          <a:noFill/>
        </p:spPr>
        <p:txBody>
          <a:bodyPr/>
          <a:lstStyle/>
          <a:p>
            <a:fld id="{E57D48BD-A4C4-4C24-A67E-272660BDB932}" type="slidenum">
              <a:rPr lang="en-US" altLang="zh-TW" smtClean="0">
                <a:latin typeface="Arial" pitchFamily="34" charset="0"/>
              </a:rPr>
              <a:pPr/>
              <a:t>64</a:t>
            </a:fld>
            <a:endParaRPr lang="en-US" altLang="zh-TW" smtClean="0">
              <a:latin typeface="Arial" pitchFamily="34" charset="0"/>
            </a:endParaRPr>
          </a:p>
        </p:txBody>
      </p:sp>
      <p:sp>
        <p:nvSpPr>
          <p:cNvPr id="83973" name="標題 1"/>
          <p:cNvSpPr>
            <a:spLocks/>
          </p:cNvSpPr>
          <p:nvPr/>
        </p:nvSpPr>
        <p:spPr bwMode="auto">
          <a:xfrm>
            <a:off x="457200" y="4048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t>Hand Protection</a:t>
            </a:r>
            <a:endParaRPr lang="zh-TW" altLang="en-US" sz="3600" b="1"/>
          </a:p>
        </p:txBody>
      </p:sp>
      <p:pic>
        <p:nvPicPr>
          <p:cNvPr id="83974" name="Picture 6" descr="HF acid"/>
          <p:cNvPicPr>
            <a:picLocks noChangeAspect="1" noChangeArrowheads="1"/>
          </p:cNvPicPr>
          <p:nvPr/>
        </p:nvPicPr>
        <p:blipFill>
          <a:blip r:embed="rId3" cstate="print"/>
          <a:srcRect/>
          <a:stretch>
            <a:fillRect/>
          </a:stretch>
        </p:blipFill>
        <p:spPr bwMode="auto">
          <a:xfrm>
            <a:off x="969963" y="3860800"/>
            <a:ext cx="4033837" cy="2446338"/>
          </a:xfrm>
          <a:prstGeom prst="rect">
            <a:avLst/>
          </a:prstGeom>
          <a:noFill/>
          <a:ln w="9525">
            <a:noFill/>
            <a:miter lim="800000"/>
            <a:headEnd/>
            <a:tailEnd/>
          </a:ln>
        </p:spPr>
      </p:pic>
      <p:sp>
        <p:nvSpPr>
          <p:cNvPr id="83975" name="Rectangle 12"/>
          <p:cNvSpPr>
            <a:spLocks noChangeArrowheads="1"/>
          </p:cNvSpPr>
          <p:nvPr/>
        </p:nvSpPr>
        <p:spPr bwMode="auto">
          <a:xfrm>
            <a:off x="5076825" y="3933825"/>
            <a:ext cx="3598863" cy="2282825"/>
          </a:xfrm>
          <a:prstGeom prst="rect">
            <a:avLst/>
          </a:prstGeom>
          <a:noFill/>
          <a:ln w="9525">
            <a:noFill/>
            <a:miter lim="800000"/>
            <a:headEnd/>
            <a:tailEnd/>
          </a:ln>
        </p:spPr>
        <p:txBody>
          <a:bodyPr anchor="ctr">
            <a:spAutoFit/>
          </a:bodyPr>
          <a:lstStyle/>
          <a:p>
            <a:pPr eaLnBrk="1" hangingPunct="1">
              <a:lnSpc>
                <a:spcPct val="120000"/>
              </a:lnSpc>
              <a:spcBef>
                <a:spcPct val="0"/>
              </a:spcBef>
              <a:buFontTx/>
              <a:buNone/>
            </a:pPr>
            <a:r>
              <a:rPr kumimoji="0" lang="en-US" altLang="zh-TW"/>
              <a:t>(</a:t>
            </a:r>
            <a:r>
              <a:rPr lang="en-US" altLang="zh-TW">
                <a:solidFill>
                  <a:srgbClr val="000000"/>
                </a:solidFill>
              </a:rPr>
              <a:t>Exposure of skin to hydro-fluoric acid.</a:t>
            </a:r>
            <a:r>
              <a:rPr kumimoji="0" lang="en-US" altLang="zh-TW"/>
              <a:t> Source: Taiwan Institute of Occupational Safety and Health)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內容版面配置區 2"/>
          <p:cNvSpPr>
            <a:spLocks/>
          </p:cNvSpPr>
          <p:nvPr/>
        </p:nvSpPr>
        <p:spPr bwMode="auto">
          <a:xfrm>
            <a:off x="539750" y="1125538"/>
            <a:ext cx="7993063" cy="4751387"/>
          </a:xfrm>
          <a:prstGeom prst="rect">
            <a:avLst/>
          </a:prstGeom>
          <a:noFill/>
          <a:ln w="9525">
            <a:noFill/>
            <a:miter lim="800000"/>
            <a:headEnd/>
            <a:tailEnd/>
          </a:ln>
        </p:spPr>
        <p:txBody>
          <a:bodyPr lIns="54864" tIns="91440"/>
          <a:lstStyle/>
          <a:p>
            <a:pPr marL="355600" indent="-355600" eaLnBrk="1" hangingPunct="1">
              <a:lnSpc>
                <a:spcPct val="140000"/>
              </a:lnSpc>
              <a:buClr>
                <a:schemeClr val="tx1"/>
              </a:buClr>
              <a:buSzPct val="72000"/>
              <a:buFont typeface="Wingdings" pitchFamily="2" charset="2"/>
              <a:buChar char="l"/>
            </a:pPr>
            <a:r>
              <a:rPr lang="en-US" altLang="zh-TW" sz="2800">
                <a:solidFill>
                  <a:srgbClr val="000000"/>
                </a:solidFill>
              </a:rPr>
              <a:t>Gloves commonly used in laboratory</a:t>
            </a:r>
          </a:p>
          <a:p>
            <a:pPr marL="812800" lvl="1" indent="-366713" eaLnBrk="1" hangingPunct="1">
              <a:lnSpc>
                <a:spcPct val="140000"/>
              </a:lnSpc>
              <a:buClr>
                <a:schemeClr val="tx1"/>
              </a:buClr>
              <a:buSzPct val="85000"/>
            </a:pPr>
            <a:r>
              <a:rPr lang="en-US" altLang="zh-TW"/>
              <a:t>Gloves made of cottons and asbestos for protection against heat and sometimes covered in alumina for protection against chemical and water</a:t>
            </a:r>
          </a:p>
          <a:p>
            <a:pPr marL="812800" lvl="1" indent="-366713" eaLnBrk="1" hangingPunct="1">
              <a:lnSpc>
                <a:spcPct val="140000"/>
              </a:lnSpc>
              <a:buClr>
                <a:schemeClr val="tx1"/>
              </a:buClr>
              <a:buSzPct val="85000"/>
            </a:pPr>
            <a:r>
              <a:rPr lang="en-US" altLang="zh-TW"/>
              <a:t>Plastic gloves made from mold-dipping for protection in tasks handling chemical or oil/grease</a:t>
            </a:r>
          </a:p>
          <a:p>
            <a:pPr marL="812800" lvl="1" indent="-366713" eaLnBrk="1" hangingPunct="1">
              <a:lnSpc>
                <a:spcPct val="140000"/>
              </a:lnSpc>
              <a:buClr>
                <a:schemeClr val="tx1"/>
              </a:buClr>
              <a:buSzPct val="85000"/>
            </a:pPr>
            <a:r>
              <a:rPr lang="en-US" altLang="zh-TW"/>
              <a:t>Gloves made of leather for protection in welding works</a:t>
            </a:r>
          </a:p>
          <a:p>
            <a:pPr marL="812800" lvl="1" indent="-366713" eaLnBrk="1" hangingPunct="1">
              <a:lnSpc>
                <a:spcPct val="140000"/>
              </a:lnSpc>
              <a:buClr>
                <a:schemeClr val="tx1"/>
              </a:buClr>
              <a:buSzPct val="85000"/>
            </a:pPr>
            <a:r>
              <a:rPr lang="en-US" altLang="zh-TW"/>
              <a:t>Gloves supported by metal net to prevent finger-cutting when handling knifes or sharp objects</a:t>
            </a:r>
            <a:endParaRPr lang="zh-TW" altLang="en-US"/>
          </a:p>
        </p:txBody>
      </p:sp>
      <p:sp>
        <p:nvSpPr>
          <p:cNvPr id="84995" name="投影片編號版面配置區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EBF5DC66-5FC0-44F7-8494-4410E2BDF4CF}" type="slidenum">
              <a:rPr lang="en-US" altLang="zh-TW" sz="1400">
                <a:latin typeface="Arial" pitchFamily="34" charset="0"/>
                <a:ea typeface="新細明體" pitchFamily="18" charset="-120"/>
              </a:rPr>
              <a:pPr algn="r" eaLnBrk="1" hangingPunct="1">
                <a:lnSpc>
                  <a:spcPct val="100000"/>
                </a:lnSpc>
                <a:spcBef>
                  <a:spcPct val="0"/>
                </a:spcBef>
                <a:buFontTx/>
                <a:buNone/>
              </a:pPr>
              <a:t>65</a:t>
            </a:fld>
            <a:endParaRPr lang="en-US" altLang="zh-TW" sz="1400">
              <a:latin typeface="Arial" pitchFamily="34" charset="0"/>
              <a:ea typeface="新細明體" pitchFamily="18" charset="-120"/>
            </a:endParaRPr>
          </a:p>
        </p:txBody>
      </p:sp>
      <p:sp>
        <p:nvSpPr>
          <p:cNvPr id="84996" name="標題 1"/>
          <p:cNvSpPr>
            <a:spLocks/>
          </p:cNvSpPr>
          <p:nvPr/>
        </p:nvSpPr>
        <p:spPr bwMode="auto">
          <a:xfrm>
            <a:off x="457200" y="404813"/>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Hand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19"/>
          <p:cNvGrpSpPr>
            <a:grpSpLocks/>
          </p:cNvGrpSpPr>
          <p:nvPr/>
        </p:nvGrpSpPr>
        <p:grpSpPr bwMode="auto">
          <a:xfrm>
            <a:off x="684213" y="1484313"/>
            <a:ext cx="7777162" cy="4537075"/>
            <a:chOff x="340" y="935"/>
            <a:chExt cx="4899" cy="2858"/>
          </a:xfrm>
        </p:grpSpPr>
        <p:pic>
          <p:nvPicPr>
            <p:cNvPr id="86021" name="Picture 4" descr="natural rubber"/>
            <p:cNvPicPr>
              <a:picLocks noChangeAspect="1" noChangeArrowheads="1"/>
            </p:cNvPicPr>
            <p:nvPr/>
          </p:nvPicPr>
          <p:blipFill>
            <a:blip r:embed="rId3" cstate="print"/>
            <a:srcRect/>
            <a:stretch>
              <a:fillRect/>
            </a:stretch>
          </p:blipFill>
          <p:spPr bwMode="auto">
            <a:xfrm>
              <a:off x="340" y="935"/>
              <a:ext cx="1497" cy="876"/>
            </a:xfrm>
            <a:prstGeom prst="rect">
              <a:avLst/>
            </a:prstGeom>
            <a:noFill/>
            <a:ln w="9525">
              <a:noFill/>
              <a:miter lim="800000"/>
              <a:headEnd/>
              <a:tailEnd/>
            </a:ln>
          </p:spPr>
        </p:pic>
        <p:pic>
          <p:nvPicPr>
            <p:cNvPr id="86022" name="Picture 5" descr="neoprene"/>
            <p:cNvPicPr>
              <a:picLocks noChangeAspect="1" noChangeArrowheads="1"/>
            </p:cNvPicPr>
            <p:nvPr/>
          </p:nvPicPr>
          <p:blipFill>
            <a:blip r:embed="rId4" cstate="print"/>
            <a:srcRect/>
            <a:stretch>
              <a:fillRect/>
            </a:stretch>
          </p:blipFill>
          <p:spPr bwMode="auto">
            <a:xfrm>
              <a:off x="2136" y="942"/>
              <a:ext cx="1424" cy="884"/>
            </a:xfrm>
            <a:prstGeom prst="rect">
              <a:avLst/>
            </a:prstGeom>
            <a:noFill/>
            <a:ln w="9525">
              <a:noFill/>
              <a:miter lim="800000"/>
              <a:headEnd/>
              <a:tailEnd/>
            </a:ln>
          </p:spPr>
        </p:pic>
        <p:sp>
          <p:nvSpPr>
            <p:cNvPr id="86023" name="Text Box 6"/>
            <p:cNvSpPr txBox="1">
              <a:spLocks noChangeArrowheads="1"/>
            </p:cNvSpPr>
            <p:nvPr/>
          </p:nvSpPr>
          <p:spPr bwMode="auto">
            <a:xfrm>
              <a:off x="385" y="1795"/>
              <a:ext cx="1315" cy="291"/>
            </a:xfrm>
            <a:prstGeom prst="rect">
              <a:avLst/>
            </a:prstGeom>
            <a:noFill/>
            <a:ln w="12700" cap="sq">
              <a:noFill/>
              <a:miter lim="800000"/>
              <a:headEnd type="none" w="sm" len="sm"/>
              <a:tailEnd type="none" w="sm" len="sm"/>
            </a:ln>
          </p:spPr>
          <p:txBody>
            <a:bodyPr>
              <a:spAutoFit/>
            </a:bodyPr>
            <a:lstStyle/>
            <a:p>
              <a:pPr algn="ctr" eaLnBrk="1" hangingPunct="1">
                <a:lnSpc>
                  <a:spcPct val="100000"/>
                </a:lnSpc>
                <a:spcBef>
                  <a:spcPct val="50000"/>
                </a:spcBef>
                <a:buFontTx/>
                <a:buNone/>
              </a:pPr>
              <a:r>
                <a:rPr lang="en-US" altLang="zh-TW"/>
                <a:t>Natural rubber</a:t>
              </a:r>
            </a:p>
          </p:txBody>
        </p:sp>
        <p:sp>
          <p:nvSpPr>
            <p:cNvPr id="86024" name="Text Box 7"/>
            <p:cNvSpPr txBox="1">
              <a:spLocks noChangeArrowheads="1"/>
            </p:cNvSpPr>
            <p:nvPr/>
          </p:nvSpPr>
          <p:spPr bwMode="auto">
            <a:xfrm>
              <a:off x="2109" y="1787"/>
              <a:ext cx="1542" cy="288"/>
            </a:xfrm>
            <a:prstGeom prst="rect">
              <a:avLst/>
            </a:prstGeom>
            <a:noFill/>
            <a:ln w="12700" cap="sq">
              <a:noFill/>
              <a:miter lim="800000"/>
              <a:headEnd type="none" w="sm" len="sm"/>
              <a:tailEnd type="none" w="sm" len="sm"/>
            </a:ln>
          </p:spPr>
          <p:txBody>
            <a:bodyPr>
              <a:spAutoFit/>
            </a:bodyPr>
            <a:lstStyle/>
            <a:p>
              <a:pPr eaLnBrk="1" hangingPunct="1">
                <a:lnSpc>
                  <a:spcPct val="100000"/>
                </a:lnSpc>
                <a:spcBef>
                  <a:spcPct val="50000"/>
                </a:spcBef>
                <a:buFontTx/>
                <a:buNone/>
              </a:pPr>
              <a:r>
                <a:rPr lang="en-US" altLang="zh-TW"/>
                <a:t>Neoprene rubber </a:t>
              </a:r>
            </a:p>
          </p:txBody>
        </p:sp>
        <p:pic>
          <p:nvPicPr>
            <p:cNvPr id="86025" name="Picture 8" descr="nitrile"/>
            <p:cNvPicPr>
              <a:picLocks noChangeAspect="1" noChangeArrowheads="1"/>
            </p:cNvPicPr>
            <p:nvPr/>
          </p:nvPicPr>
          <p:blipFill>
            <a:blip r:embed="rId5" cstate="print"/>
            <a:srcRect/>
            <a:stretch>
              <a:fillRect/>
            </a:stretch>
          </p:blipFill>
          <p:spPr bwMode="auto">
            <a:xfrm>
              <a:off x="3833" y="949"/>
              <a:ext cx="1406" cy="862"/>
            </a:xfrm>
            <a:prstGeom prst="rect">
              <a:avLst/>
            </a:prstGeom>
            <a:noFill/>
            <a:ln w="9525">
              <a:noFill/>
              <a:miter lim="800000"/>
              <a:headEnd/>
              <a:tailEnd/>
            </a:ln>
          </p:spPr>
        </p:pic>
        <p:sp>
          <p:nvSpPr>
            <p:cNvPr id="86026" name="Text Box 9"/>
            <p:cNvSpPr txBox="1">
              <a:spLocks noChangeArrowheads="1"/>
            </p:cNvSpPr>
            <p:nvPr/>
          </p:nvSpPr>
          <p:spPr bwMode="auto">
            <a:xfrm>
              <a:off x="3788" y="1787"/>
              <a:ext cx="1361" cy="288"/>
            </a:xfrm>
            <a:prstGeom prst="rect">
              <a:avLst/>
            </a:prstGeom>
            <a:noFill/>
            <a:ln w="12700" cap="sq">
              <a:noFill/>
              <a:miter lim="800000"/>
              <a:headEnd type="none" w="sm" len="sm"/>
              <a:tailEnd type="none" w="sm" len="sm"/>
            </a:ln>
          </p:spPr>
          <p:txBody>
            <a:bodyPr>
              <a:spAutoFit/>
            </a:bodyPr>
            <a:lstStyle/>
            <a:p>
              <a:pPr algn="ctr" eaLnBrk="1" hangingPunct="1">
                <a:lnSpc>
                  <a:spcPct val="100000"/>
                </a:lnSpc>
                <a:spcBef>
                  <a:spcPct val="50000"/>
                </a:spcBef>
                <a:buFontTx/>
                <a:buNone/>
              </a:pPr>
              <a:r>
                <a:rPr lang="en-US" altLang="zh-TW"/>
                <a:t>Nitrile rubber</a:t>
              </a:r>
            </a:p>
          </p:txBody>
        </p:sp>
        <p:pic>
          <p:nvPicPr>
            <p:cNvPr id="86027" name="Picture 11" descr="butyl"/>
            <p:cNvPicPr>
              <a:picLocks noChangeAspect="1" noChangeArrowheads="1"/>
            </p:cNvPicPr>
            <p:nvPr/>
          </p:nvPicPr>
          <p:blipFill>
            <a:blip r:embed="rId6" cstate="print"/>
            <a:srcRect/>
            <a:stretch>
              <a:fillRect/>
            </a:stretch>
          </p:blipFill>
          <p:spPr bwMode="auto">
            <a:xfrm>
              <a:off x="3833" y="2472"/>
              <a:ext cx="1406" cy="980"/>
            </a:xfrm>
            <a:prstGeom prst="rect">
              <a:avLst/>
            </a:prstGeom>
            <a:noFill/>
            <a:ln w="9525">
              <a:noFill/>
              <a:miter lim="800000"/>
              <a:headEnd/>
              <a:tailEnd/>
            </a:ln>
          </p:spPr>
        </p:pic>
        <p:sp>
          <p:nvSpPr>
            <p:cNvPr id="86028" name="Text Box 12"/>
            <p:cNvSpPr txBox="1">
              <a:spLocks noChangeArrowheads="1"/>
            </p:cNvSpPr>
            <p:nvPr/>
          </p:nvSpPr>
          <p:spPr bwMode="auto">
            <a:xfrm>
              <a:off x="3918" y="3497"/>
              <a:ext cx="1231" cy="288"/>
            </a:xfrm>
            <a:prstGeom prst="rect">
              <a:avLst/>
            </a:prstGeom>
            <a:noFill/>
            <a:ln w="12700" cap="sq">
              <a:noFill/>
              <a:miter lim="800000"/>
              <a:headEnd type="none" w="sm" len="sm"/>
              <a:tailEnd type="none" w="sm" len="sm"/>
            </a:ln>
          </p:spPr>
          <p:txBody>
            <a:bodyPr>
              <a:spAutoFit/>
            </a:bodyPr>
            <a:lstStyle/>
            <a:p>
              <a:pPr eaLnBrk="1" hangingPunct="1">
                <a:lnSpc>
                  <a:spcPct val="100000"/>
                </a:lnSpc>
                <a:spcBef>
                  <a:spcPct val="50000"/>
                </a:spcBef>
                <a:buFontTx/>
                <a:buNone/>
              </a:pPr>
              <a:r>
                <a:rPr lang="en-US" altLang="zh-TW"/>
                <a:t>Butyl rubber</a:t>
              </a:r>
            </a:p>
          </p:txBody>
        </p:sp>
        <p:pic>
          <p:nvPicPr>
            <p:cNvPr id="86029" name="Picture 13" descr="PVC"/>
            <p:cNvPicPr>
              <a:picLocks noChangeAspect="1" noChangeArrowheads="1"/>
            </p:cNvPicPr>
            <p:nvPr/>
          </p:nvPicPr>
          <p:blipFill>
            <a:blip r:embed="rId7" cstate="print"/>
            <a:srcRect/>
            <a:stretch>
              <a:fillRect/>
            </a:stretch>
          </p:blipFill>
          <p:spPr bwMode="auto">
            <a:xfrm>
              <a:off x="340" y="2472"/>
              <a:ext cx="1497" cy="987"/>
            </a:xfrm>
            <a:prstGeom prst="rect">
              <a:avLst/>
            </a:prstGeom>
            <a:noFill/>
            <a:ln w="9525">
              <a:noFill/>
              <a:miter lim="800000"/>
              <a:headEnd/>
              <a:tailEnd/>
            </a:ln>
          </p:spPr>
        </p:pic>
        <p:pic>
          <p:nvPicPr>
            <p:cNvPr id="86030" name="Picture 14" descr="PVA"/>
            <p:cNvPicPr>
              <a:picLocks noChangeAspect="1" noChangeArrowheads="1"/>
            </p:cNvPicPr>
            <p:nvPr/>
          </p:nvPicPr>
          <p:blipFill>
            <a:blip r:embed="rId8" cstate="print"/>
            <a:srcRect/>
            <a:stretch>
              <a:fillRect/>
            </a:stretch>
          </p:blipFill>
          <p:spPr bwMode="auto">
            <a:xfrm>
              <a:off x="2116" y="2472"/>
              <a:ext cx="1451" cy="998"/>
            </a:xfrm>
            <a:prstGeom prst="rect">
              <a:avLst/>
            </a:prstGeom>
            <a:noFill/>
            <a:ln w="9525">
              <a:noFill/>
              <a:miter lim="800000"/>
              <a:headEnd/>
              <a:tailEnd/>
            </a:ln>
          </p:spPr>
        </p:pic>
        <p:sp>
          <p:nvSpPr>
            <p:cNvPr id="86031" name="Text Box 15"/>
            <p:cNvSpPr txBox="1">
              <a:spLocks noChangeArrowheads="1"/>
            </p:cNvSpPr>
            <p:nvPr/>
          </p:nvSpPr>
          <p:spPr bwMode="auto">
            <a:xfrm>
              <a:off x="340" y="3505"/>
              <a:ext cx="1542" cy="288"/>
            </a:xfrm>
            <a:prstGeom prst="rect">
              <a:avLst/>
            </a:prstGeom>
            <a:noFill/>
            <a:ln w="12700" cap="sq">
              <a:noFill/>
              <a:miter lim="800000"/>
              <a:headEnd type="none" w="sm" len="sm"/>
              <a:tailEnd type="none" w="sm" len="sm"/>
            </a:ln>
          </p:spPr>
          <p:txBody>
            <a:bodyPr>
              <a:spAutoFit/>
            </a:bodyPr>
            <a:lstStyle/>
            <a:p>
              <a:pPr eaLnBrk="1" hangingPunct="1">
                <a:lnSpc>
                  <a:spcPct val="100000"/>
                </a:lnSpc>
                <a:spcBef>
                  <a:spcPct val="50000"/>
                </a:spcBef>
                <a:buFontTx/>
                <a:buNone/>
              </a:pPr>
              <a:r>
                <a:rPr lang="en-US" altLang="zh-TW"/>
                <a:t>Polyvinyl chloride</a:t>
              </a:r>
            </a:p>
          </p:txBody>
        </p:sp>
        <p:sp>
          <p:nvSpPr>
            <p:cNvPr id="86032" name="Text Box 16"/>
            <p:cNvSpPr txBox="1">
              <a:spLocks noChangeArrowheads="1"/>
            </p:cNvSpPr>
            <p:nvPr/>
          </p:nvSpPr>
          <p:spPr bwMode="auto">
            <a:xfrm>
              <a:off x="2109" y="3505"/>
              <a:ext cx="1587" cy="288"/>
            </a:xfrm>
            <a:prstGeom prst="rect">
              <a:avLst/>
            </a:prstGeom>
            <a:noFill/>
            <a:ln w="12700" cap="sq">
              <a:noFill/>
              <a:miter lim="800000"/>
              <a:headEnd type="none" w="sm" len="sm"/>
              <a:tailEnd type="none" w="sm" len="sm"/>
            </a:ln>
          </p:spPr>
          <p:txBody>
            <a:bodyPr>
              <a:spAutoFit/>
            </a:bodyPr>
            <a:lstStyle/>
            <a:p>
              <a:pPr eaLnBrk="1" hangingPunct="1">
                <a:lnSpc>
                  <a:spcPct val="100000"/>
                </a:lnSpc>
                <a:spcBef>
                  <a:spcPct val="50000"/>
                </a:spcBef>
                <a:buFontTx/>
                <a:buNone/>
              </a:pPr>
              <a:r>
                <a:rPr lang="en-US" altLang="zh-TW"/>
                <a:t>Polyvinyl alcohol</a:t>
              </a:r>
            </a:p>
          </p:txBody>
        </p:sp>
      </p:grpSp>
      <p:sp>
        <p:nvSpPr>
          <p:cNvPr id="113682" name="Rectangle 18"/>
          <p:cNvSpPr>
            <a:spLocks noGrp="1" noChangeArrowheads="1"/>
          </p:cNvSpPr>
          <p:nvPr>
            <p:ph type="title"/>
          </p:nvPr>
        </p:nvSpPr>
        <p:spPr>
          <a:xfrm>
            <a:off x="398463" y="404813"/>
            <a:ext cx="8277225" cy="719137"/>
          </a:xfrm>
        </p:spPr>
        <p:txBody>
          <a:bodyPr/>
          <a:lstStyle/>
          <a:p>
            <a:pPr>
              <a:defRPr/>
            </a:pPr>
            <a:r>
              <a:rPr lang="en-US" altLang="zh-TW" sz="3600" b="1" i="1" dirty="0" smtClean="0">
                <a:effectLst>
                  <a:outerShdw blurRad="38100" dist="38100" dir="2700000" algn="tl">
                    <a:srgbClr val="C0C0C0"/>
                  </a:outerShdw>
                </a:effectLst>
              </a:rPr>
              <a:t>Gloves in Common Use</a:t>
            </a:r>
            <a:endParaRPr lang="zh-TW" altLang="en-US" sz="3600" b="1" i="1" smtClean="0">
              <a:effectLst>
                <a:outerShdw blurRad="38100" dist="38100" dir="2700000" algn="tl">
                  <a:srgbClr val="C0C0C0"/>
                </a:outerShdw>
              </a:effectLst>
            </a:endParaRPr>
          </a:p>
        </p:txBody>
      </p:sp>
      <p:sp>
        <p:nvSpPr>
          <p:cNvPr id="86020"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F3328442-2CFA-41B2-B107-DFF3D5C43A01}" type="slidenum">
              <a:rPr lang="en-US" altLang="zh-TW" sz="1400">
                <a:latin typeface="Arial" pitchFamily="34" charset="0"/>
                <a:ea typeface="新細明體" pitchFamily="18" charset="-120"/>
              </a:rPr>
              <a:pPr algn="r" eaLnBrk="1" hangingPunct="1">
                <a:lnSpc>
                  <a:spcPct val="100000"/>
                </a:lnSpc>
                <a:spcBef>
                  <a:spcPct val="0"/>
                </a:spcBef>
                <a:buFontTx/>
                <a:buNone/>
              </a:pPr>
              <a:t>66</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noChangeArrowheads="1"/>
          </p:cNvPicPr>
          <p:nvPr/>
        </p:nvPicPr>
        <p:blipFill>
          <a:blip r:embed="rId3" cstate="print"/>
          <a:srcRect/>
          <a:stretch>
            <a:fillRect/>
          </a:stretch>
        </p:blipFill>
        <p:spPr bwMode="auto">
          <a:xfrm>
            <a:off x="342900" y="982663"/>
            <a:ext cx="8405813" cy="5038725"/>
          </a:xfrm>
          <a:prstGeom prst="rect">
            <a:avLst/>
          </a:prstGeom>
          <a:noFill/>
          <a:ln w="9525">
            <a:solidFill>
              <a:schemeClr val="bg2"/>
            </a:solidFill>
            <a:miter lim="800000"/>
            <a:headEnd/>
            <a:tailEnd/>
          </a:ln>
        </p:spPr>
      </p:pic>
      <p:sp>
        <p:nvSpPr>
          <p:cNvPr id="87043" name="Rectangle 15"/>
          <p:cNvSpPr>
            <a:spLocks noChangeArrowheads="1"/>
          </p:cNvSpPr>
          <p:nvPr/>
        </p:nvSpPr>
        <p:spPr bwMode="auto">
          <a:xfrm>
            <a:off x="250825" y="6137275"/>
            <a:ext cx="4584700" cy="366713"/>
          </a:xfrm>
          <a:prstGeom prst="rect">
            <a:avLst/>
          </a:prstGeom>
          <a:noFill/>
          <a:ln w="9525">
            <a:noFill/>
            <a:miter lim="800000"/>
            <a:headEnd/>
            <a:tailEnd/>
          </a:ln>
        </p:spPr>
        <p:txBody>
          <a:bodyPr wrap="none" anchor="ctr">
            <a:spAutoFit/>
          </a:bodyPr>
          <a:lstStyle/>
          <a:p>
            <a:pPr eaLnBrk="1" hangingPunct="1">
              <a:lnSpc>
                <a:spcPct val="100000"/>
              </a:lnSpc>
              <a:spcBef>
                <a:spcPct val="0"/>
              </a:spcBef>
              <a:buFontTx/>
              <a:buNone/>
            </a:pPr>
            <a:r>
              <a:rPr kumimoji="0" lang="en-US" altLang="zh-TW" sz="1800"/>
              <a:t>(Source: Ansell Occupational Healthcare 2003) </a:t>
            </a:r>
          </a:p>
        </p:txBody>
      </p:sp>
      <p:sp>
        <p:nvSpPr>
          <p:cNvPr id="138257" name="內容版面配置區 2"/>
          <p:cNvSpPr>
            <a:spLocks/>
          </p:cNvSpPr>
          <p:nvPr/>
        </p:nvSpPr>
        <p:spPr bwMode="auto">
          <a:xfrm>
            <a:off x="179388" y="115888"/>
            <a:ext cx="8893175" cy="719137"/>
          </a:xfrm>
          <a:prstGeom prst="rect">
            <a:avLst/>
          </a:prstGeom>
          <a:noFill/>
          <a:ln w="9525">
            <a:noFill/>
            <a:miter lim="800000"/>
            <a:headEnd/>
            <a:tailEnd/>
          </a:ln>
        </p:spPr>
        <p:txBody>
          <a:bodyPr lIns="54864" tIns="91440"/>
          <a:lstStyle/>
          <a:p>
            <a:pPr marL="266700" indent="-266700" eaLnBrk="1" hangingPunct="1">
              <a:lnSpc>
                <a:spcPct val="120000"/>
              </a:lnSpc>
              <a:buClr>
                <a:schemeClr val="tx1"/>
              </a:buClr>
              <a:buFont typeface="Wingdings" pitchFamily="2" charset="2"/>
              <a:buNone/>
              <a:defRPr/>
            </a:pPr>
            <a:r>
              <a:rPr lang="en-US" altLang="zh-TW" sz="2600" b="1" i="1" dirty="0">
                <a:solidFill>
                  <a:srgbClr val="000000"/>
                </a:solidFill>
                <a:effectLst>
                  <a:outerShdw blurRad="38100" dist="38100" dir="2700000" algn="tl">
                    <a:srgbClr val="C0C0C0"/>
                  </a:outerShdw>
                </a:effectLst>
              </a:rPr>
              <a:t>Rating of gloves for permeation and degradation resistance</a:t>
            </a:r>
            <a:endParaRPr lang="zh-TW" altLang="en-US" sz="2600" b="1" i="1" dirty="0">
              <a:solidFill>
                <a:srgbClr val="000000"/>
              </a:solidFill>
              <a:effectLst>
                <a:outerShdw blurRad="38100" dist="38100" dir="2700000" algn="tl">
                  <a:srgbClr val="C0C0C0"/>
                </a:outerShdw>
              </a:effectLst>
            </a:endParaRPr>
          </a:p>
        </p:txBody>
      </p:sp>
      <p:sp>
        <p:nvSpPr>
          <p:cNvPr id="87045"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0E9713BA-1889-4C6C-B71A-A91C71E1FE50}" type="slidenum">
              <a:rPr lang="en-US" altLang="zh-TW" sz="1400">
                <a:latin typeface="Arial" pitchFamily="34" charset="0"/>
                <a:ea typeface="新細明體" pitchFamily="18" charset="-120"/>
              </a:rPr>
              <a:pPr algn="r" eaLnBrk="1" hangingPunct="1">
                <a:lnSpc>
                  <a:spcPct val="100000"/>
                </a:lnSpc>
                <a:spcBef>
                  <a:spcPct val="0"/>
                </a:spcBef>
                <a:buFontTx/>
                <a:buNone/>
              </a:pPr>
              <a:t>67</a:t>
            </a:fld>
            <a:endParaRPr lang="en-US" altLang="zh-TW" sz="140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內容版面配置區 2"/>
          <p:cNvSpPr>
            <a:spLocks/>
          </p:cNvSpPr>
          <p:nvPr/>
        </p:nvSpPr>
        <p:spPr bwMode="auto">
          <a:xfrm>
            <a:off x="539750" y="1125538"/>
            <a:ext cx="8208963" cy="2446337"/>
          </a:xfrm>
          <a:prstGeom prst="rect">
            <a:avLst/>
          </a:prstGeom>
          <a:noFill/>
          <a:ln w="9525">
            <a:noFill/>
            <a:miter lim="800000"/>
            <a:headEnd/>
            <a:tailEnd/>
          </a:ln>
        </p:spPr>
        <p:txBody>
          <a:bodyPr lIns="54864" tIns="91440"/>
          <a:lstStyle/>
          <a:p>
            <a:pPr marL="450850" indent="-331788" eaLnBrk="1" hangingPunct="1">
              <a:lnSpc>
                <a:spcPct val="120000"/>
              </a:lnSpc>
              <a:buClr>
                <a:schemeClr val="tx1"/>
              </a:buClr>
              <a:buSzPct val="72000"/>
              <a:buFont typeface="Wingdings" pitchFamily="2" charset="2"/>
              <a:buChar char="l"/>
            </a:pPr>
            <a:r>
              <a:rPr lang="en-US" altLang="zh-TW" sz="2800">
                <a:solidFill>
                  <a:srgbClr val="000000"/>
                </a:solidFill>
              </a:rPr>
              <a:t>Indices applied in selection of gloves</a:t>
            </a:r>
            <a:endParaRPr lang="zh-TW" altLang="en-US" sz="2800">
              <a:solidFill>
                <a:srgbClr val="000000"/>
              </a:solidFill>
            </a:endParaRPr>
          </a:p>
        </p:txBody>
      </p:sp>
      <p:sp>
        <p:nvSpPr>
          <p:cNvPr id="88067" name="Rectangle 8"/>
          <p:cNvSpPr>
            <a:spLocks noChangeArrowheads="1"/>
          </p:cNvSpPr>
          <p:nvPr/>
        </p:nvSpPr>
        <p:spPr bwMode="auto">
          <a:xfrm>
            <a:off x="900113" y="2133600"/>
            <a:ext cx="3671887" cy="3743325"/>
          </a:xfrm>
          <a:prstGeom prst="rect">
            <a:avLst/>
          </a:prstGeom>
          <a:noFill/>
          <a:ln w="9525">
            <a:noFill/>
            <a:miter lim="800000"/>
            <a:headEnd/>
            <a:tailEnd/>
          </a:ln>
        </p:spPr>
        <p:txBody>
          <a:bodyPr>
            <a:spAutoFit/>
          </a:bodyPr>
          <a:lstStyle/>
          <a:p>
            <a:pPr marL="342900" indent="-342900" eaLnBrk="1" hangingPunct="1">
              <a:lnSpc>
                <a:spcPct val="100000"/>
              </a:lnSpc>
              <a:spcBef>
                <a:spcPct val="50000"/>
              </a:spcBef>
              <a:buFont typeface="Wingdings" pitchFamily="2" charset="2"/>
              <a:buChar char="þ"/>
            </a:pPr>
            <a:r>
              <a:rPr lang="en-US" altLang="zh-TW">
                <a:sym typeface="Wingdings" pitchFamily="2" charset="2"/>
              </a:rPr>
              <a:t>Chemical to handle</a:t>
            </a:r>
          </a:p>
          <a:p>
            <a:pPr marL="342900" indent="-342900" eaLnBrk="1" hangingPunct="1">
              <a:lnSpc>
                <a:spcPct val="100000"/>
              </a:lnSpc>
              <a:spcBef>
                <a:spcPct val="50000"/>
              </a:spcBef>
              <a:buFont typeface="Wingdings" pitchFamily="2" charset="2"/>
              <a:buChar char="þ"/>
            </a:pPr>
            <a:r>
              <a:rPr lang="en-US" altLang="zh-TW"/>
              <a:t>Duration of exposure</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Material in gloves</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Dexterity and thickness</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Comfort</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Temperature at work</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Anti-aging characteristics</a:t>
            </a:r>
            <a:endParaRPr lang="zh-TW" altLang="en-US"/>
          </a:p>
        </p:txBody>
      </p:sp>
      <p:sp>
        <p:nvSpPr>
          <p:cNvPr id="88068" name="Rectangle 8"/>
          <p:cNvSpPr>
            <a:spLocks noChangeArrowheads="1"/>
          </p:cNvSpPr>
          <p:nvPr/>
        </p:nvSpPr>
        <p:spPr bwMode="auto">
          <a:xfrm>
            <a:off x="4679950" y="2133600"/>
            <a:ext cx="4284663" cy="4108450"/>
          </a:xfrm>
          <a:prstGeom prst="rect">
            <a:avLst/>
          </a:prstGeom>
          <a:noFill/>
          <a:ln w="9525">
            <a:noFill/>
            <a:miter lim="800000"/>
            <a:headEnd/>
            <a:tailEnd/>
          </a:ln>
        </p:spPr>
        <p:txBody>
          <a:bodyPr>
            <a:spAutoFit/>
          </a:bodyPr>
          <a:lstStyle/>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Permeation rate</a:t>
            </a:r>
            <a:endParaRPr lang="zh-TW" altLang="en-US">
              <a:sym typeface="Wingdings" pitchFamily="2" charset="2"/>
            </a:endParaRPr>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Mechanical strength</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Level of voltage encountered</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Work process</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Certification of glove inspection</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Manufacturer</a:t>
            </a:r>
            <a:endParaRPr lang="zh-TW" altLang="en-US"/>
          </a:p>
          <a:p>
            <a:pPr marL="342900" indent="-342900" eaLnBrk="1" hangingPunct="1">
              <a:lnSpc>
                <a:spcPct val="100000"/>
              </a:lnSpc>
              <a:spcBef>
                <a:spcPct val="50000"/>
              </a:spcBef>
              <a:buFontTx/>
              <a:buNone/>
            </a:pPr>
            <a:r>
              <a:rPr lang="zh-TW" altLang="en-US">
                <a:sym typeface="Wingdings" pitchFamily="2" charset="2"/>
              </a:rPr>
              <a:t> </a:t>
            </a:r>
            <a:r>
              <a:rPr lang="en-US" altLang="zh-TW">
                <a:sym typeface="Wingdings" pitchFamily="2" charset="2"/>
              </a:rPr>
              <a:t>Cost</a:t>
            </a:r>
            <a:endParaRPr lang="zh-TW" altLang="en-US"/>
          </a:p>
        </p:txBody>
      </p:sp>
      <p:sp>
        <p:nvSpPr>
          <p:cNvPr id="88069" name="投影片編號版面配置區 7"/>
          <p:cNvSpPr>
            <a:spLocks noGrp="1"/>
          </p:cNvSpPr>
          <p:nvPr>
            <p:ph type="sldNum" sz="quarter" idx="12"/>
          </p:nvPr>
        </p:nvSpPr>
        <p:spPr>
          <a:xfrm>
            <a:off x="6615113" y="6265863"/>
            <a:ext cx="2133600" cy="476250"/>
          </a:xfrm>
          <a:noFill/>
        </p:spPr>
        <p:txBody>
          <a:bodyPr/>
          <a:lstStyle/>
          <a:p>
            <a:fld id="{0E4AD1A8-A36E-4EAF-9BF3-1D4D56953BA3}" type="slidenum">
              <a:rPr lang="en-US" altLang="zh-TW" smtClean="0">
                <a:latin typeface="Arial" pitchFamily="34" charset="0"/>
              </a:rPr>
              <a:pPr/>
              <a:t>68</a:t>
            </a:fld>
            <a:endParaRPr lang="en-US" altLang="zh-TW" smtClean="0">
              <a:latin typeface="Arial" pitchFamily="34" charset="0"/>
            </a:endParaRPr>
          </a:p>
        </p:txBody>
      </p:sp>
      <p:sp>
        <p:nvSpPr>
          <p:cNvPr id="88070" name="標題 1"/>
          <p:cNvSpPr>
            <a:spLocks/>
          </p:cNvSpPr>
          <p:nvPr/>
        </p:nvSpPr>
        <p:spPr bwMode="auto">
          <a:xfrm>
            <a:off x="457200" y="333375"/>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Hand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內容版面配置區 2"/>
          <p:cNvSpPr>
            <a:spLocks/>
          </p:cNvSpPr>
          <p:nvPr/>
        </p:nvSpPr>
        <p:spPr bwMode="auto">
          <a:xfrm>
            <a:off x="539750" y="1054100"/>
            <a:ext cx="7993063" cy="5327650"/>
          </a:xfrm>
          <a:prstGeom prst="rect">
            <a:avLst/>
          </a:prstGeom>
          <a:noFill/>
          <a:ln w="9525">
            <a:noFill/>
            <a:miter lim="800000"/>
            <a:headEnd/>
            <a:tailEnd/>
          </a:ln>
        </p:spPr>
        <p:txBody>
          <a:bodyPr lIns="54864" tIns="91440"/>
          <a:lstStyle/>
          <a:p>
            <a:pPr marL="355600" indent="-355600" eaLnBrk="1" hangingPunct="1">
              <a:lnSpc>
                <a:spcPct val="110000"/>
              </a:lnSpc>
              <a:buClr>
                <a:schemeClr val="tx1"/>
              </a:buClr>
              <a:buSzPct val="72000"/>
              <a:buFont typeface="Wingdings" pitchFamily="2" charset="2"/>
              <a:buChar char="l"/>
              <a:defRPr/>
            </a:pPr>
            <a:r>
              <a:rPr lang="en-US" altLang="zh-TW" sz="2800" dirty="0">
                <a:solidFill>
                  <a:srgbClr val="000000"/>
                </a:solidFill>
              </a:rPr>
              <a:t>Cautions on using gloves</a:t>
            </a:r>
          </a:p>
          <a:p>
            <a:pPr marL="812800" lvl="1" indent="-366713" eaLnBrk="1" hangingPunct="1">
              <a:lnSpc>
                <a:spcPct val="110000"/>
              </a:lnSpc>
              <a:buClr>
                <a:schemeClr val="tx1"/>
              </a:buClr>
              <a:buSzPct val="85000"/>
              <a:defRPr/>
            </a:pPr>
            <a:r>
              <a:rPr lang="en-US" altLang="zh-TW" dirty="0"/>
              <a:t>The barrier material used in constructing the gloves should not allow for skin absorption of chemical or become a source of dermatoses</a:t>
            </a:r>
          </a:p>
          <a:p>
            <a:pPr marL="812800" lvl="1" indent="-366713" eaLnBrk="1" hangingPunct="1">
              <a:lnSpc>
                <a:spcPct val="110000"/>
              </a:lnSpc>
              <a:buClr>
                <a:schemeClr val="tx1"/>
              </a:buClr>
              <a:buSzPct val="85000"/>
              <a:defRPr/>
            </a:pPr>
            <a:r>
              <a:rPr lang="en-US" altLang="zh-TW" dirty="0"/>
              <a:t>If you use barrier creams, keep in mind they do not offer a complete resistance to chemical permeation</a:t>
            </a:r>
          </a:p>
          <a:p>
            <a:pPr marL="812800" lvl="1" indent="-366713" eaLnBrk="1" hangingPunct="1">
              <a:lnSpc>
                <a:spcPct val="110000"/>
              </a:lnSpc>
              <a:buClr>
                <a:schemeClr val="tx1"/>
              </a:buClr>
              <a:buSzPct val="85000"/>
              <a:defRPr/>
            </a:pPr>
            <a:r>
              <a:rPr lang="en-US" altLang="zh-TW" dirty="0"/>
              <a:t>When operating a machine, take the gloves off before you work; the gloves may be tangled and rolled into the operating or moving machine</a:t>
            </a:r>
          </a:p>
          <a:p>
            <a:pPr marL="812800" lvl="1" indent="-366713" eaLnBrk="1" hangingPunct="1">
              <a:lnSpc>
                <a:spcPct val="110000"/>
              </a:lnSpc>
              <a:buClr>
                <a:schemeClr val="tx1"/>
              </a:buClr>
              <a:buSzPct val="85000"/>
              <a:defRPr/>
            </a:pPr>
            <a:r>
              <a:rPr lang="en-US" altLang="zh-TW" dirty="0"/>
              <a:t>Do not mix-use different gloves</a:t>
            </a:r>
          </a:p>
          <a:p>
            <a:pPr marL="812800" lvl="1" indent="-366713" eaLnBrk="1" hangingPunct="1">
              <a:lnSpc>
                <a:spcPct val="110000"/>
              </a:lnSpc>
              <a:buClr>
                <a:schemeClr val="tx1"/>
              </a:buClr>
              <a:buSzPct val="85000"/>
              <a:defRPr/>
            </a:pPr>
            <a:r>
              <a:rPr lang="en-US" altLang="zh-TW" dirty="0"/>
              <a:t>The protective gloves should fit the user’s hands and not interfere with capability holding objects</a:t>
            </a:r>
          </a:p>
          <a:p>
            <a:pPr marL="266700" indent="-266700">
              <a:lnSpc>
                <a:spcPct val="110000"/>
              </a:lnSpc>
              <a:spcBef>
                <a:spcPct val="30000"/>
              </a:spcBef>
              <a:buFontTx/>
              <a:buNone/>
              <a:defRPr/>
            </a:pPr>
            <a:endParaRPr lang="zh-TW" altLang="en-US" sz="1200" dirty="0">
              <a:ea typeface="新細明體" pitchFamily="18" charset="-120"/>
            </a:endParaRPr>
          </a:p>
        </p:txBody>
      </p:sp>
      <p:sp>
        <p:nvSpPr>
          <p:cNvPr id="89091" name="投影片編號版面配置區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100000"/>
              </a:lnSpc>
              <a:spcBef>
                <a:spcPct val="0"/>
              </a:spcBef>
              <a:buFontTx/>
              <a:buNone/>
            </a:pPr>
            <a:fld id="{9127C157-1949-496C-A26F-01C3D0E5CDE6}" type="slidenum">
              <a:rPr lang="en-US" altLang="zh-TW" sz="1400">
                <a:latin typeface="Arial" pitchFamily="34" charset="0"/>
                <a:ea typeface="新細明體" pitchFamily="18" charset="-120"/>
              </a:rPr>
              <a:pPr algn="r" eaLnBrk="1" hangingPunct="1">
                <a:lnSpc>
                  <a:spcPct val="100000"/>
                </a:lnSpc>
                <a:spcBef>
                  <a:spcPct val="0"/>
                </a:spcBef>
                <a:buFontTx/>
                <a:buNone/>
              </a:pPr>
              <a:t>69</a:t>
            </a:fld>
            <a:endParaRPr lang="en-US" altLang="zh-TW" sz="1400">
              <a:latin typeface="Arial" pitchFamily="34" charset="0"/>
              <a:ea typeface="新細明體" pitchFamily="18" charset="-120"/>
            </a:endParaRPr>
          </a:p>
        </p:txBody>
      </p:sp>
      <p:sp>
        <p:nvSpPr>
          <p:cNvPr id="89092" name="標題 1"/>
          <p:cNvSpPr>
            <a:spLocks/>
          </p:cNvSpPr>
          <p:nvPr/>
        </p:nvSpPr>
        <p:spPr bwMode="auto">
          <a:xfrm>
            <a:off x="457200" y="333375"/>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Hand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4"/>
          <p:cNvSpPr>
            <a:spLocks noGrp="1"/>
          </p:cNvSpPr>
          <p:nvPr>
            <p:ph type="sldNum" sz="quarter" idx="12"/>
          </p:nvPr>
        </p:nvSpPr>
        <p:spPr>
          <a:xfrm>
            <a:off x="7019925" y="6237288"/>
            <a:ext cx="1905000" cy="457200"/>
          </a:xfrm>
          <a:noFill/>
        </p:spPr>
        <p:txBody>
          <a:bodyPr/>
          <a:lstStyle/>
          <a:p>
            <a:pPr algn="ctr"/>
            <a:fld id="{4771BA0C-C6B4-45FD-A080-20E468A133F5}" type="slidenum">
              <a:rPr lang="en-US" altLang="zh-TW" smtClean="0">
                <a:latin typeface="Arial" pitchFamily="34" charset="0"/>
              </a:rPr>
              <a:pPr algn="ctr"/>
              <a:t>7</a:t>
            </a:fld>
            <a:endParaRPr lang="en-US" altLang="zh-TW" smtClean="0">
              <a:latin typeface="Arial" pitchFamily="34" charset="0"/>
            </a:endParaRPr>
          </a:p>
        </p:txBody>
      </p:sp>
      <p:sp>
        <p:nvSpPr>
          <p:cNvPr id="12291" name="Rectangle 3"/>
          <p:cNvSpPr>
            <a:spLocks noGrp="1" noChangeArrowheads="1"/>
          </p:cNvSpPr>
          <p:nvPr>
            <p:ph type="body" idx="1"/>
          </p:nvPr>
        </p:nvSpPr>
        <p:spPr>
          <a:xfrm>
            <a:off x="468313" y="1412875"/>
            <a:ext cx="8207375" cy="4608513"/>
          </a:xfrm>
        </p:spPr>
        <p:txBody>
          <a:bodyPr/>
          <a:lstStyle/>
          <a:p>
            <a:pPr marL="355600" indent="-355600" eaLnBrk="1" hangingPunct="1">
              <a:lnSpc>
                <a:spcPct val="120000"/>
              </a:lnSpc>
              <a:buSzPct val="85000"/>
              <a:buFont typeface="Wingdings" pitchFamily="2" charset="2"/>
              <a:buChar char="l"/>
              <a:tabLst>
                <a:tab pos="363538" algn="l"/>
              </a:tabLst>
            </a:pPr>
            <a:r>
              <a:rPr lang="en-US" altLang="zh-TW" sz="2600" smtClean="0"/>
              <a:t>Hazard: any sources of potential damage, harm or adverse health effects on something or someone under certain conditions</a:t>
            </a:r>
          </a:p>
          <a:p>
            <a:pPr marL="717550" lvl="1" indent="-538163" eaLnBrk="1" hangingPunct="1">
              <a:lnSpc>
                <a:spcPct val="120000"/>
              </a:lnSpc>
              <a:spcBef>
                <a:spcPts val="1200"/>
              </a:spcBef>
              <a:tabLst>
                <a:tab pos="363538" algn="l"/>
              </a:tabLst>
            </a:pPr>
            <a:r>
              <a:rPr lang="en-US" altLang="zh-TW" sz="2600" smtClean="0"/>
              <a:t>A hazard can cause harm or adverse effects to individuals as health effects, or to organizations as property or equipment losses</a:t>
            </a:r>
          </a:p>
          <a:p>
            <a:pPr marL="717550" lvl="1" indent="-538163" eaLnBrk="1" hangingPunct="1">
              <a:lnSpc>
                <a:spcPct val="120000"/>
              </a:lnSpc>
              <a:spcBef>
                <a:spcPts val="1200"/>
              </a:spcBef>
              <a:tabLst>
                <a:tab pos="363538" algn="l"/>
              </a:tabLst>
            </a:pPr>
            <a:r>
              <a:rPr lang="en-US" altLang="zh-TW" sz="2600" smtClean="0"/>
              <a:t>There are five major categories of hazard present in the workplace: chemical, physical, biological, ergonomic and safety hazards</a:t>
            </a:r>
          </a:p>
        </p:txBody>
      </p:sp>
      <p:sp>
        <p:nvSpPr>
          <p:cNvPr id="5" name="標題 1"/>
          <p:cNvSpPr txBox="1">
            <a:spLocks/>
          </p:cNvSpPr>
          <p:nvPr/>
        </p:nvSpPr>
        <p:spPr bwMode="auto">
          <a:xfrm>
            <a:off x="457200" y="260350"/>
            <a:ext cx="8229600" cy="936625"/>
          </a:xfrm>
          <a:prstGeom prst="rect">
            <a:avLst/>
          </a:prstGeom>
          <a:noFill/>
          <a:ln w="9525">
            <a:noFill/>
            <a:miter lim="800000"/>
            <a:headEnd/>
            <a:tailEnd/>
          </a:ln>
        </p:spPr>
        <p:txBody>
          <a:bodyPr anchor="ctr"/>
          <a:lstStyle/>
          <a:p>
            <a:pPr algn="ctr">
              <a:lnSpc>
                <a:spcPct val="100000"/>
              </a:lnSpc>
              <a:spcBef>
                <a:spcPct val="0"/>
              </a:spcBef>
              <a:buFontTx/>
              <a:buNone/>
              <a:defRPr/>
            </a:pPr>
            <a:r>
              <a:rPr lang="en-US" altLang="zh-TW" sz="3600" b="1" kern="0" dirty="0">
                <a:solidFill>
                  <a:srgbClr val="000000"/>
                </a:solidFill>
                <a:latin typeface="+mj-lt"/>
                <a:ea typeface="+mj-ea"/>
                <a:cs typeface="+mj-cs"/>
              </a:rPr>
              <a:t>Definition of Hazard</a:t>
            </a:r>
            <a:endParaRPr lang="zh-TW" altLang="en-US" sz="3600" b="1" kern="0" dirty="0">
              <a:solidFill>
                <a:schemeClr val="tx2"/>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內容版面配置區 2"/>
          <p:cNvSpPr>
            <a:spLocks/>
          </p:cNvSpPr>
          <p:nvPr/>
        </p:nvSpPr>
        <p:spPr bwMode="auto">
          <a:xfrm>
            <a:off x="539750" y="1268413"/>
            <a:ext cx="8208963" cy="719137"/>
          </a:xfrm>
          <a:prstGeom prst="rect">
            <a:avLst/>
          </a:prstGeom>
          <a:noFill/>
          <a:ln w="9525">
            <a:noFill/>
            <a:miter lim="800000"/>
            <a:headEnd/>
            <a:tailEnd/>
          </a:ln>
        </p:spPr>
        <p:txBody>
          <a:bodyPr lIns="54864" tIns="91440"/>
          <a:lstStyle/>
          <a:p>
            <a:pPr marL="438150" indent="-438150" eaLnBrk="1" hangingPunct="1">
              <a:lnSpc>
                <a:spcPct val="120000"/>
              </a:lnSpc>
              <a:buClr>
                <a:schemeClr val="tx1"/>
              </a:buClr>
              <a:buSzPct val="72000"/>
              <a:buFont typeface="Wingdings" pitchFamily="2" charset="2"/>
              <a:buChar char="l"/>
            </a:pPr>
            <a:r>
              <a:rPr lang="en-US" altLang="zh-TW" sz="2800">
                <a:solidFill>
                  <a:srgbClr val="000000"/>
                </a:solidFill>
              </a:rPr>
              <a:t>Inspection</a:t>
            </a:r>
            <a:endParaRPr lang="zh-TW" altLang="en-US" sz="2800">
              <a:solidFill>
                <a:srgbClr val="000000"/>
              </a:solidFill>
            </a:endParaRPr>
          </a:p>
        </p:txBody>
      </p:sp>
      <p:sp>
        <p:nvSpPr>
          <p:cNvPr id="90115" name="Rectangle 4"/>
          <p:cNvSpPr>
            <a:spLocks noChangeArrowheads="1"/>
          </p:cNvSpPr>
          <p:nvPr/>
        </p:nvSpPr>
        <p:spPr bwMode="auto">
          <a:xfrm>
            <a:off x="827088" y="2168525"/>
            <a:ext cx="7345362" cy="1044575"/>
          </a:xfrm>
          <a:prstGeom prst="rect">
            <a:avLst/>
          </a:prstGeom>
          <a:noFill/>
          <a:ln w="9525">
            <a:noFill/>
            <a:miter lim="800000"/>
            <a:headEnd/>
            <a:tailEnd/>
          </a:ln>
        </p:spPr>
        <p:txBody>
          <a:bodyPr>
            <a:spAutoFit/>
          </a:bodyPr>
          <a:lstStyle/>
          <a:p>
            <a:pPr marL="342900" indent="-342900" eaLnBrk="1" hangingPunct="1">
              <a:lnSpc>
                <a:spcPct val="120000"/>
              </a:lnSpc>
              <a:buSzPct val="80000"/>
            </a:pPr>
            <a:r>
              <a:rPr lang="en-US" altLang="zh-TW" sz="2600"/>
              <a:t>The status of protective gloves must be checked before they are used</a:t>
            </a:r>
            <a:endParaRPr lang="zh-TW" altLang="en-US" sz="2600"/>
          </a:p>
        </p:txBody>
      </p:sp>
      <p:sp>
        <p:nvSpPr>
          <p:cNvPr id="90116" name="Rectangle 8"/>
          <p:cNvSpPr>
            <a:spLocks noChangeArrowheads="1"/>
          </p:cNvSpPr>
          <p:nvPr/>
        </p:nvSpPr>
        <p:spPr bwMode="auto">
          <a:xfrm>
            <a:off x="1619250" y="3549650"/>
            <a:ext cx="5864225" cy="1679575"/>
          </a:xfrm>
          <a:prstGeom prst="rect">
            <a:avLst/>
          </a:prstGeom>
          <a:noFill/>
          <a:ln w="9525">
            <a:noFill/>
            <a:miter lim="800000"/>
            <a:headEnd/>
            <a:tailEnd/>
          </a:ln>
        </p:spPr>
        <p:txBody>
          <a:bodyPr>
            <a:spAutoFit/>
          </a:bodyPr>
          <a:lstStyle/>
          <a:p>
            <a:pPr marL="342900" indent="-342900" eaLnBrk="1" hangingPunct="1">
              <a:lnSpc>
                <a:spcPct val="120000"/>
              </a:lnSpc>
              <a:buFontTx/>
              <a:buNone/>
            </a:pPr>
            <a:r>
              <a:rPr lang="zh-TW" altLang="en-US" sz="2600">
                <a:sym typeface="Wingdings" pitchFamily="2" charset="2"/>
              </a:rPr>
              <a:t> </a:t>
            </a:r>
            <a:r>
              <a:rPr lang="en-US" altLang="zh-TW" sz="2600">
                <a:sym typeface="Wingdings" pitchFamily="2" charset="2"/>
              </a:rPr>
              <a:t>Any change in color?</a:t>
            </a:r>
            <a:endParaRPr lang="zh-TW" altLang="en-US" sz="2600"/>
          </a:p>
          <a:p>
            <a:pPr marL="342900" indent="-342900" eaLnBrk="1" hangingPunct="1">
              <a:lnSpc>
                <a:spcPct val="120000"/>
              </a:lnSpc>
              <a:buFontTx/>
              <a:buNone/>
            </a:pPr>
            <a:r>
              <a:rPr lang="zh-TW" altLang="en-US" sz="2600">
                <a:sym typeface="Wingdings" pitchFamily="2" charset="2"/>
              </a:rPr>
              <a:t> </a:t>
            </a:r>
            <a:r>
              <a:rPr lang="en-US" altLang="zh-TW" sz="2600">
                <a:sym typeface="Wingdings" pitchFamily="2" charset="2"/>
              </a:rPr>
              <a:t>Any puncture or sign of tearing?</a:t>
            </a:r>
          </a:p>
          <a:p>
            <a:pPr marL="342900" indent="-342900" eaLnBrk="1" hangingPunct="1">
              <a:lnSpc>
                <a:spcPct val="120000"/>
              </a:lnSpc>
              <a:buFontTx/>
              <a:buNone/>
            </a:pPr>
            <a:r>
              <a:rPr lang="zh-TW" altLang="en-US" sz="2600">
                <a:sym typeface="Wingdings" pitchFamily="2" charset="2"/>
              </a:rPr>
              <a:t> </a:t>
            </a:r>
            <a:r>
              <a:rPr lang="en-US" altLang="zh-TW" sz="2600">
                <a:sym typeface="Wingdings" pitchFamily="2" charset="2"/>
              </a:rPr>
              <a:t>If defect is suspected, change the gloves</a:t>
            </a:r>
          </a:p>
        </p:txBody>
      </p:sp>
      <p:sp>
        <p:nvSpPr>
          <p:cNvPr id="90117" name="投影片編號版面配置區 6"/>
          <p:cNvSpPr>
            <a:spLocks noGrp="1"/>
          </p:cNvSpPr>
          <p:nvPr>
            <p:ph type="sldNum" sz="quarter" idx="12"/>
          </p:nvPr>
        </p:nvSpPr>
        <p:spPr>
          <a:noFill/>
        </p:spPr>
        <p:txBody>
          <a:bodyPr/>
          <a:lstStyle/>
          <a:p>
            <a:fld id="{505A7BFE-1A8A-436B-A256-05601171158E}" type="slidenum">
              <a:rPr lang="en-US" altLang="zh-TW" smtClean="0">
                <a:latin typeface="Arial" pitchFamily="34" charset="0"/>
              </a:rPr>
              <a:pPr/>
              <a:t>70</a:t>
            </a:fld>
            <a:endParaRPr lang="en-US" altLang="zh-TW" smtClean="0">
              <a:latin typeface="Arial" pitchFamily="34" charset="0"/>
            </a:endParaRPr>
          </a:p>
        </p:txBody>
      </p:sp>
      <p:sp>
        <p:nvSpPr>
          <p:cNvPr id="90118" name="標題 1"/>
          <p:cNvSpPr>
            <a:spLocks/>
          </p:cNvSpPr>
          <p:nvPr/>
        </p:nvSpPr>
        <p:spPr bwMode="auto">
          <a:xfrm>
            <a:off x="457200" y="333375"/>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Hand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內容版面配置區 2"/>
          <p:cNvSpPr>
            <a:spLocks/>
          </p:cNvSpPr>
          <p:nvPr/>
        </p:nvSpPr>
        <p:spPr bwMode="auto">
          <a:xfrm>
            <a:off x="539750" y="1125538"/>
            <a:ext cx="8208963" cy="647700"/>
          </a:xfrm>
          <a:prstGeom prst="rect">
            <a:avLst/>
          </a:prstGeom>
          <a:noFill/>
          <a:ln w="9525">
            <a:noFill/>
            <a:miter lim="800000"/>
            <a:headEnd/>
            <a:tailEnd/>
          </a:ln>
        </p:spPr>
        <p:txBody>
          <a:bodyPr lIns="54864" tIns="91440"/>
          <a:lstStyle/>
          <a:p>
            <a:pPr marL="450850" indent="-331788" eaLnBrk="1" hangingPunct="1">
              <a:lnSpc>
                <a:spcPct val="120000"/>
              </a:lnSpc>
              <a:buClr>
                <a:schemeClr val="tx1"/>
              </a:buClr>
              <a:buSzPct val="72000"/>
              <a:buFont typeface="Wingdings" pitchFamily="2" charset="2"/>
              <a:buChar char="l"/>
            </a:pPr>
            <a:r>
              <a:rPr lang="en-US" altLang="zh-TW" sz="2800">
                <a:solidFill>
                  <a:srgbClr val="000000"/>
                </a:solidFill>
              </a:rPr>
              <a:t>Usage and limitations</a:t>
            </a:r>
            <a:endParaRPr lang="zh-TW" altLang="en-US" sz="2800">
              <a:solidFill>
                <a:srgbClr val="000000"/>
              </a:solidFill>
            </a:endParaRPr>
          </a:p>
        </p:txBody>
      </p:sp>
      <p:sp>
        <p:nvSpPr>
          <p:cNvPr id="45060" name="Rectangle 4"/>
          <p:cNvSpPr>
            <a:spLocks noChangeArrowheads="1"/>
          </p:cNvSpPr>
          <p:nvPr/>
        </p:nvSpPr>
        <p:spPr bwMode="auto">
          <a:xfrm>
            <a:off x="898525" y="1773238"/>
            <a:ext cx="7561263" cy="4219575"/>
          </a:xfrm>
          <a:prstGeom prst="rect">
            <a:avLst/>
          </a:prstGeom>
          <a:noFill/>
          <a:ln w="9525">
            <a:noFill/>
            <a:miter lim="800000"/>
            <a:headEnd/>
            <a:tailEnd/>
          </a:ln>
        </p:spPr>
        <p:txBody>
          <a:bodyPr>
            <a:spAutoFit/>
          </a:bodyPr>
          <a:lstStyle/>
          <a:p>
            <a:pPr marL="444500" indent="-444500" eaLnBrk="1" hangingPunct="1">
              <a:lnSpc>
                <a:spcPct val="120000"/>
              </a:lnSpc>
              <a:buFontTx/>
              <a:buAutoNum type="arabicParenR"/>
              <a:defRPr/>
            </a:pPr>
            <a:r>
              <a:rPr lang="en-US" altLang="zh-TW" sz="2600" dirty="0"/>
              <a:t>Proper donning and doffing of gloves</a:t>
            </a:r>
          </a:p>
          <a:p>
            <a:pPr marL="444500" indent="-444500" eaLnBrk="1" hangingPunct="1">
              <a:lnSpc>
                <a:spcPct val="120000"/>
              </a:lnSpc>
              <a:buFontTx/>
              <a:buAutoNum type="arabicParenR"/>
              <a:defRPr/>
            </a:pPr>
            <a:r>
              <a:rPr lang="en-US" altLang="zh-TW" sz="2600" dirty="0"/>
              <a:t>Proper use of disposal vs. non-disposal gloves</a:t>
            </a:r>
          </a:p>
          <a:p>
            <a:pPr marL="444500" indent="-444500" eaLnBrk="1" hangingPunct="1">
              <a:lnSpc>
                <a:spcPct val="120000"/>
              </a:lnSpc>
              <a:buFontTx/>
              <a:buAutoNum type="arabicParenR"/>
              <a:defRPr/>
            </a:pPr>
            <a:r>
              <a:rPr lang="en-US" altLang="zh-TW" sz="2600" dirty="0"/>
              <a:t>Wash hands immediately once gloves are removed</a:t>
            </a:r>
            <a:r>
              <a:rPr lang="zh-TW" altLang="en-US" sz="2600" dirty="0"/>
              <a:t> </a:t>
            </a:r>
          </a:p>
          <a:p>
            <a:pPr marL="444500" indent="-444500" eaLnBrk="1" hangingPunct="1">
              <a:lnSpc>
                <a:spcPct val="120000"/>
              </a:lnSpc>
              <a:buFontTx/>
              <a:buAutoNum type="arabicParenR"/>
              <a:defRPr/>
            </a:pPr>
            <a:r>
              <a:rPr lang="en-US" altLang="zh-TW" sz="2600" dirty="0"/>
              <a:t>Gloves are not to be used in tasks where drills and cutting tools are involved and finger-cutting is a risk</a:t>
            </a:r>
          </a:p>
          <a:p>
            <a:pPr marL="444500" indent="-444500" eaLnBrk="1" hangingPunct="1">
              <a:lnSpc>
                <a:spcPct val="120000"/>
              </a:lnSpc>
              <a:buFontTx/>
              <a:buAutoNum type="arabicParenR"/>
              <a:defRPr/>
            </a:pPr>
            <a:r>
              <a:rPr lang="en-US" altLang="zh-TW" sz="2600" dirty="0"/>
              <a:t>Review </a:t>
            </a:r>
            <a:r>
              <a:rPr lang="en-US" altLang="zh-TW" sz="2600" b="1" i="1" dirty="0">
                <a:solidFill>
                  <a:srgbClr val="0000CC"/>
                </a:solidFill>
                <a:effectLst>
                  <a:outerShdw blurRad="38100" dist="38100" dir="2700000" algn="tl">
                    <a:srgbClr val="C0C0C0"/>
                  </a:outerShdw>
                </a:effectLst>
              </a:rPr>
              <a:t>Safety Data Sheet</a:t>
            </a:r>
            <a:r>
              <a:rPr lang="en-US" altLang="zh-TW" sz="2600" b="1" i="1" dirty="0"/>
              <a:t> </a:t>
            </a:r>
            <a:r>
              <a:rPr lang="en-US" altLang="zh-TW" sz="2600" dirty="0"/>
              <a:t>when organic solvent is used in task so to determine efficacy of barrier material</a:t>
            </a:r>
          </a:p>
        </p:txBody>
      </p:sp>
      <p:sp>
        <p:nvSpPr>
          <p:cNvPr id="91140" name="投影片編號版面配置區 5"/>
          <p:cNvSpPr>
            <a:spLocks noGrp="1"/>
          </p:cNvSpPr>
          <p:nvPr>
            <p:ph type="sldNum" sz="quarter" idx="12"/>
          </p:nvPr>
        </p:nvSpPr>
        <p:spPr>
          <a:noFill/>
        </p:spPr>
        <p:txBody>
          <a:bodyPr/>
          <a:lstStyle/>
          <a:p>
            <a:fld id="{6D0BCBBC-9589-4ECE-A179-867A564C6B2F}" type="slidenum">
              <a:rPr lang="en-US" altLang="zh-TW" smtClean="0">
                <a:latin typeface="Arial" pitchFamily="34" charset="0"/>
              </a:rPr>
              <a:pPr/>
              <a:t>71</a:t>
            </a:fld>
            <a:endParaRPr lang="en-US" altLang="zh-TW" smtClean="0">
              <a:latin typeface="Arial" pitchFamily="34" charset="0"/>
            </a:endParaRPr>
          </a:p>
        </p:txBody>
      </p:sp>
      <p:sp>
        <p:nvSpPr>
          <p:cNvPr id="91141" name="標題 1"/>
          <p:cNvSpPr>
            <a:spLocks/>
          </p:cNvSpPr>
          <p:nvPr/>
        </p:nvSpPr>
        <p:spPr bwMode="auto">
          <a:xfrm>
            <a:off x="457200" y="333375"/>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solidFill>
                  <a:srgbClr val="000000"/>
                </a:solidFill>
              </a:rPr>
              <a:t>Hand Protection</a:t>
            </a:r>
            <a:endParaRPr lang="zh-TW" altLang="en-US" sz="3600" b="1">
              <a:solidFill>
                <a:schemeClr val="tx2"/>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內容版面配置區 2"/>
          <p:cNvSpPr>
            <a:spLocks/>
          </p:cNvSpPr>
          <p:nvPr/>
        </p:nvSpPr>
        <p:spPr bwMode="auto">
          <a:xfrm>
            <a:off x="1042988" y="908050"/>
            <a:ext cx="5545137" cy="719138"/>
          </a:xfrm>
          <a:prstGeom prst="rect">
            <a:avLst/>
          </a:prstGeom>
          <a:noFill/>
          <a:ln w="9525">
            <a:noFill/>
            <a:miter lim="800000"/>
            <a:headEnd/>
            <a:tailEnd/>
          </a:ln>
        </p:spPr>
        <p:txBody>
          <a:bodyPr lIns="54864" tIns="91440"/>
          <a:lstStyle/>
          <a:p>
            <a:pPr marL="438150" indent="-438150" eaLnBrk="1" hangingPunct="1">
              <a:lnSpc>
                <a:spcPct val="120000"/>
              </a:lnSpc>
              <a:buClr>
                <a:schemeClr val="tx1"/>
              </a:buClr>
              <a:buSzPct val="72000"/>
              <a:buFont typeface="Wingdings" pitchFamily="2" charset="2"/>
              <a:buChar char="l"/>
            </a:pPr>
            <a:r>
              <a:rPr lang="en-US" altLang="zh-TW" sz="2800">
                <a:solidFill>
                  <a:srgbClr val="000000"/>
                </a:solidFill>
              </a:rPr>
              <a:t>Steps to remove disposal gloves</a:t>
            </a:r>
            <a:endParaRPr lang="zh-TW" altLang="en-US" sz="2800">
              <a:solidFill>
                <a:srgbClr val="000000"/>
              </a:solidFill>
            </a:endParaRPr>
          </a:p>
        </p:txBody>
      </p:sp>
      <p:grpSp>
        <p:nvGrpSpPr>
          <p:cNvPr id="92163" name="Group 16"/>
          <p:cNvGrpSpPr>
            <a:grpSpLocks/>
          </p:cNvGrpSpPr>
          <p:nvPr/>
        </p:nvGrpSpPr>
        <p:grpSpPr bwMode="auto">
          <a:xfrm>
            <a:off x="1471613" y="1773238"/>
            <a:ext cx="5908675" cy="4464050"/>
            <a:chOff x="748" y="1344"/>
            <a:chExt cx="3722" cy="2812"/>
          </a:xfrm>
        </p:grpSpPr>
        <p:pic>
          <p:nvPicPr>
            <p:cNvPr id="92166" name="Picture 5" descr="64053"/>
            <p:cNvPicPr>
              <a:picLocks noChangeAspect="1" noChangeArrowheads="1"/>
            </p:cNvPicPr>
            <p:nvPr/>
          </p:nvPicPr>
          <p:blipFill>
            <a:blip r:embed="rId3" cstate="print"/>
            <a:srcRect/>
            <a:stretch>
              <a:fillRect/>
            </a:stretch>
          </p:blipFill>
          <p:spPr bwMode="auto">
            <a:xfrm>
              <a:off x="1020" y="1344"/>
              <a:ext cx="1406" cy="1302"/>
            </a:xfrm>
            <a:prstGeom prst="rect">
              <a:avLst/>
            </a:prstGeom>
            <a:noFill/>
            <a:ln w="9525">
              <a:noFill/>
              <a:miter lim="800000"/>
              <a:headEnd/>
              <a:tailEnd/>
            </a:ln>
          </p:spPr>
        </p:pic>
        <p:pic>
          <p:nvPicPr>
            <p:cNvPr id="92167" name="Picture 6" descr="64054"/>
            <p:cNvPicPr>
              <a:picLocks noChangeAspect="1" noChangeArrowheads="1"/>
            </p:cNvPicPr>
            <p:nvPr/>
          </p:nvPicPr>
          <p:blipFill>
            <a:blip r:embed="rId4" cstate="print"/>
            <a:srcRect/>
            <a:stretch>
              <a:fillRect/>
            </a:stretch>
          </p:blipFill>
          <p:spPr bwMode="auto">
            <a:xfrm>
              <a:off x="1020" y="2840"/>
              <a:ext cx="1406" cy="1314"/>
            </a:xfrm>
            <a:prstGeom prst="rect">
              <a:avLst/>
            </a:prstGeom>
            <a:noFill/>
            <a:ln w="9525">
              <a:noFill/>
              <a:miter lim="800000"/>
              <a:headEnd/>
              <a:tailEnd/>
            </a:ln>
          </p:spPr>
        </p:pic>
        <p:pic>
          <p:nvPicPr>
            <p:cNvPr id="92168" name="Picture 7" descr="64055"/>
            <p:cNvPicPr>
              <a:picLocks noChangeAspect="1" noChangeArrowheads="1"/>
            </p:cNvPicPr>
            <p:nvPr/>
          </p:nvPicPr>
          <p:blipFill>
            <a:blip r:embed="rId5" cstate="print"/>
            <a:srcRect/>
            <a:stretch>
              <a:fillRect/>
            </a:stretch>
          </p:blipFill>
          <p:spPr bwMode="auto">
            <a:xfrm>
              <a:off x="3061" y="1344"/>
              <a:ext cx="1409" cy="1315"/>
            </a:xfrm>
            <a:prstGeom prst="rect">
              <a:avLst/>
            </a:prstGeom>
            <a:noFill/>
            <a:ln w="9525">
              <a:noFill/>
              <a:miter lim="800000"/>
              <a:headEnd/>
              <a:tailEnd/>
            </a:ln>
          </p:spPr>
        </p:pic>
        <p:pic>
          <p:nvPicPr>
            <p:cNvPr id="92169" name="Picture 8" descr="64056"/>
            <p:cNvPicPr>
              <a:picLocks noChangeAspect="1" noChangeArrowheads="1"/>
            </p:cNvPicPr>
            <p:nvPr/>
          </p:nvPicPr>
          <p:blipFill>
            <a:blip r:embed="rId6" cstate="print"/>
            <a:srcRect/>
            <a:stretch>
              <a:fillRect/>
            </a:stretch>
          </p:blipFill>
          <p:spPr bwMode="auto">
            <a:xfrm>
              <a:off x="3061" y="2886"/>
              <a:ext cx="1404" cy="1270"/>
            </a:xfrm>
            <a:prstGeom prst="rect">
              <a:avLst/>
            </a:prstGeom>
            <a:noFill/>
            <a:ln w="9525">
              <a:noFill/>
              <a:miter lim="800000"/>
              <a:headEnd/>
              <a:tailEnd/>
            </a:ln>
          </p:spPr>
        </p:pic>
        <p:sp>
          <p:nvSpPr>
            <p:cNvPr id="92170" name="Text Box 9"/>
            <p:cNvSpPr txBox="1">
              <a:spLocks noChangeArrowheads="1"/>
            </p:cNvSpPr>
            <p:nvPr/>
          </p:nvSpPr>
          <p:spPr bwMode="auto">
            <a:xfrm>
              <a:off x="748" y="1344"/>
              <a:ext cx="260" cy="288"/>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a:ea typeface="新細明體" pitchFamily="18" charset="-120"/>
                </a:rPr>
                <a:t>1.</a:t>
              </a:r>
            </a:p>
          </p:txBody>
        </p:sp>
        <p:sp>
          <p:nvSpPr>
            <p:cNvPr id="92171" name="Text Box 11"/>
            <p:cNvSpPr txBox="1">
              <a:spLocks noChangeArrowheads="1"/>
            </p:cNvSpPr>
            <p:nvPr/>
          </p:nvSpPr>
          <p:spPr bwMode="auto">
            <a:xfrm>
              <a:off x="748" y="2840"/>
              <a:ext cx="260" cy="288"/>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a:ea typeface="新細明體" pitchFamily="18" charset="-120"/>
                </a:rPr>
                <a:t>2.</a:t>
              </a:r>
            </a:p>
          </p:txBody>
        </p:sp>
        <p:sp>
          <p:nvSpPr>
            <p:cNvPr id="92172" name="Text Box 12"/>
            <p:cNvSpPr txBox="1">
              <a:spLocks noChangeArrowheads="1"/>
            </p:cNvSpPr>
            <p:nvPr/>
          </p:nvSpPr>
          <p:spPr bwMode="auto">
            <a:xfrm>
              <a:off x="2789" y="1344"/>
              <a:ext cx="260" cy="288"/>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a:ea typeface="新細明體" pitchFamily="18" charset="-120"/>
                </a:rPr>
                <a:t>3.</a:t>
              </a:r>
            </a:p>
          </p:txBody>
        </p:sp>
        <p:sp>
          <p:nvSpPr>
            <p:cNvPr id="92173" name="Text Box 13"/>
            <p:cNvSpPr txBox="1">
              <a:spLocks noChangeArrowheads="1"/>
            </p:cNvSpPr>
            <p:nvPr/>
          </p:nvSpPr>
          <p:spPr bwMode="auto">
            <a:xfrm>
              <a:off x="2744" y="2886"/>
              <a:ext cx="260" cy="288"/>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a:ea typeface="新細明體" pitchFamily="18" charset="-120"/>
                </a:rPr>
                <a:t>4.</a:t>
              </a:r>
            </a:p>
          </p:txBody>
        </p:sp>
      </p:grpSp>
      <p:sp>
        <p:nvSpPr>
          <p:cNvPr id="92164" name="投影片編號版面配置區 12"/>
          <p:cNvSpPr>
            <a:spLocks noGrp="1"/>
          </p:cNvSpPr>
          <p:nvPr>
            <p:ph type="sldNum" sz="quarter" idx="12"/>
          </p:nvPr>
        </p:nvSpPr>
        <p:spPr>
          <a:noFill/>
        </p:spPr>
        <p:txBody>
          <a:bodyPr/>
          <a:lstStyle/>
          <a:p>
            <a:fld id="{64AD3033-0922-462A-A5C6-984FDD7D6435}" type="slidenum">
              <a:rPr lang="en-US" altLang="zh-TW" smtClean="0">
                <a:latin typeface="Arial" pitchFamily="34" charset="0"/>
              </a:rPr>
              <a:pPr/>
              <a:t>72</a:t>
            </a:fld>
            <a:endParaRPr lang="en-US" altLang="zh-TW" smtClean="0">
              <a:latin typeface="Arial" pitchFamily="34" charset="0"/>
            </a:endParaRPr>
          </a:p>
        </p:txBody>
      </p:sp>
      <p:sp>
        <p:nvSpPr>
          <p:cNvPr id="92165" name="標題 1"/>
          <p:cNvSpPr>
            <a:spLocks/>
          </p:cNvSpPr>
          <p:nvPr/>
        </p:nvSpPr>
        <p:spPr bwMode="auto">
          <a:xfrm>
            <a:off x="457200" y="260350"/>
            <a:ext cx="8229600" cy="647700"/>
          </a:xfrm>
          <a:prstGeom prst="rect">
            <a:avLst/>
          </a:prstGeom>
          <a:noFill/>
          <a:ln w="9525">
            <a:noFill/>
            <a:miter lim="800000"/>
            <a:headEnd/>
            <a:tailEnd/>
          </a:ln>
        </p:spPr>
        <p:txBody>
          <a:bodyPr anchor="ctr"/>
          <a:lstStyle/>
          <a:p>
            <a:pPr algn="ctr">
              <a:lnSpc>
                <a:spcPct val="100000"/>
              </a:lnSpc>
              <a:spcBef>
                <a:spcPct val="0"/>
              </a:spcBef>
              <a:buFontTx/>
              <a:buNone/>
            </a:pPr>
            <a:r>
              <a:rPr lang="en-US" altLang="zh-TW" sz="3600" b="1"/>
              <a:t>Hand Protection</a:t>
            </a:r>
            <a:endParaRPr lang="zh-TW" altLang="en-US" sz="3600" b="1"/>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5"/>
          <p:cNvSpPr>
            <a:spLocks noGrp="1"/>
          </p:cNvSpPr>
          <p:nvPr>
            <p:ph type="sldNum" sz="quarter" idx="12"/>
          </p:nvPr>
        </p:nvSpPr>
        <p:spPr>
          <a:noFill/>
        </p:spPr>
        <p:txBody>
          <a:bodyPr/>
          <a:lstStyle/>
          <a:p>
            <a:fld id="{0D744F77-AF39-411C-AFE0-9ED7AA9CF435}" type="slidenum">
              <a:rPr lang="en-US" altLang="zh-TW" smtClean="0">
                <a:latin typeface="Arial" pitchFamily="34" charset="0"/>
              </a:rPr>
              <a:pPr/>
              <a:t>73</a:t>
            </a:fld>
            <a:endParaRPr lang="en-US" altLang="zh-TW" smtClean="0">
              <a:latin typeface="Arial" pitchFamily="34" charset="0"/>
            </a:endParaRPr>
          </a:p>
        </p:txBody>
      </p:sp>
      <p:sp>
        <p:nvSpPr>
          <p:cNvPr id="93187" name="標題 1"/>
          <p:cNvSpPr>
            <a:spLocks noGrp="1"/>
          </p:cNvSpPr>
          <p:nvPr>
            <p:ph type="title"/>
          </p:nvPr>
        </p:nvSpPr>
        <p:spPr>
          <a:xfrm>
            <a:off x="457200" y="332656"/>
            <a:ext cx="8229600" cy="704850"/>
          </a:xfrm>
        </p:spPr>
        <p:txBody>
          <a:bodyPr/>
          <a:lstStyle/>
          <a:p>
            <a:r>
              <a:rPr lang="en-US" altLang="zh-TW" sz="3600" b="1" dirty="0" smtClean="0"/>
              <a:t>Acknowledgements</a:t>
            </a:r>
            <a:endParaRPr lang="zh-TW" altLang="en-US" sz="3600" dirty="0" smtClean="0"/>
          </a:p>
        </p:txBody>
      </p:sp>
      <p:sp>
        <p:nvSpPr>
          <p:cNvPr id="93188" name="內容版面配置區 2"/>
          <p:cNvSpPr>
            <a:spLocks noGrp="1"/>
          </p:cNvSpPr>
          <p:nvPr>
            <p:ph idx="1"/>
          </p:nvPr>
        </p:nvSpPr>
        <p:spPr>
          <a:xfrm>
            <a:off x="323850" y="1052736"/>
            <a:ext cx="8351838" cy="5329238"/>
          </a:xfrm>
        </p:spPr>
        <p:txBody>
          <a:bodyPr/>
          <a:lstStyle/>
          <a:p>
            <a:pPr>
              <a:lnSpc>
                <a:spcPct val="60000"/>
              </a:lnSpc>
              <a:spcBef>
                <a:spcPct val="0"/>
              </a:spcBef>
              <a:buFontTx/>
              <a:buNone/>
            </a:pPr>
            <a:endParaRPr lang="en-US" altLang="zh-TW" sz="2200" dirty="0" smtClean="0"/>
          </a:p>
          <a:p>
            <a:pPr>
              <a:lnSpc>
                <a:spcPct val="125000"/>
              </a:lnSpc>
              <a:spcBef>
                <a:spcPts val="600"/>
              </a:spcBef>
              <a:buSzPct val="75000"/>
              <a:buFont typeface="Wingdings" pitchFamily="2" charset="2"/>
              <a:buChar char="l"/>
            </a:pPr>
            <a:r>
              <a:rPr lang="en-US" altLang="zh-TW" sz="2400" dirty="0" smtClean="0"/>
              <a:t>This slideshow was compiled and edited by Chen-</a:t>
            </a:r>
            <a:r>
              <a:rPr lang="en-US" altLang="zh-TW" sz="2400" dirty="0" err="1" smtClean="0"/>
              <a:t>Peng</a:t>
            </a:r>
            <a:r>
              <a:rPr lang="en-US" altLang="zh-TW" sz="2400" dirty="0" smtClean="0"/>
              <a:t> Chen of Department of Occupational Safety and Health (DOSH), China Medical University (CMU), based on the information originally presented in the following teaching materials:</a:t>
            </a:r>
            <a:endParaRPr lang="zh-TW" altLang="en-US" sz="2400" dirty="0" smtClean="0"/>
          </a:p>
          <a:p>
            <a:pPr lvl="1">
              <a:lnSpc>
                <a:spcPct val="125000"/>
              </a:lnSpc>
              <a:spcBef>
                <a:spcPts val="600"/>
              </a:spcBef>
              <a:buSzPct val="75000"/>
              <a:buFont typeface="Wingdings" pitchFamily="2" charset="2"/>
              <a:buChar char="Ø"/>
            </a:pPr>
            <a:r>
              <a:rPr lang="en-US" altLang="zh-TW" sz="2400" dirty="0" smtClean="0"/>
              <a:t>“Management of Laboratory Safety and Health” and “Personal Protective Equipments”, Examination Center for Laboratory Safety and Health, National Taiwan University (2011)</a:t>
            </a:r>
          </a:p>
          <a:p>
            <a:pPr lvl="1">
              <a:lnSpc>
                <a:spcPct val="125000"/>
              </a:lnSpc>
              <a:spcBef>
                <a:spcPts val="600"/>
              </a:spcBef>
              <a:buSzPct val="75000"/>
              <a:buFont typeface="Wingdings" pitchFamily="2" charset="2"/>
              <a:buChar char="Ø"/>
            </a:pPr>
            <a:r>
              <a:rPr lang="en-US" altLang="zh-TW" sz="2400" dirty="0" smtClean="0"/>
              <a:t>“Industrial Toxicology” and “Personal Protective Equipments”, Chen-</a:t>
            </a:r>
            <a:r>
              <a:rPr lang="en-US" altLang="zh-TW" sz="2400" dirty="0" err="1" smtClean="0"/>
              <a:t>Peng</a:t>
            </a:r>
            <a:r>
              <a:rPr lang="en-US" altLang="zh-TW" sz="2400" dirty="0" smtClean="0"/>
              <a:t> Chen,  DOSH, CMU (2015)</a:t>
            </a:r>
            <a:endParaRPr lang="zh-TW" alt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5"/>
          <p:cNvSpPr>
            <a:spLocks noGrp="1"/>
          </p:cNvSpPr>
          <p:nvPr>
            <p:ph type="sldNum" sz="quarter" idx="12"/>
          </p:nvPr>
        </p:nvSpPr>
        <p:spPr>
          <a:noFill/>
        </p:spPr>
        <p:txBody>
          <a:bodyPr/>
          <a:lstStyle/>
          <a:p>
            <a:fld id="{5E3652D8-06E6-4071-976C-834B9A9CAA54}" type="slidenum">
              <a:rPr lang="en-US" altLang="zh-TW" smtClean="0">
                <a:latin typeface="Arial" pitchFamily="34" charset="0"/>
              </a:rPr>
              <a:pPr/>
              <a:t>8</a:t>
            </a:fld>
            <a:endParaRPr lang="en-US" altLang="zh-TW" smtClean="0">
              <a:latin typeface="Arial" pitchFamily="34" charset="0"/>
            </a:endParaRPr>
          </a:p>
        </p:txBody>
      </p:sp>
      <p:sp>
        <p:nvSpPr>
          <p:cNvPr id="13315" name="Rectangle 2"/>
          <p:cNvSpPr>
            <a:spLocks noGrp="1" noChangeArrowheads="1"/>
          </p:cNvSpPr>
          <p:nvPr>
            <p:ph type="title" idx="4294967295"/>
          </p:nvPr>
        </p:nvSpPr>
        <p:spPr>
          <a:xfrm>
            <a:off x="962025" y="184150"/>
            <a:ext cx="6923088" cy="868363"/>
          </a:xfrm>
        </p:spPr>
        <p:txBody>
          <a:bodyPr/>
          <a:lstStyle/>
          <a:p>
            <a:pPr eaLnBrk="1" hangingPunct="1"/>
            <a:r>
              <a:rPr lang="en-US" altLang="zh-TW" sz="3600" b="1" smtClean="0"/>
              <a:t>Chemical Hazards</a:t>
            </a:r>
            <a:endParaRPr lang="zh-TW" altLang="en-US" sz="3600" b="1" smtClean="0"/>
          </a:p>
        </p:txBody>
      </p:sp>
      <p:sp>
        <p:nvSpPr>
          <p:cNvPr id="321540" name="Rectangle 3"/>
          <p:cNvSpPr>
            <a:spLocks noGrp="1" noChangeArrowheads="1"/>
          </p:cNvSpPr>
          <p:nvPr>
            <p:ph idx="4294967295"/>
          </p:nvPr>
        </p:nvSpPr>
        <p:spPr>
          <a:xfrm>
            <a:off x="539750" y="1125538"/>
            <a:ext cx="8137525" cy="2808287"/>
          </a:xfrm>
        </p:spPr>
        <p:txBody>
          <a:bodyPr/>
          <a:lstStyle/>
          <a:p>
            <a:pPr eaLnBrk="1" hangingPunct="1">
              <a:lnSpc>
                <a:spcPct val="120000"/>
              </a:lnSpc>
              <a:spcAft>
                <a:spcPct val="20000"/>
              </a:spcAft>
              <a:buSzPct val="75000"/>
              <a:buFont typeface="Wingdings" pitchFamily="2" charset="2"/>
              <a:buChar char="l"/>
              <a:defRPr/>
            </a:pPr>
            <a:r>
              <a:rPr lang="en-US" altLang="zh-TW" sz="2600" dirty="0" smtClean="0"/>
              <a:t>Toxicity: harmful effect such as poisoning or tissue ulceration due to </a:t>
            </a:r>
            <a:r>
              <a:rPr lang="en-US" altLang="zh-TW" sz="2600" b="1" i="1" dirty="0" smtClean="0">
                <a:solidFill>
                  <a:srgbClr val="0000CC"/>
                </a:solidFill>
                <a:effectLst>
                  <a:outerShdw blurRad="38100" dist="38100" dir="2700000" algn="tl">
                    <a:srgbClr val="C0C0C0"/>
                  </a:outerShdw>
                </a:effectLst>
              </a:rPr>
              <a:t>contact or uptake of chemical</a:t>
            </a:r>
            <a:r>
              <a:rPr lang="en-US" altLang="zh-TW" sz="2600" dirty="0" smtClean="0"/>
              <a:t> by route of inhalation, ingestion, or skin contact</a:t>
            </a:r>
            <a:endParaRPr lang="zh-TW" altLang="en-US" sz="2600" dirty="0" smtClean="0"/>
          </a:p>
          <a:p>
            <a:pPr eaLnBrk="1" hangingPunct="1">
              <a:lnSpc>
                <a:spcPct val="120000"/>
              </a:lnSpc>
              <a:spcBef>
                <a:spcPct val="5000"/>
              </a:spcBef>
              <a:spcAft>
                <a:spcPct val="20000"/>
              </a:spcAft>
              <a:buSzPct val="75000"/>
              <a:buFont typeface="Wingdings" pitchFamily="2" charset="2"/>
              <a:buChar char="l"/>
              <a:defRPr/>
            </a:pPr>
            <a:r>
              <a:rPr lang="en-US" altLang="zh-TW" sz="2600" dirty="0" smtClean="0"/>
              <a:t>Hazard: the damage caused by chemical due to </a:t>
            </a:r>
            <a:r>
              <a:rPr lang="en-US" altLang="zh-TW" sz="2600" b="1" i="1" dirty="0" smtClean="0">
                <a:solidFill>
                  <a:srgbClr val="0000CC"/>
                </a:solidFill>
                <a:effectLst>
                  <a:outerShdw blurRad="38100" dist="38100" dir="2700000" algn="tl">
                    <a:srgbClr val="C0C0C0"/>
                  </a:outerShdw>
                </a:effectLst>
              </a:rPr>
              <a:t>energy released from chemical reaction</a:t>
            </a:r>
            <a:r>
              <a:rPr lang="en-US" altLang="zh-TW" sz="2600" dirty="0" smtClean="0"/>
              <a:t>, such as fires and explosions</a:t>
            </a:r>
            <a:endParaRPr lang="zh-TW" altLang="en-US" sz="2600" dirty="0" smtClean="0"/>
          </a:p>
        </p:txBody>
      </p:sp>
      <p:pic>
        <p:nvPicPr>
          <p:cNvPr id="13317" name="Picture 7" descr="DSCN4347"/>
          <p:cNvPicPr>
            <a:picLocks noChangeAspect="1" noChangeArrowheads="1"/>
          </p:cNvPicPr>
          <p:nvPr/>
        </p:nvPicPr>
        <p:blipFill>
          <a:blip r:embed="rId3" cstate="print"/>
          <a:srcRect/>
          <a:stretch>
            <a:fillRect/>
          </a:stretch>
        </p:blipFill>
        <p:spPr bwMode="auto">
          <a:xfrm>
            <a:off x="468313" y="4292600"/>
            <a:ext cx="2438400" cy="1828800"/>
          </a:xfrm>
          <a:prstGeom prst="rect">
            <a:avLst/>
          </a:prstGeom>
          <a:noFill/>
          <a:ln w="9525">
            <a:noFill/>
            <a:miter lim="800000"/>
            <a:headEnd/>
            <a:tailEnd/>
          </a:ln>
        </p:spPr>
      </p:pic>
      <p:pic>
        <p:nvPicPr>
          <p:cNvPr id="13318" name="Picture 8" descr="DSCN4350"/>
          <p:cNvPicPr>
            <a:picLocks noChangeAspect="1" noChangeArrowheads="1"/>
          </p:cNvPicPr>
          <p:nvPr/>
        </p:nvPicPr>
        <p:blipFill>
          <a:blip r:embed="rId4" cstate="print"/>
          <a:srcRect/>
          <a:stretch>
            <a:fillRect/>
          </a:stretch>
        </p:blipFill>
        <p:spPr bwMode="auto">
          <a:xfrm>
            <a:off x="6084888" y="4292600"/>
            <a:ext cx="2438400" cy="1828800"/>
          </a:xfrm>
          <a:prstGeom prst="rect">
            <a:avLst/>
          </a:prstGeom>
          <a:noFill/>
          <a:ln w="9525">
            <a:noFill/>
            <a:miter lim="800000"/>
            <a:headEnd/>
            <a:tailEnd/>
          </a:ln>
        </p:spPr>
      </p:pic>
      <p:pic>
        <p:nvPicPr>
          <p:cNvPr id="13319" name="Picture 9" descr="DSCN4346"/>
          <p:cNvPicPr>
            <a:picLocks noChangeAspect="1" noChangeArrowheads="1"/>
          </p:cNvPicPr>
          <p:nvPr/>
        </p:nvPicPr>
        <p:blipFill>
          <a:blip r:embed="rId5" cstate="print"/>
          <a:srcRect/>
          <a:stretch>
            <a:fillRect/>
          </a:stretch>
        </p:blipFill>
        <p:spPr bwMode="auto">
          <a:xfrm>
            <a:off x="3276600" y="42926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188913"/>
            <a:ext cx="7772400" cy="608012"/>
          </a:xfrm>
        </p:spPr>
        <p:txBody>
          <a:bodyPr/>
          <a:lstStyle/>
          <a:p>
            <a:r>
              <a:rPr lang="en-US" altLang="zh-TW" sz="3600" b="1" smtClean="0">
                <a:solidFill>
                  <a:schemeClr val="tx1"/>
                </a:solidFill>
              </a:rPr>
              <a:t>Classification of Airborne Hazards</a:t>
            </a:r>
            <a:endParaRPr lang="zh-TW" altLang="en-US" sz="3600" b="1" smtClean="0">
              <a:solidFill>
                <a:schemeClr val="tx1"/>
              </a:solidFill>
            </a:endParaRPr>
          </a:p>
        </p:txBody>
      </p:sp>
      <p:graphicFrame>
        <p:nvGraphicFramePr>
          <p:cNvPr id="1026" name="Object 2"/>
          <p:cNvGraphicFramePr>
            <a:graphicFrameLocks noChangeAspect="1"/>
          </p:cNvGraphicFramePr>
          <p:nvPr/>
        </p:nvGraphicFramePr>
        <p:xfrm>
          <a:off x="685800" y="3122613"/>
          <a:ext cx="1187450" cy="2744787"/>
        </p:xfrm>
        <a:graphic>
          <a:graphicData uri="http://schemas.openxmlformats.org/presentationml/2006/ole">
            <mc:AlternateContent xmlns:mc="http://schemas.openxmlformats.org/markup-compatibility/2006">
              <mc:Choice xmlns:v="urn:schemas-microsoft-com:vml" Requires="v">
                <p:oleObj spid="_x0000_s1028" name="多媒體項目" r:id="rId4" imgW="488290" imgH="1127455" progId="">
                  <p:embed/>
                </p:oleObj>
              </mc:Choice>
              <mc:Fallback>
                <p:oleObj name="多媒體項目" r:id="rId4" imgW="488290" imgH="112745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22613"/>
                        <a:ext cx="1187450" cy="2744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AutoShape 4"/>
          <p:cNvSpPr>
            <a:spLocks noChangeArrowheads="1"/>
          </p:cNvSpPr>
          <p:nvPr/>
        </p:nvSpPr>
        <p:spPr bwMode="auto">
          <a:xfrm>
            <a:off x="2051050" y="1371600"/>
            <a:ext cx="5867400" cy="4495800"/>
          </a:xfrm>
          <a:prstGeom prst="triangle">
            <a:avLst>
              <a:gd name="adj" fmla="val 50000"/>
            </a:avLst>
          </a:prstGeom>
          <a:solidFill>
            <a:srgbClr val="FF0066"/>
          </a:solidFill>
          <a:ln w="12699">
            <a:noFill/>
            <a:miter lim="800000"/>
            <a:headEnd type="none" w="sm" len="sm"/>
            <a:tailEnd type="none" w="sm" len="sm"/>
          </a:ln>
        </p:spPr>
        <p:txBody>
          <a:bodyPr wrap="none" anchor="ctr"/>
          <a:lstStyle/>
          <a:p>
            <a:pPr algn="ctr" defTabSz="762000" eaLnBrk="1" hangingPunct="1">
              <a:lnSpc>
                <a:spcPct val="100000"/>
              </a:lnSpc>
              <a:spcBef>
                <a:spcPct val="0"/>
              </a:spcBef>
              <a:buFontTx/>
              <a:buNone/>
            </a:pPr>
            <a:endParaRPr lang="zh-TW" altLang="en-US" sz="4400" b="1">
              <a:solidFill>
                <a:srgbClr val="FF0066"/>
              </a:solidFill>
              <a:ea typeface="華康楷書體W7"/>
              <a:cs typeface="華康楷書體W7"/>
            </a:endParaRPr>
          </a:p>
        </p:txBody>
      </p:sp>
      <p:sp>
        <p:nvSpPr>
          <p:cNvPr id="1030" name="AutoShape 5"/>
          <p:cNvSpPr>
            <a:spLocks noChangeArrowheads="1"/>
          </p:cNvSpPr>
          <p:nvPr/>
        </p:nvSpPr>
        <p:spPr bwMode="auto">
          <a:xfrm>
            <a:off x="4098925" y="1371600"/>
            <a:ext cx="1752600" cy="1371600"/>
          </a:xfrm>
          <a:prstGeom prst="triangle">
            <a:avLst>
              <a:gd name="adj" fmla="val 50000"/>
            </a:avLst>
          </a:prstGeom>
          <a:solidFill>
            <a:srgbClr val="FF99FF"/>
          </a:solidFill>
          <a:ln w="12699">
            <a:noFill/>
            <a:miter lim="800000"/>
            <a:headEnd type="none" w="sm" len="sm"/>
            <a:tailEnd type="none" w="sm" len="sm"/>
          </a:ln>
        </p:spPr>
        <p:txBody>
          <a:bodyPr wrap="none" anchor="ctr"/>
          <a:lstStyle/>
          <a:p>
            <a:pPr algn="ctr" defTabSz="762000" eaLnBrk="1" hangingPunct="1">
              <a:lnSpc>
                <a:spcPct val="100000"/>
              </a:lnSpc>
              <a:spcBef>
                <a:spcPct val="0"/>
              </a:spcBef>
              <a:buFontTx/>
              <a:buNone/>
            </a:pPr>
            <a:r>
              <a:rPr lang="en-US" altLang="zh-TW" sz="2800" b="1">
                <a:solidFill>
                  <a:schemeClr val="bg1"/>
                </a:solidFill>
              </a:rPr>
              <a:t>Grease</a:t>
            </a:r>
            <a:endParaRPr lang="zh-TW" altLang="en-US" sz="2800" b="1">
              <a:solidFill>
                <a:schemeClr val="bg1"/>
              </a:solidFill>
            </a:endParaRPr>
          </a:p>
        </p:txBody>
      </p:sp>
      <p:sp>
        <p:nvSpPr>
          <p:cNvPr id="1031" name="AutoShape 6"/>
          <p:cNvSpPr>
            <a:spLocks noChangeArrowheads="1"/>
          </p:cNvSpPr>
          <p:nvPr/>
        </p:nvSpPr>
        <p:spPr bwMode="auto">
          <a:xfrm>
            <a:off x="3870325" y="2743200"/>
            <a:ext cx="4038600" cy="3124200"/>
          </a:xfrm>
          <a:prstGeom prst="triangle">
            <a:avLst>
              <a:gd name="adj" fmla="val 50000"/>
            </a:avLst>
          </a:prstGeom>
          <a:solidFill>
            <a:srgbClr val="3333FF"/>
          </a:solidFill>
          <a:ln w="12699">
            <a:noFill/>
            <a:miter lim="800000"/>
            <a:headEnd type="none" w="sm" len="sm"/>
            <a:tailEnd type="none" w="sm" len="sm"/>
          </a:ln>
        </p:spPr>
        <p:txBody>
          <a:bodyPr wrap="none" anchor="ctr"/>
          <a:lstStyle/>
          <a:p>
            <a:pPr algn="ctr" defTabSz="762000" eaLnBrk="1" hangingPunct="1">
              <a:lnSpc>
                <a:spcPct val="100000"/>
              </a:lnSpc>
              <a:spcBef>
                <a:spcPct val="0"/>
              </a:spcBef>
              <a:buFontTx/>
              <a:buNone/>
            </a:pPr>
            <a:endParaRPr lang="zh-TW" altLang="en-US" sz="4400" b="1">
              <a:solidFill>
                <a:srgbClr val="FF0066"/>
              </a:solidFill>
              <a:ea typeface="華康楷書體W7"/>
              <a:cs typeface="華康楷書體W7"/>
            </a:endParaRPr>
          </a:p>
        </p:txBody>
      </p:sp>
      <p:sp>
        <p:nvSpPr>
          <p:cNvPr id="1032" name="Text Box 7"/>
          <p:cNvSpPr txBox="1">
            <a:spLocks noChangeArrowheads="1"/>
          </p:cNvSpPr>
          <p:nvPr/>
        </p:nvSpPr>
        <p:spPr bwMode="auto">
          <a:xfrm>
            <a:off x="2339975" y="3103563"/>
            <a:ext cx="2808288" cy="2486025"/>
          </a:xfrm>
          <a:prstGeom prst="rect">
            <a:avLst/>
          </a:prstGeom>
          <a:noFill/>
          <a:ln w="12699">
            <a:noFill/>
            <a:miter lim="800000"/>
            <a:headEnd type="none" w="sm" len="sm"/>
            <a:tailEnd type="none" w="sm" len="sm"/>
          </a:ln>
        </p:spPr>
        <p:txBody>
          <a:bodyPr>
            <a:spAutoFit/>
          </a:bodyPr>
          <a:lstStyle/>
          <a:p>
            <a:pPr defTabSz="762000" eaLnBrk="1" hangingPunct="1">
              <a:lnSpc>
                <a:spcPct val="140000"/>
              </a:lnSpc>
              <a:spcBef>
                <a:spcPct val="0"/>
              </a:spcBef>
              <a:buFontTx/>
              <a:buNone/>
            </a:pPr>
            <a:r>
              <a:rPr lang="zh-TW" altLang="en-US" sz="2800" b="1">
                <a:solidFill>
                  <a:schemeClr val="bg1"/>
                </a:solidFill>
                <a:ea typeface="新細明體" pitchFamily="18" charset="-120"/>
              </a:rPr>
              <a:t>                </a:t>
            </a:r>
            <a:r>
              <a:rPr lang="en-US" altLang="zh-TW" sz="2800" b="1">
                <a:solidFill>
                  <a:schemeClr val="bg1"/>
                </a:solidFill>
                <a:ea typeface="新細明體" pitchFamily="18" charset="-120"/>
              </a:rPr>
              <a:t>Mist</a:t>
            </a:r>
            <a:endParaRPr lang="zh-TW" altLang="en-US" sz="2800" b="1">
              <a:solidFill>
                <a:schemeClr val="bg1"/>
              </a:solidFill>
            </a:endParaRPr>
          </a:p>
          <a:p>
            <a:pPr defTabSz="762000" eaLnBrk="1" hangingPunct="1">
              <a:lnSpc>
                <a:spcPct val="140000"/>
              </a:lnSpc>
              <a:spcBef>
                <a:spcPct val="0"/>
              </a:spcBef>
              <a:buFontTx/>
              <a:buNone/>
            </a:pPr>
            <a:r>
              <a:rPr lang="zh-TW" altLang="en-US" sz="2800" b="1">
                <a:solidFill>
                  <a:schemeClr val="bg1"/>
                </a:solidFill>
              </a:rPr>
              <a:t>           </a:t>
            </a:r>
            <a:r>
              <a:rPr lang="en-US" altLang="zh-TW" sz="2800" b="1">
                <a:solidFill>
                  <a:schemeClr val="bg1"/>
                </a:solidFill>
              </a:rPr>
              <a:t>Dust</a:t>
            </a:r>
            <a:endParaRPr lang="zh-TW" altLang="en-US" sz="2800" b="1">
              <a:solidFill>
                <a:schemeClr val="bg1"/>
              </a:solidFill>
            </a:endParaRPr>
          </a:p>
          <a:p>
            <a:pPr defTabSz="762000" eaLnBrk="1" hangingPunct="1">
              <a:lnSpc>
                <a:spcPct val="140000"/>
              </a:lnSpc>
              <a:spcBef>
                <a:spcPct val="0"/>
              </a:spcBef>
              <a:buFontTx/>
              <a:buNone/>
            </a:pPr>
            <a:r>
              <a:rPr lang="zh-TW" altLang="en-US" sz="2800" b="1">
                <a:solidFill>
                  <a:schemeClr val="bg1"/>
                </a:solidFill>
              </a:rPr>
              <a:t>       </a:t>
            </a:r>
            <a:r>
              <a:rPr lang="en-US" altLang="zh-TW" sz="2800" b="1">
                <a:solidFill>
                  <a:schemeClr val="bg1"/>
                </a:solidFill>
              </a:rPr>
              <a:t>Fume</a:t>
            </a:r>
            <a:endParaRPr lang="zh-TW" altLang="en-US" sz="2800" b="1">
              <a:solidFill>
                <a:schemeClr val="bg1"/>
              </a:solidFill>
            </a:endParaRPr>
          </a:p>
          <a:p>
            <a:pPr defTabSz="762000" eaLnBrk="1" hangingPunct="1">
              <a:lnSpc>
                <a:spcPct val="140000"/>
              </a:lnSpc>
              <a:spcBef>
                <a:spcPct val="0"/>
              </a:spcBef>
              <a:buFontTx/>
              <a:buNone/>
            </a:pPr>
            <a:r>
              <a:rPr lang="en-US" altLang="zh-TW" sz="2800" b="1">
                <a:solidFill>
                  <a:schemeClr val="bg1"/>
                </a:solidFill>
              </a:rPr>
              <a:t>Bioaerosol</a:t>
            </a:r>
            <a:endParaRPr lang="zh-TW" altLang="en-US" sz="2800" b="1">
              <a:solidFill>
                <a:schemeClr val="bg1"/>
              </a:solidFill>
            </a:endParaRPr>
          </a:p>
        </p:txBody>
      </p:sp>
      <p:sp>
        <p:nvSpPr>
          <p:cNvPr id="1033" name="Text Box 8"/>
          <p:cNvSpPr txBox="1">
            <a:spLocks noChangeArrowheads="1"/>
          </p:cNvSpPr>
          <p:nvPr/>
        </p:nvSpPr>
        <p:spPr bwMode="auto">
          <a:xfrm>
            <a:off x="5241925" y="3968750"/>
            <a:ext cx="1152525" cy="1289050"/>
          </a:xfrm>
          <a:prstGeom prst="rect">
            <a:avLst/>
          </a:prstGeom>
          <a:solidFill>
            <a:srgbClr val="3333FF"/>
          </a:solidFill>
          <a:ln w="12699">
            <a:noFill/>
            <a:miter lim="800000"/>
            <a:headEnd type="none" w="sm" len="sm"/>
            <a:tailEnd type="none" w="sm" len="sm"/>
          </a:ln>
        </p:spPr>
        <p:txBody>
          <a:bodyPr wrap="none">
            <a:spAutoFit/>
          </a:bodyPr>
          <a:lstStyle/>
          <a:p>
            <a:pPr defTabSz="762000" eaLnBrk="1" hangingPunct="1">
              <a:lnSpc>
                <a:spcPct val="140000"/>
              </a:lnSpc>
              <a:spcBef>
                <a:spcPct val="0"/>
              </a:spcBef>
              <a:buFontTx/>
              <a:buNone/>
            </a:pPr>
            <a:r>
              <a:rPr lang="zh-TW" altLang="en-US" sz="2800" b="1">
                <a:solidFill>
                  <a:schemeClr val="bg1"/>
                </a:solidFill>
                <a:ea typeface="新細明體" pitchFamily="18" charset="-120"/>
              </a:rPr>
              <a:t>  </a:t>
            </a:r>
            <a:r>
              <a:rPr lang="en-US" altLang="zh-TW" sz="2800" b="1">
                <a:solidFill>
                  <a:schemeClr val="bg1"/>
                </a:solidFill>
                <a:ea typeface="新細明體" pitchFamily="18" charset="-120"/>
              </a:rPr>
              <a:t>Gas</a:t>
            </a:r>
            <a:endParaRPr lang="zh-TW" altLang="en-US" sz="2800" b="1">
              <a:solidFill>
                <a:schemeClr val="bg1"/>
              </a:solidFill>
            </a:endParaRPr>
          </a:p>
          <a:p>
            <a:pPr defTabSz="762000" eaLnBrk="1" hangingPunct="1">
              <a:lnSpc>
                <a:spcPct val="140000"/>
              </a:lnSpc>
              <a:spcBef>
                <a:spcPct val="0"/>
              </a:spcBef>
              <a:buFontTx/>
              <a:buNone/>
            </a:pPr>
            <a:r>
              <a:rPr lang="en-US" altLang="zh-TW" sz="2800" b="1">
                <a:solidFill>
                  <a:schemeClr val="bg1"/>
                </a:solidFill>
              </a:rPr>
              <a:t>Vapor</a:t>
            </a:r>
            <a:endParaRPr lang="zh-TW" altLang="en-US" sz="2800" b="1">
              <a:solidFill>
                <a:schemeClr val="bg1"/>
              </a:solidFill>
            </a:endParaRPr>
          </a:p>
        </p:txBody>
      </p:sp>
      <p:sp>
        <p:nvSpPr>
          <p:cNvPr id="91145" name="Text Box 9"/>
          <p:cNvSpPr txBox="1">
            <a:spLocks noChangeArrowheads="1"/>
          </p:cNvSpPr>
          <p:nvPr/>
        </p:nvSpPr>
        <p:spPr bwMode="auto">
          <a:xfrm rot="3342927">
            <a:off x="5547518" y="3691732"/>
            <a:ext cx="3192463" cy="457200"/>
          </a:xfrm>
          <a:prstGeom prst="rect">
            <a:avLst/>
          </a:prstGeom>
          <a:noFill/>
          <a:ln w="38100" cmpd="dbl">
            <a:noFill/>
            <a:miter lim="800000"/>
            <a:headEnd type="none" w="sm" len="sm"/>
            <a:tailEnd type="none" w="sm" len="sm"/>
          </a:ln>
          <a:effectLst/>
        </p:spPr>
        <p:txBody>
          <a:bodyPr wrap="none" anchor="ctr">
            <a:spAutoFit/>
          </a:bodyPr>
          <a:lstStyle/>
          <a:p>
            <a:pPr algn="ctr" defTabSz="762000" eaLnBrk="1" hangingPunct="1">
              <a:lnSpc>
                <a:spcPct val="100000"/>
              </a:lnSpc>
              <a:spcBef>
                <a:spcPct val="0"/>
              </a:spcBef>
              <a:buFontTx/>
              <a:buNone/>
              <a:defRPr/>
            </a:pPr>
            <a:r>
              <a:rPr lang="en-US" altLang="zh-TW" b="1" dirty="0">
                <a:solidFill>
                  <a:srgbClr val="000066"/>
                </a:solidFill>
                <a:effectLst>
                  <a:outerShdw blurRad="38100" dist="38100" dir="2700000" algn="tl">
                    <a:srgbClr val="C0C0C0"/>
                  </a:outerShdw>
                </a:effectLst>
              </a:rPr>
              <a:t>Gaseous Contaminants</a:t>
            </a:r>
            <a:endParaRPr lang="zh-TW" altLang="en-US" b="1">
              <a:solidFill>
                <a:srgbClr val="000066"/>
              </a:solidFill>
            </a:endParaRPr>
          </a:p>
        </p:txBody>
      </p:sp>
      <p:sp>
        <p:nvSpPr>
          <p:cNvPr id="91146" name="Text Box 10"/>
          <p:cNvSpPr txBox="1">
            <a:spLocks noChangeArrowheads="1"/>
          </p:cNvSpPr>
          <p:nvPr/>
        </p:nvSpPr>
        <p:spPr bwMode="auto">
          <a:xfrm rot="-3332667">
            <a:off x="1083469" y="3733007"/>
            <a:ext cx="3544887" cy="457200"/>
          </a:xfrm>
          <a:prstGeom prst="rect">
            <a:avLst/>
          </a:prstGeom>
          <a:noFill/>
          <a:ln w="38100" cmpd="dbl">
            <a:noFill/>
            <a:miter lim="800000"/>
            <a:headEnd type="none" w="sm" len="sm"/>
            <a:tailEnd type="none" w="sm" len="sm"/>
          </a:ln>
          <a:effectLst/>
        </p:spPr>
        <p:txBody>
          <a:bodyPr wrap="none" anchor="ctr">
            <a:spAutoFit/>
          </a:bodyPr>
          <a:lstStyle/>
          <a:p>
            <a:pPr algn="ctr" defTabSz="762000" eaLnBrk="1" hangingPunct="1">
              <a:lnSpc>
                <a:spcPct val="100000"/>
              </a:lnSpc>
              <a:spcBef>
                <a:spcPct val="0"/>
              </a:spcBef>
              <a:buFontTx/>
              <a:buNone/>
              <a:defRPr/>
            </a:pPr>
            <a:r>
              <a:rPr lang="en-US" altLang="zh-TW" b="1" dirty="0">
                <a:solidFill>
                  <a:srgbClr val="FF0066"/>
                </a:solidFill>
                <a:effectLst>
                  <a:outerShdw blurRad="38100" dist="38100" dir="2700000" algn="tl">
                    <a:srgbClr val="C0C0C0"/>
                  </a:outerShdw>
                </a:effectLst>
              </a:rPr>
              <a:t>Particulate Contaminants</a:t>
            </a:r>
            <a:endParaRPr lang="zh-TW" altLang="en-US" b="1">
              <a:solidFill>
                <a:srgbClr val="FF0066"/>
              </a:solidFill>
            </a:endParaRPr>
          </a:p>
        </p:txBody>
      </p:sp>
      <p:graphicFrame>
        <p:nvGraphicFramePr>
          <p:cNvPr id="1027" name="Object 3"/>
          <p:cNvGraphicFramePr>
            <a:graphicFrameLocks noChangeAspect="1"/>
          </p:cNvGraphicFramePr>
          <p:nvPr/>
        </p:nvGraphicFramePr>
        <p:xfrm>
          <a:off x="6573838" y="4816475"/>
          <a:ext cx="1049337" cy="1490663"/>
        </p:xfrm>
        <a:graphic>
          <a:graphicData uri="http://schemas.openxmlformats.org/presentationml/2006/ole">
            <mc:AlternateContent xmlns:mc="http://schemas.openxmlformats.org/markup-compatibility/2006">
              <mc:Choice xmlns:v="urn:schemas-microsoft-com:vml" Requires="v">
                <p:oleObj spid="_x0000_s1029" name="多媒體項目" r:id="rId6" imgW="758038" imgH="1076249" progId="">
                  <p:embed/>
                </p:oleObj>
              </mc:Choice>
              <mc:Fallback>
                <p:oleObj name="多媒體項目" r:id="rId6" imgW="758038" imgH="1076249"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3838" y="4816475"/>
                        <a:ext cx="1049337" cy="149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8" name="Line 12"/>
          <p:cNvSpPr>
            <a:spLocks noChangeShapeType="1"/>
          </p:cNvSpPr>
          <p:nvPr/>
        </p:nvSpPr>
        <p:spPr bwMode="auto">
          <a:xfrm flipH="1">
            <a:off x="3489325" y="1371600"/>
            <a:ext cx="3276600" cy="5105400"/>
          </a:xfrm>
          <a:prstGeom prst="line">
            <a:avLst/>
          </a:prstGeom>
          <a:noFill/>
          <a:ln w="76200">
            <a:solidFill>
              <a:schemeClr val="tx1"/>
            </a:solidFill>
            <a:round/>
            <a:headEnd type="none" w="sm" len="sm"/>
            <a:tailEnd type="none" w="sm" len="sm"/>
          </a:ln>
        </p:spPr>
        <p:txBody>
          <a:bodyPr wrap="none" anchor="ctr"/>
          <a:lstStyle/>
          <a:p>
            <a:endParaRPr lang="zh-TW" altLang="en-US"/>
          </a:p>
        </p:txBody>
      </p:sp>
      <p:sp>
        <p:nvSpPr>
          <p:cNvPr id="1037" name="Text Box 13"/>
          <p:cNvSpPr txBox="1">
            <a:spLocks noChangeArrowheads="1"/>
          </p:cNvSpPr>
          <p:nvPr/>
        </p:nvSpPr>
        <p:spPr bwMode="auto">
          <a:xfrm>
            <a:off x="771525" y="1452563"/>
            <a:ext cx="184150" cy="457200"/>
          </a:xfrm>
          <a:prstGeom prst="rect">
            <a:avLst/>
          </a:prstGeom>
          <a:noFill/>
          <a:ln w="19050">
            <a:noFill/>
            <a:miter lim="800000"/>
            <a:headEnd type="none" w="sm" len="sm"/>
            <a:tailEnd type="none" w="sm" len="lg"/>
          </a:ln>
        </p:spPr>
        <p:txBody>
          <a:bodyPr wrap="none">
            <a:spAutoFit/>
          </a:bodyPr>
          <a:lstStyle/>
          <a:p>
            <a:pPr defTabSz="762000" eaLnBrk="1" hangingPunct="1">
              <a:lnSpc>
                <a:spcPct val="100000"/>
              </a:lnSpc>
              <a:spcBef>
                <a:spcPct val="0"/>
              </a:spcBef>
              <a:buFontTx/>
              <a:buNone/>
            </a:pPr>
            <a:endParaRPr lang="zh-TW" altLang="en-US">
              <a:solidFill>
                <a:srgbClr val="FF0066"/>
              </a:solidFill>
              <a:ea typeface="華康楷書體W7"/>
              <a:cs typeface="華康楷書體W7"/>
            </a:endParaRPr>
          </a:p>
        </p:txBody>
      </p:sp>
      <p:sp>
        <p:nvSpPr>
          <p:cNvPr id="1038" name="Text Box 14"/>
          <p:cNvSpPr txBox="1">
            <a:spLocks noChangeArrowheads="1"/>
          </p:cNvSpPr>
          <p:nvPr/>
        </p:nvSpPr>
        <p:spPr bwMode="auto">
          <a:xfrm>
            <a:off x="357188" y="1357313"/>
            <a:ext cx="4117975" cy="1190625"/>
          </a:xfrm>
          <a:prstGeom prst="rect">
            <a:avLst/>
          </a:prstGeom>
          <a:noFill/>
          <a:ln w="19050">
            <a:noFill/>
            <a:miter lim="800000"/>
            <a:headEnd type="none" w="sm" len="sm"/>
            <a:tailEnd type="none" w="sm" len="lg"/>
          </a:ln>
        </p:spPr>
        <p:txBody>
          <a:bodyPr>
            <a:spAutoFit/>
          </a:bodyPr>
          <a:lstStyle/>
          <a:p>
            <a:pPr algn="ctr" defTabSz="762000" eaLnBrk="1" hangingPunct="1">
              <a:lnSpc>
                <a:spcPct val="100000"/>
              </a:lnSpc>
              <a:spcBef>
                <a:spcPct val="0"/>
              </a:spcBef>
              <a:buFontTx/>
              <a:buNone/>
            </a:pPr>
            <a:r>
              <a:rPr lang="en-US" altLang="zh-TW" sz="1800" b="1">
                <a:solidFill>
                  <a:srgbClr val="000066"/>
                </a:solidFill>
                <a:ea typeface="新細明體" pitchFamily="18" charset="-120"/>
              </a:rPr>
              <a:t>“Particulates” are particles</a:t>
            </a:r>
          </a:p>
          <a:p>
            <a:pPr algn="ctr" defTabSz="762000" eaLnBrk="1" hangingPunct="1">
              <a:lnSpc>
                <a:spcPct val="100000"/>
              </a:lnSpc>
              <a:spcBef>
                <a:spcPct val="0"/>
              </a:spcBef>
              <a:buFontTx/>
              <a:buNone/>
            </a:pPr>
            <a:r>
              <a:rPr lang="en-US" altLang="zh-TW" sz="1800" b="1">
                <a:solidFill>
                  <a:srgbClr val="000066"/>
                </a:solidFill>
                <a:ea typeface="新細明體" pitchFamily="18" charset="-120"/>
              </a:rPr>
              <a:t>capable of suspending in the air,</a:t>
            </a:r>
          </a:p>
          <a:p>
            <a:pPr algn="ctr" defTabSz="762000" eaLnBrk="1" hangingPunct="1">
              <a:lnSpc>
                <a:spcPct val="100000"/>
              </a:lnSpc>
              <a:spcBef>
                <a:spcPct val="0"/>
              </a:spcBef>
              <a:buFontTx/>
              <a:buNone/>
            </a:pPr>
            <a:r>
              <a:rPr lang="en-US" altLang="zh-TW" sz="1800" b="1">
                <a:solidFill>
                  <a:srgbClr val="000066"/>
                </a:solidFill>
                <a:ea typeface="新細明體" pitchFamily="18" charset="-120"/>
              </a:rPr>
              <a:t>with a size typically ranging from micro- to nano-meter</a:t>
            </a:r>
            <a:endParaRPr lang="zh-TW" altLang="en-US" sz="1800" b="1">
              <a:solidFill>
                <a:srgbClr val="000066"/>
              </a:solidFill>
            </a:endParaRPr>
          </a:p>
        </p:txBody>
      </p:sp>
      <p:sp>
        <p:nvSpPr>
          <p:cNvPr id="1039" name="AutoShape 16"/>
          <p:cNvSpPr>
            <a:spLocks noChangeArrowheads="1"/>
          </p:cNvSpPr>
          <p:nvPr/>
        </p:nvSpPr>
        <p:spPr bwMode="auto">
          <a:xfrm>
            <a:off x="0" y="1143000"/>
            <a:ext cx="4616450" cy="1643063"/>
          </a:xfrm>
          <a:prstGeom prst="cloudCallout">
            <a:avLst>
              <a:gd name="adj1" fmla="val -24620"/>
              <a:gd name="adj2" fmla="val 78667"/>
            </a:avLst>
          </a:prstGeom>
          <a:noFill/>
          <a:ln w="19050">
            <a:solidFill>
              <a:schemeClr val="tx1"/>
            </a:solidFill>
            <a:round/>
            <a:headEnd type="none" w="sm" len="sm"/>
            <a:tailEnd type="none" w="sm" len="lg"/>
          </a:ln>
        </p:spPr>
        <p:txBody>
          <a:bodyPr anchor="ctr"/>
          <a:lstStyle/>
          <a:p>
            <a:pPr algn="ctr">
              <a:lnSpc>
                <a:spcPct val="100000"/>
              </a:lnSpc>
              <a:spcBef>
                <a:spcPct val="0"/>
              </a:spcBef>
              <a:buFontTx/>
              <a:buNone/>
            </a:pPr>
            <a:endParaRPr kumimoji="0" lang="zh-TW" altLang="en-US" sz="1800">
              <a:latin typeface="Arial" pitchFamily="34" charset="0"/>
              <a:ea typeface="新細明體" pitchFamily="18" charset="-120"/>
            </a:endParaRPr>
          </a:p>
        </p:txBody>
      </p:sp>
      <p:sp>
        <p:nvSpPr>
          <p:cNvPr id="1040" name="Text Box 17"/>
          <p:cNvSpPr txBox="1">
            <a:spLocks noChangeArrowheads="1"/>
          </p:cNvSpPr>
          <p:nvPr/>
        </p:nvSpPr>
        <p:spPr bwMode="auto">
          <a:xfrm>
            <a:off x="1476375" y="5949950"/>
            <a:ext cx="863600" cy="366713"/>
          </a:xfrm>
          <a:prstGeom prst="rect">
            <a:avLst/>
          </a:prstGeom>
          <a:solidFill>
            <a:srgbClr val="F8041B"/>
          </a:solidFill>
          <a:ln w="9525">
            <a:noFill/>
            <a:miter lim="800000"/>
            <a:headEnd/>
            <a:tailEnd/>
          </a:ln>
        </p:spPr>
        <p:txBody>
          <a:bodyPr>
            <a:spAutoFit/>
          </a:bodyPr>
          <a:lstStyle/>
          <a:p>
            <a:pPr algn="ctr" eaLnBrk="1" hangingPunct="1">
              <a:lnSpc>
                <a:spcPct val="100000"/>
              </a:lnSpc>
              <a:spcBef>
                <a:spcPct val="50000"/>
              </a:spcBef>
              <a:buFontTx/>
              <a:buNone/>
            </a:pPr>
            <a:r>
              <a:rPr lang="en-US" altLang="zh-TW" sz="1800" b="1"/>
              <a:t>Solid</a:t>
            </a:r>
            <a:endParaRPr lang="zh-TW" altLang="en-US" sz="1800" b="1"/>
          </a:p>
        </p:txBody>
      </p:sp>
      <p:sp>
        <p:nvSpPr>
          <p:cNvPr id="1041" name="Text Box 18"/>
          <p:cNvSpPr txBox="1">
            <a:spLocks noChangeArrowheads="1"/>
          </p:cNvSpPr>
          <p:nvPr/>
        </p:nvSpPr>
        <p:spPr bwMode="auto">
          <a:xfrm>
            <a:off x="5148263" y="1341438"/>
            <a:ext cx="1008062" cy="366712"/>
          </a:xfrm>
          <a:prstGeom prst="rect">
            <a:avLst/>
          </a:prstGeom>
          <a:solidFill>
            <a:srgbClr val="FAA4DF"/>
          </a:solidFill>
          <a:ln w="9525">
            <a:noFill/>
            <a:miter lim="800000"/>
            <a:headEnd/>
            <a:tailEnd/>
          </a:ln>
        </p:spPr>
        <p:txBody>
          <a:bodyPr>
            <a:spAutoFit/>
          </a:bodyPr>
          <a:lstStyle/>
          <a:p>
            <a:pPr algn="ctr" eaLnBrk="1" hangingPunct="1">
              <a:lnSpc>
                <a:spcPct val="100000"/>
              </a:lnSpc>
              <a:spcBef>
                <a:spcPct val="50000"/>
              </a:spcBef>
              <a:buFontTx/>
              <a:buNone/>
            </a:pPr>
            <a:r>
              <a:rPr lang="en-US" altLang="zh-TW" sz="1800" b="1"/>
              <a:t>Liquid</a:t>
            </a:r>
            <a:endParaRPr lang="zh-TW" altLang="en-US" sz="1800" b="1"/>
          </a:p>
        </p:txBody>
      </p:sp>
      <p:sp>
        <p:nvSpPr>
          <p:cNvPr id="1042" name="Text Box 19"/>
          <p:cNvSpPr txBox="1">
            <a:spLocks noChangeArrowheads="1"/>
          </p:cNvSpPr>
          <p:nvPr/>
        </p:nvSpPr>
        <p:spPr bwMode="auto">
          <a:xfrm>
            <a:off x="8027988" y="5734050"/>
            <a:ext cx="719137" cy="366713"/>
          </a:xfrm>
          <a:prstGeom prst="rect">
            <a:avLst/>
          </a:prstGeom>
          <a:solidFill>
            <a:schemeClr val="accent2"/>
          </a:solidFill>
          <a:ln w="9525">
            <a:noFill/>
            <a:miter lim="800000"/>
            <a:headEnd/>
            <a:tailEnd/>
          </a:ln>
        </p:spPr>
        <p:txBody>
          <a:bodyPr>
            <a:spAutoFit/>
          </a:bodyPr>
          <a:lstStyle/>
          <a:p>
            <a:pPr algn="ctr" eaLnBrk="1" hangingPunct="1">
              <a:lnSpc>
                <a:spcPct val="100000"/>
              </a:lnSpc>
              <a:spcBef>
                <a:spcPct val="50000"/>
              </a:spcBef>
              <a:buFontTx/>
              <a:buNone/>
            </a:pPr>
            <a:r>
              <a:rPr lang="en-US" altLang="zh-TW" sz="1800" b="1">
                <a:solidFill>
                  <a:schemeClr val="bg1"/>
                </a:solidFill>
              </a:rPr>
              <a:t>Gas</a:t>
            </a:r>
            <a:endParaRPr lang="zh-TW" altLang="en-US" sz="1800" b="1">
              <a:solidFill>
                <a:schemeClr val="bg1"/>
              </a:solidFill>
            </a:endParaRPr>
          </a:p>
        </p:txBody>
      </p:sp>
      <p:sp>
        <p:nvSpPr>
          <p:cNvPr id="1043" name="投影片編號版面配置區 18"/>
          <p:cNvSpPr>
            <a:spLocks noGrp="1"/>
          </p:cNvSpPr>
          <p:nvPr>
            <p:ph type="sldNum" sz="quarter" idx="12"/>
          </p:nvPr>
        </p:nvSpPr>
        <p:spPr>
          <a:noFill/>
        </p:spPr>
        <p:txBody>
          <a:bodyPr/>
          <a:lstStyle/>
          <a:p>
            <a:fld id="{7A96B82E-2BC9-4E1F-B4C9-422AEA0BE27B}" type="slidenum">
              <a:rPr lang="en-US" altLang="zh-TW" smtClean="0">
                <a:latin typeface="Arial" pitchFamily="34" charset="0"/>
              </a:rPr>
              <a:pPr/>
              <a:t>9</a:t>
            </a:fld>
            <a:endParaRPr lang="en-US" altLang="zh-TW"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1148"/>
                                        </p:tgtEl>
                                        <p:attrNameLst>
                                          <p:attrName>style.visibility</p:attrName>
                                        </p:attrNameLst>
                                      </p:cBhvr>
                                      <p:to>
                                        <p:strVal val="visible"/>
                                      </p:to>
                                    </p:set>
                                    <p:anim calcmode="lin" valueType="num">
                                      <p:cBhvr additive="base">
                                        <p:cTn id="7" dur="500" fill="hold"/>
                                        <p:tgtEl>
                                          <p:spTgt spid="91148"/>
                                        </p:tgtEl>
                                        <p:attrNameLst>
                                          <p:attrName>ppt_x</p:attrName>
                                        </p:attrNameLst>
                                      </p:cBhvr>
                                      <p:tavLst>
                                        <p:tav tm="0">
                                          <p:val>
                                            <p:strVal val="1+#ppt_w/2"/>
                                          </p:val>
                                        </p:tav>
                                        <p:tav tm="100000">
                                          <p:val>
                                            <p:strVal val="#ppt_x"/>
                                          </p:val>
                                        </p:tav>
                                      </p:tavLst>
                                    </p:anim>
                                    <p:anim calcmode="lin" valueType="num">
                                      <p:cBhvr additive="base">
                                        <p:cTn id="8" dur="500" fill="hold"/>
                                        <p:tgtEl>
                                          <p:spTgt spid="9114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114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11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build="p" autoUpdateAnimBg="0"/>
      <p:bldP spid="91146" grpId="0" build="p" autoUpdateAnimBg="0"/>
      <p:bldP spid="91148" grpId="0" animBg="1"/>
    </p:bld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一般">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5168</TotalTime>
  <Words>8927</Words>
  <Application>Microsoft Office PowerPoint</Application>
  <PresentationFormat>如螢幕大小 (4:3)</PresentationFormat>
  <Paragraphs>845</Paragraphs>
  <Slides>73</Slides>
  <Notes>63</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73</vt:i4>
      </vt:variant>
    </vt:vector>
  </HeadingPairs>
  <TitlesOfParts>
    <vt:vector size="76" baseType="lpstr">
      <vt:lpstr>預設簡報設計</vt:lpstr>
      <vt:lpstr>多媒體項目</vt:lpstr>
      <vt:lpstr>文件</vt:lpstr>
      <vt:lpstr>PowerPoint 簡報</vt:lpstr>
      <vt:lpstr>Learning Goals</vt:lpstr>
      <vt:lpstr>Characteristics of Laboratory as a Workplace</vt:lpstr>
      <vt:lpstr>The Risk Pyramid</vt:lpstr>
      <vt:lpstr>Outlines</vt:lpstr>
      <vt:lpstr>Section 1 Chemical Hazards and Strategy of Evaluation and Control</vt:lpstr>
      <vt:lpstr>PowerPoint 簡報</vt:lpstr>
      <vt:lpstr>Chemical Hazards</vt:lpstr>
      <vt:lpstr>Classification of Airborne Hazards</vt:lpstr>
      <vt:lpstr>PowerPoint 簡報</vt:lpstr>
      <vt:lpstr>PowerPoint 簡報</vt:lpstr>
      <vt:lpstr>PowerPoint 簡報</vt:lpstr>
      <vt:lpstr>Case study: Fire from flammable solvent destroying laboratory</vt:lpstr>
      <vt:lpstr>Hazard Evaluation and Control</vt:lpstr>
      <vt:lpstr>PowerPoint 簡報</vt:lpstr>
      <vt:lpstr>PowerPoint 簡報</vt:lpstr>
      <vt:lpstr>Section 2 Pointers on Management of Chemical Hazards</vt:lpstr>
      <vt:lpstr>Strategy in Hazard Management</vt:lpstr>
      <vt:lpstr> Safety Data Sheet (SDS)</vt:lpstr>
      <vt:lpstr>Hazard Communication —Chemical Labeling</vt:lpstr>
      <vt:lpstr>Storage of Chemical</vt:lpstr>
      <vt:lpstr>PowerPoint 簡報</vt:lpstr>
      <vt:lpstr>Ventilation Equipments</vt:lpstr>
      <vt:lpstr>PowerPoint 簡報</vt:lpstr>
      <vt:lpstr>Gas Cylinders</vt:lpstr>
      <vt:lpstr>Use and Management of Toxic Chemical Substances</vt:lpstr>
      <vt:lpstr>PowerPoint 簡報</vt:lpstr>
      <vt:lpstr>Laboratory Waste</vt:lpstr>
      <vt:lpstr>Section 3 Overview of Personal Protective Equipments and Eye/Facial Protection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Section 4 Respirators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Protection Factor (PF)</vt:lpstr>
      <vt:lpstr>PowerPoint 簡報</vt:lpstr>
      <vt:lpstr>PowerPoint 簡報</vt:lpstr>
      <vt:lpstr>PowerPoint 簡報</vt:lpstr>
      <vt:lpstr>PowerPoint 簡報</vt:lpstr>
      <vt:lpstr>PowerPoint 簡報</vt:lpstr>
      <vt:lpstr>Section 5 Chemical Protective Clothing and Hand Protection</vt:lpstr>
      <vt:lpstr>Chemical Protective Clothing in Common Use…</vt:lpstr>
      <vt:lpstr>PowerPoint 簡報</vt:lpstr>
      <vt:lpstr>PowerPoint 簡報</vt:lpstr>
      <vt:lpstr>PowerPoint 簡報</vt:lpstr>
      <vt:lpstr>PowerPoint 簡報</vt:lpstr>
      <vt:lpstr>PowerPoint 簡報</vt:lpstr>
      <vt:lpstr>Gloves in Common Use</vt:lpstr>
      <vt:lpstr>PowerPoint 簡報</vt:lpstr>
      <vt:lpstr>PowerPoint 簡報</vt:lpstr>
      <vt:lpstr>PowerPoint 簡報</vt:lpstr>
      <vt:lpstr>PowerPoint 簡報</vt:lpstr>
      <vt:lpstr>PowerPoint 簡報</vt:lpstr>
      <vt:lpstr>PowerPoint 簡報</vt:lpstr>
      <vt:lpstr>Acknowledgements</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個人防護具</dc:title>
  <dc:creator>KN</dc:creator>
  <cp:lastModifiedBy>Windows 使用者</cp:lastModifiedBy>
  <cp:revision>595</cp:revision>
  <dcterms:created xsi:type="dcterms:W3CDTF">2009-02-06T10:37:19Z</dcterms:created>
  <dcterms:modified xsi:type="dcterms:W3CDTF">2019-10-24T00:30:20Z</dcterms:modified>
</cp:coreProperties>
</file>