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5"/>
  </p:notesMasterIdLst>
  <p:sldIdLst>
    <p:sldId id="256" r:id="rId2"/>
    <p:sldId id="317" r:id="rId3"/>
    <p:sldId id="312" r:id="rId4"/>
    <p:sldId id="313" r:id="rId5"/>
    <p:sldId id="320" r:id="rId6"/>
    <p:sldId id="321" r:id="rId7"/>
    <p:sldId id="314" r:id="rId8"/>
    <p:sldId id="315" r:id="rId9"/>
    <p:sldId id="257" r:id="rId10"/>
    <p:sldId id="258" r:id="rId11"/>
    <p:sldId id="259" r:id="rId12"/>
    <p:sldId id="260" r:id="rId13"/>
    <p:sldId id="261" r:id="rId14"/>
    <p:sldId id="262" r:id="rId15"/>
    <p:sldId id="265" r:id="rId16"/>
    <p:sldId id="264" r:id="rId17"/>
    <p:sldId id="266" r:id="rId18"/>
    <p:sldId id="267" r:id="rId19"/>
    <p:sldId id="268" r:id="rId20"/>
    <p:sldId id="269" r:id="rId21"/>
    <p:sldId id="284" r:id="rId22"/>
    <p:sldId id="270" r:id="rId23"/>
    <p:sldId id="271" r:id="rId24"/>
    <p:sldId id="272" r:id="rId25"/>
    <p:sldId id="273" r:id="rId26"/>
    <p:sldId id="274" r:id="rId27"/>
    <p:sldId id="275" r:id="rId28"/>
    <p:sldId id="285" r:id="rId29"/>
    <p:sldId id="276" r:id="rId30"/>
    <p:sldId id="277" r:id="rId31"/>
    <p:sldId id="280" r:id="rId32"/>
    <p:sldId id="278" r:id="rId33"/>
    <p:sldId id="281" r:id="rId34"/>
    <p:sldId id="279" r:id="rId35"/>
    <p:sldId id="282" r:id="rId36"/>
    <p:sldId id="283" r:id="rId37"/>
    <p:sldId id="287" r:id="rId38"/>
    <p:sldId id="286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7" r:id="rId48"/>
    <p:sldId id="296" r:id="rId49"/>
    <p:sldId id="298" r:id="rId50"/>
    <p:sldId id="299" r:id="rId51"/>
    <p:sldId id="300" r:id="rId52"/>
    <p:sldId id="301" r:id="rId53"/>
    <p:sldId id="302" r:id="rId54"/>
    <p:sldId id="303" r:id="rId55"/>
    <p:sldId id="305" r:id="rId56"/>
    <p:sldId id="307" r:id="rId57"/>
    <p:sldId id="308" r:id="rId58"/>
    <p:sldId id="309" r:id="rId59"/>
    <p:sldId id="316" r:id="rId60"/>
    <p:sldId id="310" r:id="rId61"/>
    <p:sldId id="311" r:id="rId62"/>
    <p:sldId id="323" r:id="rId63"/>
    <p:sldId id="322" r:id="rId64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D44502-6495-4709-B911-3E41214A124A}" type="datetimeFigureOut">
              <a:rPr lang="zh-TW" altLang="en-US" smtClean="0"/>
              <a:t>2026/8/4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B1D7E6-B4F3-4191-B8BF-E8F2D960E6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10884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99B89D3-8D6F-46EB-8A88-4A44070263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4B1B664D-EB54-44D3-AFFA-1A6B41BC21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D9584C8-5CC9-46A7-A621-7C78A7A04D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BA193-A8F9-47BF-85D9-717310A2FD3A}" type="datetime1">
              <a:rPr lang="zh-TW" altLang="en-US" smtClean="0"/>
              <a:t>2026/8/4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DE6CE60-B535-41B7-9CDE-6DC45EA434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DDF5B26-C4A0-487F-B51D-B07C7AD58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E9ED2-AA32-4685-BB2B-72B32484F5E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6266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CD68D09-C89D-47C3-98AB-A55C4CDC4C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F26C1E24-D976-4DE9-8128-17071CF190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002A849-2E60-4A01-B870-9F4171211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7D699-AD36-4DEE-ABFE-0AF59DAC33E7}" type="datetime1">
              <a:rPr lang="zh-TW" altLang="en-US" smtClean="0"/>
              <a:t>2026/8/4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CA85878-AD9A-4AA8-8D13-485F25F18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17030D5-A43B-4DCF-886B-807E8C87FE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E9ED2-AA32-4685-BB2B-72B32484F5E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339054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4F9D0D03-6AE0-49A2-A0A7-C061BA0EC0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84392E58-7E70-4DFA-98F6-E3CF1AB5F3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754814E-E20A-4156-B169-1C626350A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FE5B8-4341-4E2E-83C1-B7560C080C8C}" type="datetime1">
              <a:rPr lang="zh-TW" altLang="en-US" smtClean="0"/>
              <a:t>2026/8/4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E2E49C1-AC02-4C3A-95BD-925EF586F4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9893BA9-36F8-4457-86E0-85B9EA756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E9ED2-AA32-4685-BB2B-72B32484F5E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30614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9D00B7E-89CA-45E1-B82E-7C5D1CDE8A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DBDC48E-7597-4A37-800F-FCC9550644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C9C227D-6DEB-4615-A496-FD5A50F3A9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1E95-916C-4E97-A1CF-A1099A3A6729}" type="datetime1">
              <a:rPr lang="zh-TW" altLang="en-US" smtClean="0"/>
              <a:t>2026/8/4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8F148A8-9590-482E-83D7-BD6B8BA24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A8FCD04-A835-448B-A6A1-E0E9D7974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E9ED2-AA32-4685-BB2B-72B32484F5E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793087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B3B4592-9B4A-4231-BF96-34F1A784FB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489D10BD-7B81-43DF-B4D9-7ADE361378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F5CC739-01F0-4709-83CE-A2C50F463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FE9EB-C80D-40B6-8259-958B6A868BF7}" type="datetime1">
              <a:rPr lang="zh-TW" altLang="en-US" smtClean="0"/>
              <a:t>2026/8/4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A28BE03-F714-4F7F-B553-53F7C15C2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DE68518-81B8-4ED9-B1F4-2623127D8C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E9ED2-AA32-4685-BB2B-72B32484F5E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16642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52ABABB-38C3-4817-B7BE-8950BE7D80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02C068C-2641-429E-8B7B-569C6FE879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85F53C1E-454D-4F79-8BBD-B15B2C1D3E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9BF453DC-D237-4A9C-A6F7-F358B070AE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E3195-ABE6-4EB5-8520-6093B3203ACD}" type="datetime1">
              <a:rPr lang="zh-TW" altLang="en-US" smtClean="0"/>
              <a:t>2026/8/4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D5BB8EAA-694C-43B5-B3E8-7F31005BEE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D680515-AE46-4999-BAA5-F50C8F754C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E9ED2-AA32-4685-BB2B-72B32484F5E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31356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5B25B4C-A1E3-44DC-B36C-AFBBE5E1F8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B9050AA2-0396-472C-9534-2D45697AA4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FF34BFBE-97B9-4FE4-8A22-BD5E795A1A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2A9BC1A8-05B5-496F-9171-D324B63833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177D7C00-AAD0-4FF4-9F4D-F0DE5457143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B12F20C6-0BDD-4E00-89FC-3A7AC7DF60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52E0E-D55F-4370-B7BB-29F1A6D2D40C}" type="datetime1">
              <a:rPr lang="zh-TW" altLang="en-US" smtClean="0"/>
              <a:t>2026/8/4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55355428-C489-407B-8223-CD7885B229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7B43CBA0-092E-4BFE-A04E-E45B56CC9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E9ED2-AA32-4685-BB2B-72B32484F5E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898217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4B9D828-634C-4B93-A95A-788DD5C4DD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359E78F3-AD54-4F11-9783-51F2ACD7F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26062-CF24-4F67-A4D4-D4FBD7F766DE}" type="datetime1">
              <a:rPr lang="zh-TW" altLang="en-US" smtClean="0"/>
              <a:t>2026/8/4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ABD3B60B-86AD-413D-829A-C3E707F81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61FC6B3D-7E50-4C05-87B3-7558D929B3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E9ED2-AA32-4685-BB2B-72B32484F5E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717396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A35C8ED5-ADD5-40D0-A689-E5033EE89B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DCAC0-C19C-4E64-993A-9D647D97508D}" type="datetime1">
              <a:rPr lang="zh-TW" altLang="en-US" smtClean="0"/>
              <a:t>2026/8/4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4CC4AAD0-A8BC-4E69-A693-418554855A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64FF61A8-6D1D-4CEB-B6D3-300772E2F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E9ED2-AA32-4685-BB2B-72B32484F5E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744698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A84E82C-A81A-4C2D-B329-78EE78CDCA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C3266C8-F618-4EBB-AB03-A748C7BF3A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526D2DF8-EE73-4AB2-B534-0878B39CD7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7275ADA7-9F5F-4840-92BD-8E3F4B2EA7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9BBD0-6EDD-4FBB-96B7-BEB58779B474}" type="datetime1">
              <a:rPr lang="zh-TW" altLang="en-US" smtClean="0"/>
              <a:t>2026/8/4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73DCA1AE-5739-4F3B-A026-0E44CC0B64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C56E821-834F-4337-A3A1-E65DF60B5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E9ED2-AA32-4685-BB2B-72B32484F5E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717248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47E965-C23C-4683-90BC-2555DD66D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7B9EC082-980C-403C-95D9-C44636474F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47AF0EFA-357A-4B6D-8E3B-DD9E96CE24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CB51537A-2ED6-41F4-8EFD-7B027D6CF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A49CC-C96C-43B3-B619-5546D0FE08D1}" type="datetime1">
              <a:rPr lang="zh-TW" altLang="en-US" smtClean="0"/>
              <a:t>2026/8/4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DFA75D95-0B8A-4B8B-9B9A-00D367924E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E008A680-E09C-4D10-A518-C67B67356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E9ED2-AA32-4685-BB2B-72B32484F5E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26329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D31441B7-6A7C-4431-892A-6598868E99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CC78C5AB-C7E7-410F-B3B7-ABA05B13D5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326F473-37EB-43C6-88F7-4283E5A062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8C23E4-E7F1-4E04-B410-9B63BAA364F5}" type="datetime1">
              <a:rPr lang="zh-TW" altLang="en-US" smtClean="0"/>
              <a:t>2026/8/4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1ABD4CE-66BE-4647-8D93-6FC900F573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18FF505-373B-4125-9FBC-DD95348A97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6E9ED2-AA32-4685-BB2B-72B32484F5E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09501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pn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ECA916F-21FD-4723-AA03-45549CC1EF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54375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國立宜蘭大學</a:t>
            </a:r>
            <a:b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115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年危害化學品分級教學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5399CD47-06EF-47BB-8D76-69ADC3D755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48114"/>
            <a:ext cx="9144000" cy="1655762"/>
          </a:xfrm>
        </p:spPr>
        <p:txBody>
          <a:bodyPr/>
          <a:lstStyle/>
          <a:p>
            <a:r>
              <a:rPr lang="en-US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115</a:t>
            </a:r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lang="en-US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8</a:t>
            </a:r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日</a:t>
            </a:r>
          </a:p>
          <a:p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6763A4AD-5A9F-4EDE-BEC6-19E965E20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E9ED2-AA32-4685-BB2B-72B32484F5E4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446241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1CEDA0D-D822-4146-9101-B2310DD39B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校內管理及執行重點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4518430-F877-4305-9059-08D052D8DA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115</a:t>
            </a:r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7</a:t>
            </a:r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lang="en-US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31</a:t>
            </a:r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日前</a:t>
            </a:r>
            <a:r>
              <a:rPr lang="en-US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</a:p>
          <a:p>
            <a:pPr marL="0" indent="0">
              <a:buNone/>
            </a:pPr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將執行之</a:t>
            </a:r>
            <a:r>
              <a:rPr lang="zh-TW" altLang="en-US" sz="32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國立宜蘭大學危害性化學品及分級管理清單</a:t>
            </a:r>
            <a:r>
              <a:rPr lang="en-US" altLang="zh-TW" sz="32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32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場所負責人簽名</a:t>
            </a:r>
            <a:r>
              <a:rPr lang="en-US" altLang="zh-TW" sz="32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上傳至實驗室安全衛生管理系統備查。</a:t>
            </a:r>
          </a:p>
          <a:p>
            <a:endParaRPr lang="zh-TW" altLang="en-US" sz="3200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3794157D-EA82-4293-89BC-7765EC973D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604854"/>
            <a:ext cx="4039164" cy="2572109"/>
          </a:xfrm>
          <a:prstGeom prst="rect">
            <a:avLst/>
          </a:prstGeom>
        </p:spPr>
      </p:pic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F882DA4F-CCA7-47B8-8F65-117FDC32A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E9ED2-AA32-4685-BB2B-72B32484F5E4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018515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4CDC5D6-E2C3-409D-9BAE-D289BFF439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課程內容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269BFAA-98C7-49C7-86FA-8524C3F0B8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8141"/>
            <a:ext cx="10515600" cy="46888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一、法源及罰則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二、評估方法教學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CCB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定量推估模式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◎作業場所無通風推估模式</a:t>
            </a:r>
          </a:p>
          <a:p>
            <a:pPr marL="0" indent="0">
              <a:buNone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◎飽和蒸氣壓模式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◎進階工具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—ECETOC TRA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作業環境監測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zh-TW" altLang="en-US" dirty="0"/>
          </a:p>
          <a:p>
            <a:pPr>
              <a:buFont typeface="Wingdings" panose="05000000000000000000" pitchFamily="2" charset="2"/>
              <a:buChar char="Ø"/>
            </a:pP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6464B284-7E85-44BD-8211-771969F917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E9ED2-AA32-4685-BB2B-72B32484F5E4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224234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9B228124-B943-4D88-AD74-72C5BC8581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1282" y="6059453"/>
            <a:ext cx="10049435" cy="484375"/>
          </a:xfrm>
        </p:spPr>
        <p:txBody>
          <a:bodyPr>
            <a:normAutofit fontScale="92500"/>
          </a:bodyPr>
          <a:lstStyle/>
          <a:p>
            <a:r>
              <a:rPr lang="zh-TW" altLang="en-US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國立宜蘭大學環境保護暨職業安全衛生相關罰款分擔要點</a:t>
            </a:r>
            <a:r>
              <a:rPr lang="en-US" altLang="zh-TW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(114 </a:t>
            </a:r>
            <a:r>
              <a:rPr lang="zh-TW" altLang="en-US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7</a:t>
            </a:r>
            <a:r>
              <a:rPr lang="zh-TW" altLang="en-US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lang="en-US" altLang="zh-TW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日行政會議通過</a:t>
            </a:r>
            <a:r>
              <a:rPr lang="en-US" altLang="zh-TW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2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7DA0E39A-9E1E-469A-B038-52E06C33FD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365" y="502711"/>
            <a:ext cx="8916112" cy="5306417"/>
          </a:xfrm>
          <a:prstGeom prst="rect">
            <a:avLst/>
          </a:prstGeom>
        </p:spPr>
      </p:pic>
      <p:sp>
        <p:nvSpPr>
          <p:cNvPr id="7" name="爆炸: 八角 6">
            <a:extLst>
              <a:ext uri="{FF2B5EF4-FFF2-40B4-BE49-F238E27FC236}">
                <a16:creationId xmlns:a16="http://schemas.microsoft.com/office/drawing/2014/main" id="{8BC6DC9C-23A5-4044-8E2C-A0A7486A9E47}"/>
              </a:ext>
            </a:extLst>
          </p:cNvPr>
          <p:cNvSpPr/>
          <p:nvPr/>
        </p:nvSpPr>
        <p:spPr>
          <a:xfrm>
            <a:off x="9654989" y="753036"/>
            <a:ext cx="2537011" cy="2303930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500" dirty="0"/>
              <a:t>罰則</a:t>
            </a:r>
            <a:endParaRPr lang="en-US" altLang="zh-TW" sz="2500" dirty="0"/>
          </a:p>
          <a:p>
            <a:pPr algn="ctr"/>
            <a:r>
              <a:rPr lang="en-US" altLang="zh-TW" sz="2500" dirty="0"/>
              <a:t>5-300</a:t>
            </a:r>
            <a:r>
              <a:rPr lang="zh-TW" altLang="en-US" sz="2500" dirty="0"/>
              <a:t>萬</a:t>
            </a: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0FCDCF07-7AD2-4264-A567-B7AB47E0A7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E9ED2-AA32-4685-BB2B-72B32484F5E4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201722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D51883D6-4A0C-4D6C-B512-B747A218EB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2680" y="383175"/>
            <a:ext cx="8988449" cy="6053484"/>
          </a:xfrm>
          <a:prstGeom prst="rect">
            <a:avLst/>
          </a:prstGeom>
        </p:spPr>
      </p:pic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8F8FF02A-C6D1-4BC0-BDA6-8114B22AA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E9ED2-AA32-4685-BB2B-72B32484F5E4}" type="slidenum">
              <a:rPr lang="zh-TW" altLang="en-US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705935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B9C2934-61B9-43E5-89C6-000B4C001B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683" y="172847"/>
            <a:ext cx="10515600" cy="1325563"/>
          </a:xfrm>
        </p:spPr>
        <p:txBody>
          <a:bodyPr/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職安署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化學品評估及分級管理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2E0D040-6018-42A8-A512-3B57256C3D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106" y="1359460"/>
            <a:ext cx="10515600" cy="818964"/>
          </a:xfrm>
        </p:spPr>
        <p:txBody>
          <a:bodyPr/>
          <a:lstStyle/>
          <a:p>
            <a:pPr marL="0" indent="0">
              <a:buNone/>
            </a:pPr>
            <a:r>
              <a:rPr lang="en-US" altLang="zh-TW" sz="200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https://ccb.osha.gov.tw/content/masterpage/Index.aspx</a:t>
            </a:r>
            <a:endParaRPr lang="zh-TW" altLang="en-US" sz="2000" dirty="0">
              <a:solidFill>
                <a:srgbClr val="00B0F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en-US" altLang="zh-TW" sz="200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https://ccb.osha.gov.tw/content/evaluation/Evaluation.aspx#con</a:t>
            </a:r>
            <a:endParaRPr lang="zh-TW" altLang="en-US" sz="2000" dirty="0">
              <a:solidFill>
                <a:srgbClr val="00B0F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E5B7CF0A-2C51-428A-8C68-1719049061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683" y="2225215"/>
            <a:ext cx="10878670" cy="4459938"/>
          </a:xfrm>
          <a:prstGeom prst="rect">
            <a:avLst/>
          </a:prstGeom>
        </p:spPr>
      </p:pic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129E2BD9-FBA2-4C5C-B169-8B57B3073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E9ED2-AA32-4685-BB2B-72B32484F5E4}" type="slidenum">
              <a:rPr lang="zh-TW" altLang="en-US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542673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DF5BFE7C-75AA-434E-A74D-534F91A92C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91907"/>
            <a:ext cx="12192000" cy="4300968"/>
          </a:xfrm>
          <a:prstGeom prst="rect">
            <a:avLst/>
          </a:prstGeom>
        </p:spPr>
      </p:pic>
      <p:sp>
        <p:nvSpPr>
          <p:cNvPr id="10" name="箭號: ＞形 9">
            <a:extLst>
              <a:ext uri="{FF2B5EF4-FFF2-40B4-BE49-F238E27FC236}">
                <a16:creationId xmlns:a16="http://schemas.microsoft.com/office/drawing/2014/main" id="{3205B9BF-4EA0-411E-8603-028F33461672}"/>
              </a:ext>
            </a:extLst>
          </p:cNvPr>
          <p:cNvSpPr/>
          <p:nvPr/>
        </p:nvSpPr>
        <p:spPr>
          <a:xfrm>
            <a:off x="591670" y="645459"/>
            <a:ext cx="2402542" cy="941294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課程目標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DA5CF6AC-E670-4B14-AF7C-8F2675BF1786}"/>
              </a:ext>
            </a:extLst>
          </p:cNvPr>
          <p:cNvSpPr txBox="1"/>
          <p:nvPr/>
        </p:nvSpPr>
        <p:spPr>
          <a:xfrm>
            <a:off x="3397623" y="877579"/>
            <a:ext cx="640976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完成本校</a:t>
            </a:r>
            <a:r>
              <a:rPr lang="zh-TW" altLang="en-US" sz="25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危害化學品清單</a:t>
            </a:r>
            <a:r>
              <a:rPr lang="zh-TW" altLang="en-US" sz="2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及</a:t>
            </a:r>
            <a:r>
              <a:rPr lang="zh-TW" altLang="en-US" sz="25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分級管理清單</a:t>
            </a: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6640751B-AB5D-4D6F-99DE-6A6362B76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E9ED2-AA32-4685-BB2B-72B32484F5E4}" type="slidenum">
              <a:rPr lang="zh-TW" altLang="en-US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056438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C7C63B0-B702-449F-AA00-45F7E98C4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1423" y="2507690"/>
            <a:ext cx="5051611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執行流程</a:t>
            </a:r>
            <a:b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b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A: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化學品基本資料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68BDDFFF-2EA6-4414-A2EF-7EEFEEEADC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E9ED2-AA32-4685-BB2B-72B32484F5E4}" type="slidenum">
              <a:rPr lang="zh-TW" altLang="en-US" smtClean="0"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820584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C62F5C5-2CEF-4157-BBC8-7238CC21F9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483" y="302372"/>
            <a:ext cx="6750424" cy="1325563"/>
          </a:xfrm>
        </p:spPr>
        <p:txBody>
          <a:bodyPr>
            <a:normAutofit fontScale="90000"/>
          </a:bodyPr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教育部化學品管理系統</a:t>
            </a:r>
            <a:b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b="1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https://chem.moe.edu.tw/</a:t>
            </a:r>
            <a:br>
              <a:rPr lang="zh-TW" altLang="en-US" b="1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lang="zh-TW" altLang="en-US" b="1" dirty="0">
              <a:solidFill>
                <a:srgbClr val="00B0F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CC89F817-DD45-4195-9CEF-7D73B0D6C3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952" y="1330368"/>
            <a:ext cx="10847295" cy="5333673"/>
          </a:xfrm>
          <a:prstGeom prst="rect">
            <a:avLst/>
          </a:prstGeom>
        </p:spPr>
      </p:pic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43FCB72E-AA38-4ACB-B5DD-189E75B2C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E9ED2-AA32-4685-BB2B-72B32484F5E4}" type="slidenum">
              <a:rPr lang="zh-TW" altLang="en-US" smtClean="0"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150934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DED74C69-288A-4989-8E38-E995F14797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8509" y="380574"/>
            <a:ext cx="8828855" cy="6096851"/>
          </a:xfrm>
          <a:prstGeom prst="rect">
            <a:avLst/>
          </a:prstGeom>
        </p:spPr>
      </p:pic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E7B9EC50-95A2-4AF1-A965-0EDF52AC83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E9ED2-AA32-4685-BB2B-72B32484F5E4}" type="slidenum">
              <a:rPr lang="zh-TW" altLang="en-US" smtClean="0"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151857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C9C8FB0-835F-49A0-A080-D176CB2248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01210"/>
            <a:ext cx="10515600" cy="989478"/>
          </a:xfrm>
        </p:spPr>
        <p:txBody>
          <a:bodyPr/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危害化學品查詢報表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3B37A373-31DB-4DAB-86A2-EEB3AA47CC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690688"/>
            <a:ext cx="8560787" cy="4351339"/>
          </a:xfrm>
          <a:prstGeom prst="rect">
            <a:avLst/>
          </a:prstGeom>
        </p:spPr>
      </p:pic>
      <p:sp>
        <p:nvSpPr>
          <p:cNvPr id="5" name="標題 1">
            <a:extLst>
              <a:ext uri="{FF2B5EF4-FFF2-40B4-BE49-F238E27FC236}">
                <a16:creationId xmlns:a16="http://schemas.microsoft.com/office/drawing/2014/main" id="{C0FBE409-6F55-4756-9F73-EDE7A2D929A4}"/>
              </a:ext>
            </a:extLst>
          </p:cNvPr>
          <p:cNvSpPr txBox="1">
            <a:spLocks/>
          </p:cNvSpPr>
          <p:nvPr/>
        </p:nvSpPr>
        <p:spPr>
          <a:xfrm>
            <a:off x="838200" y="5868522"/>
            <a:ext cx="10515600" cy="9894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2000" b="1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複製貼上本校「危害性化學品及分級管理清單」</a:t>
            </a:r>
          </a:p>
        </p:txBody>
      </p:sp>
      <p:sp>
        <p:nvSpPr>
          <p:cNvPr id="6" name="橢圓 5">
            <a:extLst>
              <a:ext uri="{FF2B5EF4-FFF2-40B4-BE49-F238E27FC236}">
                <a16:creationId xmlns:a16="http://schemas.microsoft.com/office/drawing/2014/main" id="{EF983668-1CC0-4D84-90A0-81F7A8DD6E4C}"/>
              </a:ext>
            </a:extLst>
          </p:cNvPr>
          <p:cNvSpPr/>
          <p:nvPr/>
        </p:nvSpPr>
        <p:spPr>
          <a:xfrm>
            <a:off x="255494" y="3122100"/>
            <a:ext cx="582706" cy="546847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400" dirty="0"/>
              <a:t>6</a:t>
            </a:r>
            <a:endParaRPr lang="zh-TW" altLang="en-US" sz="2400" dirty="0"/>
          </a:p>
        </p:txBody>
      </p:sp>
      <p:sp>
        <p:nvSpPr>
          <p:cNvPr id="7" name="橢圓 6">
            <a:extLst>
              <a:ext uri="{FF2B5EF4-FFF2-40B4-BE49-F238E27FC236}">
                <a16:creationId xmlns:a16="http://schemas.microsoft.com/office/drawing/2014/main" id="{DA075351-4878-411B-AFA2-EC36A6AC355D}"/>
              </a:ext>
            </a:extLst>
          </p:cNvPr>
          <p:cNvSpPr/>
          <p:nvPr/>
        </p:nvSpPr>
        <p:spPr>
          <a:xfrm>
            <a:off x="255494" y="6089837"/>
            <a:ext cx="582706" cy="546847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400" dirty="0"/>
              <a:t>7</a:t>
            </a:r>
            <a:endParaRPr lang="zh-TW" altLang="en-US" sz="2400" dirty="0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E3936E7C-4BCB-4019-B60D-477F321B72BC}"/>
              </a:ext>
            </a:extLst>
          </p:cNvPr>
          <p:cNvSpPr/>
          <p:nvPr/>
        </p:nvSpPr>
        <p:spPr>
          <a:xfrm>
            <a:off x="914400" y="3361765"/>
            <a:ext cx="5253318" cy="2728072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5DB3893A-EC81-4B6C-8CAA-84BE40952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E9ED2-AA32-4685-BB2B-72B32484F5E4}" type="slidenum">
              <a:rPr lang="zh-TW" altLang="en-US" smtClean="0"/>
              <a:t>19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97799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9D4B555-2B2A-4F3E-96E6-91EBCE40CA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4755" y="309535"/>
            <a:ext cx="10515600" cy="1325563"/>
          </a:xfrm>
        </p:spPr>
        <p:txBody>
          <a:bodyPr>
            <a:normAutofit/>
          </a:bodyPr>
          <a:lstStyle/>
          <a:p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國立宜蘭大學危害物庫存量排行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70A83D46-BB0E-4BD6-9F3B-D461BF07AD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645" y="1393049"/>
            <a:ext cx="9583273" cy="4998785"/>
          </a:xfrm>
          <a:prstGeom prst="rect">
            <a:avLst/>
          </a:prstGeom>
        </p:spPr>
      </p:pic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95AC2A75-EB5F-4F47-B4C8-AF7A45987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E9ED2-AA32-4685-BB2B-72B32484F5E4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77843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811712F-ADA4-4DF6-B0F6-63DF8F58D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436" y="62753"/>
            <a:ext cx="10515600" cy="937653"/>
          </a:xfrm>
        </p:spPr>
        <p:txBody>
          <a:bodyPr/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危害性化學品及分級管理清單</a:t>
            </a:r>
          </a:p>
        </p:txBody>
      </p:sp>
      <p:sp>
        <p:nvSpPr>
          <p:cNvPr id="6" name="標題 1">
            <a:extLst>
              <a:ext uri="{FF2B5EF4-FFF2-40B4-BE49-F238E27FC236}">
                <a16:creationId xmlns:a16="http://schemas.microsoft.com/office/drawing/2014/main" id="{4204450C-336D-421E-883E-0E75EB13F9BD}"/>
              </a:ext>
            </a:extLst>
          </p:cNvPr>
          <p:cNvSpPr txBox="1">
            <a:spLocks/>
          </p:cNvSpPr>
          <p:nvPr/>
        </p:nvSpPr>
        <p:spPr>
          <a:xfrm>
            <a:off x="143436" y="5295301"/>
            <a:ext cx="10515600" cy="14999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藍色儲存格自動帶出</a:t>
            </a:r>
          </a:p>
          <a:p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是否有暴露容許濃度</a:t>
            </a:r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(492)</a:t>
            </a:r>
            <a:endParaRPr lang="zh-TW" altLang="en-US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是否應實施作業環境監測</a:t>
            </a:r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(91)</a:t>
            </a:r>
            <a:endParaRPr lang="zh-TW" altLang="en-US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依據第</a:t>
            </a:r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欄化學文摘號碼</a:t>
            </a:r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(CAS NO.)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查詢</a:t>
            </a:r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請確認號碼格式是否正確</a:t>
            </a:r>
          </a:p>
          <a:p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先篩選具暴露容許濃度</a:t>
            </a:r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(PEL)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，以定量推估</a:t>
            </a:r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(2.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無通風推估模式</a:t>
            </a:r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3.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飽和蒸汽壓推估模式</a:t>
            </a:r>
          </a:p>
          <a:p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4.ECETOC TRA)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或作業環境監測執行風險評估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1800E8B4-B3A4-4F70-9C94-0C54008247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118" y="877910"/>
            <a:ext cx="11824446" cy="4417391"/>
          </a:xfrm>
          <a:prstGeom prst="rect">
            <a:avLst/>
          </a:prstGeom>
        </p:spPr>
      </p:pic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D4E9B4E-CBF0-4BD9-BD83-B0152E849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E9ED2-AA32-4685-BB2B-72B32484F5E4}" type="slidenum">
              <a:rPr lang="zh-TW" altLang="en-US" smtClean="0"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859312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C7C63B0-B702-449F-AA00-45F7E98C4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1423" y="2507690"/>
            <a:ext cx="5051611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執行流程</a:t>
            </a:r>
            <a:b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b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C: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分級管理資料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75F4AE4D-7D03-42CC-BF0F-4B0F53F54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E9ED2-AA32-4685-BB2B-72B32484F5E4}" type="slidenum">
              <a:rPr lang="zh-TW" altLang="en-US" smtClean="0"/>
              <a:t>21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41556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8D953CA-8230-4977-8F82-AA1C6114B9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32042"/>
            <a:ext cx="10515600" cy="1325563"/>
          </a:xfrm>
        </p:spPr>
        <p:txBody>
          <a:bodyPr/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危害性化學品及分級管理清單</a:t>
            </a:r>
            <a:endParaRPr lang="zh-TW" altLang="en-US" dirty="0"/>
          </a:p>
        </p:txBody>
      </p:sp>
      <p:sp>
        <p:nvSpPr>
          <p:cNvPr id="7" name="內容版面配置區 6">
            <a:extLst>
              <a:ext uri="{FF2B5EF4-FFF2-40B4-BE49-F238E27FC236}">
                <a16:creationId xmlns:a16="http://schemas.microsoft.com/office/drawing/2014/main" id="{7B820B97-87E5-459F-952F-206487EFD9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542" y="4676043"/>
            <a:ext cx="5141258" cy="235627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下拉選單</a:t>
            </a:r>
          </a:p>
          <a:p>
            <a:pPr marL="0" indent="0">
              <a:buNone/>
            </a:pP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CCB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評估結果為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1400" b="1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管理方法</a:t>
            </a:r>
            <a:r>
              <a:rPr lang="en-US" altLang="zh-TW" sz="1400" b="1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1~4</a:t>
            </a:r>
          </a:p>
          <a:p>
            <a:pPr marL="0" indent="0">
              <a:buNone/>
            </a:pP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定量評估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評估結果為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14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風險等級</a:t>
            </a:r>
            <a:r>
              <a:rPr lang="en-US" altLang="zh-TW" sz="14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1~3</a:t>
            </a:r>
          </a:p>
          <a:p>
            <a:pPr marL="0" indent="0">
              <a:buNone/>
            </a:pP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作業環境監測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評估結果為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14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風險等級</a:t>
            </a:r>
            <a:r>
              <a:rPr lang="en-US" altLang="zh-TW" sz="14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1~3</a:t>
            </a:r>
            <a:endParaRPr lang="zh-TW" altLang="en-US" sz="1400" b="1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1400" b="1" strike="sngStrike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管理方法</a:t>
            </a:r>
            <a:r>
              <a:rPr lang="en-US" altLang="zh-TW" sz="1400" b="1" strike="sngStrike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3,4</a:t>
            </a:r>
            <a:r>
              <a:rPr lang="zh-TW" altLang="en-US" sz="1400" b="1" strike="sngStrike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1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風險等級</a:t>
            </a:r>
            <a:r>
              <a:rPr lang="en-US" altLang="zh-TW" sz="1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2,3,</a:t>
            </a:r>
            <a:endParaRPr lang="zh-TW" altLang="en-US" sz="14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1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請試著以</a:t>
            </a:r>
            <a:r>
              <a:rPr lang="en-US" altLang="zh-TW" sz="1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ECETOC TRA </a:t>
            </a:r>
            <a:r>
              <a:rPr lang="zh-TW" altLang="en-US" sz="1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較符合現況進行評估</a:t>
            </a:r>
          </a:p>
          <a:p>
            <a:endParaRPr lang="zh-TW" alt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FE8ABA43-5591-4FD7-96F7-027DD28607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52230"/>
            <a:ext cx="12192000" cy="3149491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8DA4D81A-881D-487F-8A5C-6EF6FE64B5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4647" y="5020745"/>
            <a:ext cx="4477375" cy="1705213"/>
          </a:xfrm>
          <a:prstGeom prst="rect">
            <a:avLst/>
          </a:prstGeom>
        </p:spPr>
      </p:pic>
      <p:sp>
        <p:nvSpPr>
          <p:cNvPr id="12" name="橢圓 11">
            <a:extLst>
              <a:ext uri="{FF2B5EF4-FFF2-40B4-BE49-F238E27FC236}">
                <a16:creationId xmlns:a16="http://schemas.microsoft.com/office/drawing/2014/main" id="{BE823852-503D-459F-A68F-ABFFB9D7BB02}"/>
              </a:ext>
            </a:extLst>
          </p:cNvPr>
          <p:cNvSpPr/>
          <p:nvPr/>
        </p:nvSpPr>
        <p:spPr>
          <a:xfrm>
            <a:off x="6019800" y="4402620"/>
            <a:ext cx="582706" cy="546847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400" dirty="0"/>
              <a:t>1</a:t>
            </a:r>
            <a:endParaRPr lang="zh-TW" altLang="en-US" sz="2400" dirty="0"/>
          </a:p>
        </p:txBody>
      </p:sp>
      <p:sp>
        <p:nvSpPr>
          <p:cNvPr id="13" name="橢圓 12">
            <a:extLst>
              <a:ext uri="{FF2B5EF4-FFF2-40B4-BE49-F238E27FC236}">
                <a16:creationId xmlns:a16="http://schemas.microsoft.com/office/drawing/2014/main" id="{44FB53AA-3CE0-42FE-A448-5652979BE08E}"/>
              </a:ext>
            </a:extLst>
          </p:cNvPr>
          <p:cNvSpPr/>
          <p:nvPr/>
        </p:nvSpPr>
        <p:spPr>
          <a:xfrm>
            <a:off x="7552765" y="4430513"/>
            <a:ext cx="582706" cy="546847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400" dirty="0"/>
              <a:t>2</a:t>
            </a:r>
            <a:endParaRPr lang="zh-TW" altLang="en-US" sz="2400" dirty="0"/>
          </a:p>
        </p:txBody>
      </p:sp>
      <p:sp>
        <p:nvSpPr>
          <p:cNvPr id="14" name="橢圓 13">
            <a:extLst>
              <a:ext uri="{FF2B5EF4-FFF2-40B4-BE49-F238E27FC236}">
                <a16:creationId xmlns:a16="http://schemas.microsoft.com/office/drawing/2014/main" id="{7EC24911-0000-43D7-A856-E9C4C85A7992}"/>
              </a:ext>
            </a:extLst>
          </p:cNvPr>
          <p:cNvSpPr/>
          <p:nvPr/>
        </p:nvSpPr>
        <p:spPr>
          <a:xfrm>
            <a:off x="9105900" y="4456968"/>
            <a:ext cx="582706" cy="546847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400" dirty="0"/>
              <a:t>3</a:t>
            </a:r>
            <a:endParaRPr lang="zh-TW" altLang="en-US" sz="2400" dirty="0"/>
          </a:p>
        </p:txBody>
      </p:sp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62284D94-47A9-4D9C-8797-A364DEF5F01F}"/>
              </a:ext>
            </a:extLst>
          </p:cNvPr>
          <p:cNvSpPr/>
          <p:nvPr/>
        </p:nvSpPr>
        <p:spPr>
          <a:xfrm>
            <a:off x="8462683" y="2576251"/>
            <a:ext cx="546847" cy="403412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9670205B-3CBE-48E4-AF57-C8923107ECAC}"/>
              </a:ext>
            </a:extLst>
          </p:cNvPr>
          <p:cNvSpPr/>
          <p:nvPr/>
        </p:nvSpPr>
        <p:spPr>
          <a:xfrm>
            <a:off x="9430871" y="2576251"/>
            <a:ext cx="546847" cy="403412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3E293CD0-94A8-4D17-A13D-877D404ED5C3}"/>
              </a:ext>
            </a:extLst>
          </p:cNvPr>
          <p:cNvSpPr/>
          <p:nvPr/>
        </p:nvSpPr>
        <p:spPr>
          <a:xfrm>
            <a:off x="11367247" y="2579386"/>
            <a:ext cx="824753" cy="403412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8" name="橢圓 17">
            <a:extLst>
              <a:ext uri="{FF2B5EF4-FFF2-40B4-BE49-F238E27FC236}">
                <a16:creationId xmlns:a16="http://schemas.microsoft.com/office/drawing/2014/main" id="{5C8A65F8-EF51-4DB5-9C76-F486634A66E1}"/>
              </a:ext>
            </a:extLst>
          </p:cNvPr>
          <p:cNvSpPr/>
          <p:nvPr/>
        </p:nvSpPr>
        <p:spPr>
          <a:xfrm>
            <a:off x="8446995" y="1976629"/>
            <a:ext cx="582706" cy="546847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400" dirty="0"/>
              <a:t>1</a:t>
            </a:r>
            <a:endParaRPr lang="zh-TW" altLang="en-US" sz="2400" dirty="0"/>
          </a:p>
        </p:txBody>
      </p:sp>
      <p:sp>
        <p:nvSpPr>
          <p:cNvPr id="20" name="橢圓 19">
            <a:extLst>
              <a:ext uri="{FF2B5EF4-FFF2-40B4-BE49-F238E27FC236}">
                <a16:creationId xmlns:a16="http://schemas.microsoft.com/office/drawing/2014/main" id="{D078F690-1334-47F8-B529-DB0FDA992C7A}"/>
              </a:ext>
            </a:extLst>
          </p:cNvPr>
          <p:cNvSpPr/>
          <p:nvPr/>
        </p:nvSpPr>
        <p:spPr>
          <a:xfrm>
            <a:off x="9397253" y="1945210"/>
            <a:ext cx="582706" cy="546847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400" dirty="0"/>
              <a:t>2</a:t>
            </a:r>
            <a:endParaRPr lang="zh-TW" altLang="en-US" sz="2400" dirty="0"/>
          </a:p>
        </p:txBody>
      </p:sp>
      <p:sp>
        <p:nvSpPr>
          <p:cNvPr id="21" name="橢圓 20">
            <a:extLst>
              <a:ext uri="{FF2B5EF4-FFF2-40B4-BE49-F238E27FC236}">
                <a16:creationId xmlns:a16="http://schemas.microsoft.com/office/drawing/2014/main" id="{DBBC0100-F456-484E-9E41-F73BA1CC5A3B}"/>
              </a:ext>
            </a:extLst>
          </p:cNvPr>
          <p:cNvSpPr/>
          <p:nvPr/>
        </p:nvSpPr>
        <p:spPr>
          <a:xfrm>
            <a:off x="11488270" y="1945210"/>
            <a:ext cx="582706" cy="546847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400" dirty="0"/>
              <a:t>3</a:t>
            </a:r>
            <a:endParaRPr lang="zh-TW" altLang="en-US" sz="2400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D2A1C3DE-758E-4C13-9340-28E474001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E9ED2-AA32-4685-BB2B-72B32484F5E4}" type="slidenum">
              <a:rPr lang="zh-TW" altLang="en-US" smtClean="0"/>
              <a:t>22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6393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CAA1F61-9AC7-4BF2-8FB6-0310CDAEC8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52686"/>
          </a:xfrm>
        </p:spPr>
        <p:txBody>
          <a:bodyPr/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篩選後，要準備哪些資料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FCCC053-4ED6-4A0A-B9BA-CB16174CBC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應實施監測</a:t>
            </a:r>
          </a:p>
          <a:p>
            <a:pPr marL="0" indent="0">
              <a:buNone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◎含採樣策略之作業環境監測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配合校方公告期程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容許暴露標準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定量推估模式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安全資料表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25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◎作業場所無通風推估模式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使用量</a:t>
            </a:r>
            <a:r>
              <a:rPr lang="en-US" altLang="zh-TW" sz="2400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400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室內體積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◎飽和蒸氣壓模式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蒸氣壓</a:t>
            </a:r>
            <a:r>
              <a:rPr lang="en-US" altLang="zh-TW" sz="2400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400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分子量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◎進階工具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—ECETOC TRA(</a:t>
            </a:r>
            <a:r>
              <a:rPr lang="zh-TW" altLang="en-US" sz="2400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分子量、容許暴露濃度、散布狀況、 </a:t>
            </a:r>
            <a:endParaRPr lang="en-US" altLang="zh-TW" sz="24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2400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含量百分比、作業時間、通風裝置、呼吸防護具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具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GHS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健康危害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安全資料表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◎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CCB(</a:t>
            </a:r>
            <a:r>
              <a:rPr lang="zh-TW" altLang="en-US" sz="2400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危害分類、物理狀態、散布狀況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4A6D07A-D090-4239-89AE-642EB3CD1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E9ED2-AA32-4685-BB2B-72B32484F5E4}" type="slidenum">
              <a:rPr lang="zh-TW" altLang="en-US" smtClean="0"/>
              <a:t>23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725541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18524FA5-45FD-4747-93B7-14DD6C37A3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5196" y="399627"/>
            <a:ext cx="8959416" cy="6058746"/>
          </a:xfrm>
          <a:prstGeom prst="rect">
            <a:avLst/>
          </a:prstGeom>
        </p:spPr>
      </p:pic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B0FC0A46-9861-4360-8E4C-14309BE781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E9ED2-AA32-4685-BB2B-72B32484F5E4}" type="slidenum">
              <a:rPr lang="zh-TW" altLang="en-US" smtClean="0"/>
              <a:t>24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467547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A2E9E0C7-BD15-42E7-A251-5D7F95612D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4624" y="394864"/>
            <a:ext cx="7907963" cy="6068272"/>
          </a:xfrm>
          <a:prstGeom prst="rect">
            <a:avLst/>
          </a:prstGeom>
        </p:spPr>
      </p:pic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BF430EF2-BAD3-4F29-8D4A-8956BA80E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E9ED2-AA32-4685-BB2B-72B32484F5E4}" type="slidenum">
              <a:rPr lang="zh-TW" altLang="en-US" smtClean="0"/>
              <a:t>25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159979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A52451D5-061D-466C-90F6-526495F494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351" y="423443"/>
            <a:ext cx="7554379" cy="6011114"/>
          </a:xfrm>
          <a:prstGeom prst="rect">
            <a:avLst/>
          </a:prstGeom>
        </p:spPr>
      </p:pic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29E9880C-8E3D-4968-A0FC-3DC7ABC8B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E9ED2-AA32-4685-BB2B-72B32484F5E4}" type="slidenum">
              <a:rPr lang="zh-TW" altLang="en-US" smtClean="0"/>
              <a:t>26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536469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8C57258F-5E14-4276-92D2-FBFB99EB72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1089" y="480601"/>
            <a:ext cx="7821116" cy="5896798"/>
          </a:xfrm>
          <a:prstGeom prst="rect">
            <a:avLst/>
          </a:prstGeom>
        </p:spPr>
      </p:pic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21D941B9-3D4F-4DFB-B1BA-5A57BC21AA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E9ED2-AA32-4685-BB2B-72B32484F5E4}" type="slidenum">
              <a:rPr lang="zh-TW" altLang="en-US" smtClean="0"/>
              <a:t>27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845950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C7C63B0-B702-449F-AA00-45F7E98C4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1423" y="2507690"/>
            <a:ext cx="5051611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執行流程</a:t>
            </a:r>
            <a:b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b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CCB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教學</a:t>
            </a:r>
            <a:b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b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lang="zh-TW" altLang="en-US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94143C81-82CE-4DFC-AE7D-4AD0BEAE2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E9ED2-AA32-4685-BB2B-72B32484F5E4}" type="slidenum">
              <a:rPr lang="zh-TW" altLang="en-US" smtClean="0"/>
              <a:t>28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6127084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06572FB7-9017-41EB-85A0-ACCEE00249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752" y="183776"/>
            <a:ext cx="8408895" cy="6490447"/>
          </a:xfrm>
          <a:prstGeom prst="rect">
            <a:avLst/>
          </a:prstGeom>
        </p:spPr>
      </p:pic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79C4F6B8-445F-4AED-9D96-B5B541F4F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E9ED2-AA32-4685-BB2B-72B32484F5E4}" type="slidenum">
              <a:rPr lang="zh-TW" altLang="en-US" smtClean="0"/>
              <a:t>29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57688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36D9A1F-53D2-41F4-B7E1-20242F525C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2613" y="940642"/>
            <a:ext cx="10130116" cy="1221628"/>
          </a:xfrm>
        </p:spPr>
        <p:txBody>
          <a:bodyPr>
            <a:normAutofit fontScale="90000"/>
          </a:bodyPr>
          <a:lstStyle/>
          <a:p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Q1: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甲醇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硝酸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乙醇是否有健康危害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b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291B2151-1699-4650-B97E-753B0F89AE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0812" y="1959240"/>
            <a:ext cx="7032812" cy="3796754"/>
          </a:xfrm>
          <a:prstGeom prst="rect">
            <a:avLst/>
          </a:prstGeom>
        </p:spPr>
      </p:pic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FD4356ED-2F5A-46ED-AC86-5985FA2E7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E9ED2-AA32-4685-BB2B-72B32484F5E4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069345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288C0E68-9C22-4F72-8B53-CC28F2A39D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455" y="0"/>
            <a:ext cx="7744408" cy="6858000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DAAC630D-0B8A-4278-AAE5-725AA4425F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1599" y="1819835"/>
            <a:ext cx="5263083" cy="2954713"/>
          </a:xfrm>
          <a:prstGeom prst="rect">
            <a:avLst/>
          </a:prstGeom>
          <a:ln w="57150">
            <a:solidFill>
              <a:srgbClr val="0070C0"/>
            </a:solidFill>
          </a:ln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572BC243-EC27-43A5-9C2E-592781DAE22F}"/>
              </a:ext>
            </a:extLst>
          </p:cNvPr>
          <p:cNvSpPr/>
          <p:nvPr/>
        </p:nvSpPr>
        <p:spPr>
          <a:xfrm>
            <a:off x="6391835" y="5179780"/>
            <a:ext cx="744071" cy="1149302"/>
          </a:xfrm>
          <a:prstGeom prst="rect">
            <a:avLst/>
          </a:prstGeom>
          <a:noFill/>
          <a:ln w="381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FF18749D-B51F-4495-9FBD-B7815181B4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E9ED2-AA32-4685-BB2B-72B32484F5E4}" type="slidenum">
              <a:rPr lang="zh-TW" altLang="en-US" smtClean="0"/>
              <a:t>30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797230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2385B8F8-4870-42F7-A51C-02581A3143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082" y="228280"/>
            <a:ext cx="5827059" cy="6401440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58316D14-5E54-48C8-AC16-8C4ED66182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1861" y="228280"/>
            <a:ext cx="5988424" cy="4863673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3A332098-666A-4296-ABBC-7B7777E02F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0471" y="4571681"/>
            <a:ext cx="5889813" cy="2286319"/>
          </a:xfrm>
          <a:prstGeom prst="rect">
            <a:avLst/>
          </a:prstGeom>
        </p:spPr>
      </p:pic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B1367BA1-CF9B-4FEB-B00E-7988383A7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E9ED2-AA32-4685-BB2B-72B32484F5E4}" type="slidenum">
              <a:rPr lang="zh-TW" altLang="en-US" smtClean="0"/>
              <a:t>31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5681650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7B566307-C827-4B20-9A37-89594B4C9F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312" y="0"/>
            <a:ext cx="8298935" cy="6858000"/>
          </a:xfrm>
          <a:prstGeom prst="rect">
            <a:avLst/>
          </a:prstGeom>
        </p:spPr>
      </p:pic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790DBA57-CEFC-49A5-9E45-6EBAE5013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E9ED2-AA32-4685-BB2B-72B32484F5E4}" type="slidenum">
              <a:rPr lang="zh-TW" altLang="en-US" smtClean="0"/>
              <a:t>32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3855651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2D274F23-7B61-421D-9AE1-3B8550D2AD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219" y="447259"/>
            <a:ext cx="9497750" cy="5963482"/>
          </a:xfrm>
          <a:prstGeom prst="rect">
            <a:avLst/>
          </a:prstGeom>
        </p:spPr>
      </p:pic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6C682485-936E-4D62-9FC8-4CF388E5E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E9ED2-AA32-4685-BB2B-72B32484F5E4}" type="slidenum">
              <a:rPr lang="zh-TW" altLang="en-US" smtClean="0"/>
              <a:t>33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8302643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680288E6-D1BB-44A2-84E0-70A2B2C49C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386" y="107021"/>
            <a:ext cx="8220638" cy="6473074"/>
          </a:xfrm>
          <a:prstGeom prst="rect">
            <a:avLst/>
          </a:prstGeom>
        </p:spPr>
      </p:pic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790A36D7-5BFC-4687-B5C2-0F238364D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E9ED2-AA32-4685-BB2B-72B32484F5E4}" type="slidenum">
              <a:rPr lang="zh-TW" altLang="en-US" smtClean="0"/>
              <a:t>34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181051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930FEDE9-636F-444D-BF7D-54518F76F1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858" y="139902"/>
            <a:ext cx="7781366" cy="6422263"/>
          </a:xfrm>
          <a:prstGeom prst="rect">
            <a:avLst/>
          </a:prstGeom>
        </p:spPr>
      </p:pic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6638175E-5063-477D-8001-1FAEDD241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E9ED2-AA32-4685-BB2B-72B32484F5E4}" type="slidenum">
              <a:rPr lang="zh-TW" altLang="en-US" smtClean="0"/>
              <a:t>35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6488468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F5B0C92B-CBD6-42CB-B5DE-8EB92C96C4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889" y="0"/>
            <a:ext cx="8940996" cy="6858000"/>
          </a:xfrm>
          <a:prstGeom prst="rect">
            <a:avLst/>
          </a:prstGeom>
        </p:spPr>
      </p:pic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7F7FF24B-393D-4264-898D-BCBC95FB4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E9ED2-AA32-4685-BB2B-72B32484F5E4}" type="slidenum">
              <a:rPr lang="zh-TW" altLang="en-US" smtClean="0"/>
              <a:t>36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0401935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C7C63B0-B702-449F-AA00-45F7E98C4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0905" y="2866278"/>
            <a:ext cx="893333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執行流程</a:t>
            </a:r>
            <a:b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b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定量推估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作業場所無通風推估模式 </a:t>
            </a:r>
            <a:b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b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lang="zh-TW" altLang="en-US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EB72B75C-5D9A-4175-BD4D-ECCB68CB39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E9ED2-AA32-4685-BB2B-72B32484F5E4}" type="slidenum">
              <a:rPr lang="zh-TW" altLang="en-US" smtClean="0"/>
              <a:t>37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2167214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023838DA-8DB0-46D7-A46A-639EACEF05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835" y="123363"/>
            <a:ext cx="8583223" cy="6611273"/>
          </a:xfrm>
          <a:prstGeom prst="rect">
            <a:avLst/>
          </a:prstGeom>
        </p:spPr>
      </p:pic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B52C2377-B299-4261-88F6-FEEA22965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E9ED2-AA32-4685-BB2B-72B32484F5E4}" type="slidenum">
              <a:rPr lang="zh-TW" altLang="en-US" smtClean="0"/>
              <a:t>38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9314390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2DE9CDA9-E92A-4C98-ACF0-249BAA1C8F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824" y="249468"/>
            <a:ext cx="7509989" cy="6359064"/>
          </a:xfrm>
          <a:prstGeom prst="rect">
            <a:avLst/>
          </a:prstGeom>
        </p:spPr>
      </p:pic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AC3B9B9E-8769-4E9A-8D8E-F5D66BFECE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E9ED2-AA32-4685-BB2B-72B32484F5E4}" type="slidenum">
              <a:rPr lang="zh-TW" altLang="en-US" smtClean="0"/>
              <a:t>39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935791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D477C88B-4D65-4C25-A76D-9DD3D69655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7425" y="548554"/>
            <a:ext cx="5746375" cy="6047761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EC90966E-1906-4A45-A162-A1EF787030D4}"/>
              </a:ext>
            </a:extLst>
          </p:cNvPr>
          <p:cNvSpPr/>
          <p:nvPr/>
        </p:nvSpPr>
        <p:spPr>
          <a:xfrm>
            <a:off x="5934636" y="5309426"/>
            <a:ext cx="2420470" cy="20386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標題 12">
            <a:extLst>
              <a:ext uri="{FF2B5EF4-FFF2-40B4-BE49-F238E27FC236}">
                <a16:creationId xmlns:a16="http://schemas.microsoft.com/office/drawing/2014/main" id="{033A07FE-85EF-4E43-A6BD-9EE9FEE59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6" name="流程圖: 替代程序 15">
            <a:extLst>
              <a:ext uri="{FF2B5EF4-FFF2-40B4-BE49-F238E27FC236}">
                <a16:creationId xmlns:a16="http://schemas.microsoft.com/office/drawing/2014/main" id="{B88A1C98-7C1A-4ED2-9875-0C253466EFD3}"/>
              </a:ext>
            </a:extLst>
          </p:cNvPr>
          <p:cNvSpPr/>
          <p:nvPr/>
        </p:nvSpPr>
        <p:spPr>
          <a:xfrm>
            <a:off x="1658471" y="3083858"/>
            <a:ext cx="1990164" cy="1325563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CCFD2D3C-CF8B-4C37-B9AE-7B05A8A60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E9ED2-AA32-4685-BB2B-72B32484F5E4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215106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B2A2C518-0FF1-49A1-819C-3E9B3EC628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670" y="164978"/>
            <a:ext cx="7494495" cy="6334434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21A69800-F191-43CF-A22B-2D603C7744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3749" y="2554941"/>
            <a:ext cx="3815550" cy="3177476"/>
          </a:xfrm>
          <a:prstGeom prst="rect">
            <a:avLst/>
          </a:prstGeom>
        </p:spPr>
      </p:pic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C17ED3A8-ABBF-472E-BA06-36CB9D332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E9ED2-AA32-4685-BB2B-72B32484F5E4}" type="slidenum">
              <a:rPr lang="zh-TW" altLang="en-US" smtClean="0"/>
              <a:t>40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5469964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2534D624-0778-4B13-8E40-1DDB9731C8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295" y="267001"/>
            <a:ext cx="7682752" cy="6467433"/>
          </a:xfrm>
          <a:prstGeom prst="rect">
            <a:avLst/>
          </a:prstGeom>
        </p:spPr>
      </p:pic>
      <p:pic>
        <p:nvPicPr>
          <p:cNvPr id="2" name="圖片 1">
            <a:extLst>
              <a:ext uri="{FF2B5EF4-FFF2-40B4-BE49-F238E27FC236}">
                <a16:creationId xmlns:a16="http://schemas.microsoft.com/office/drawing/2014/main" id="{DD91C822-F448-4A7D-A304-9AACC08766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71280" y="1145738"/>
            <a:ext cx="2314898" cy="4925112"/>
          </a:xfrm>
          <a:prstGeom prst="rect">
            <a:avLst/>
          </a:prstGeom>
        </p:spPr>
      </p:pic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289BE32B-30CE-40BD-B32F-464F1A3D00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E9ED2-AA32-4685-BB2B-72B32484F5E4}" type="slidenum">
              <a:rPr lang="zh-TW" altLang="en-US" smtClean="0"/>
              <a:t>41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1193927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C7C63B0-B702-449F-AA00-45F7E98C4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0905" y="2866278"/>
            <a:ext cx="893333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執行流程</a:t>
            </a:r>
            <a:b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b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定量推估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飽和蒸汽壓模式</a:t>
            </a:r>
            <a:b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b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lang="zh-TW" altLang="en-US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FD27D404-7D2C-4397-9EEB-1ABBAF9FAA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E9ED2-AA32-4685-BB2B-72B32484F5E4}" type="slidenum">
              <a:rPr lang="zh-TW" altLang="en-US" smtClean="0"/>
              <a:t>42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9651276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0C234CB4-D932-4077-8717-5038FFB4FA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970" y="152400"/>
            <a:ext cx="8079798" cy="6246340"/>
          </a:xfrm>
          <a:prstGeom prst="rect">
            <a:avLst/>
          </a:prstGeom>
        </p:spPr>
      </p:pic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6EA92C77-9D15-40BD-91D2-D8AC6C5C72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E9ED2-AA32-4685-BB2B-72B32484F5E4}" type="slidenum">
              <a:rPr lang="zh-TW" altLang="en-US" smtClean="0"/>
              <a:t>43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9620482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54F44BA1-971A-46F0-9B07-3DE77E8D3A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8541" y="323673"/>
            <a:ext cx="8041902" cy="6210654"/>
          </a:xfrm>
          <a:prstGeom prst="rect">
            <a:avLst/>
          </a:prstGeom>
        </p:spPr>
      </p:pic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14AE2C92-C07D-4031-BB92-1B8666DC24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E9ED2-AA32-4685-BB2B-72B32484F5E4}" type="slidenum">
              <a:rPr lang="zh-TW" altLang="en-US" smtClean="0"/>
              <a:t>44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9429466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0D49CF2A-099B-443F-A281-845052A37A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0610" y="326136"/>
            <a:ext cx="7680179" cy="6205728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B3343F7E-4174-4159-8895-E3AE95F013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0790" y="2554941"/>
            <a:ext cx="3651209" cy="3077448"/>
          </a:xfrm>
          <a:prstGeom prst="rect">
            <a:avLst/>
          </a:prstGeom>
        </p:spPr>
      </p:pic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51E733C8-1458-4FA2-953B-3C470964C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E9ED2-AA32-4685-BB2B-72B32484F5E4}" type="slidenum">
              <a:rPr lang="zh-TW" altLang="en-US" smtClean="0"/>
              <a:t>45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3269389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DD9A2023-5AD4-41B9-8DF4-17F688810A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550" y="304800"/>
            <a:ext cx="7560946" cy="6023555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825D31FA-8769-4EBF-B2CF-31F0B25F46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0918" y="3004475"/>
            <a:ext cx="3935505" cy="1818537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8955BF44-4964-4E7F-A8E4-C0BD7AF8A5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51356" y="1299881"/>
            <a:ext cx="2238234" cy="4762003"/>
          </a:xfrm>
          <a:prstGeom prst="rect">
            <a:avLst/>
          </a:prstGeom>
        </p:spPr>
      </p:pic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FE228073-5C58-44F2-9E46-30FD23ED7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E9ED2-AA32-4685-BB2B-72B32484F5E4}" type="slidenum">
              <a:rPr lang="zh-TW" altLang="en-US" smtClean="0"/>
              <a:t>46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9364932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C7C63B0-B702-449F-AA00-45F7E98C4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0905" y="2866278"/>
            <a:ext cx="893333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執行流程</a:t>
            </a:r>
            <a:b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b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定量推估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進階工具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—ECETOC TRA</a:t>
            </a:r>
            <a:b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b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lang="zh-TW" altLang="en-US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1B819E9F-D754-4374-A288-CF42A344C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E9ED2-AA32-4685-BB2B-72B32484F5E4}" type="slidenum">
              <a:rPr lang="zh-TW" altLang="en-US" smtClean="0"/>
              <a:t>47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505180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C5B592D4-73F2-47BA-B0FB-9EBA299E99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196" y="218627"/>
            <a:ext cx="8926171" cy="6420746"/>
          </a:xfrm>
          <a:prstGeom prst="rect">
            <a:avLst/>
          </a:prstGeom>
        </p:spPr>
      </p:pic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459DEC80-D3DE-49FE-AD4E-E48756FABB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E9ED2-AA32-4685-BB2B-72B32484F5E4}" type="slidenum">
              <a:rPr lang="zh-TW" altLang="en-US" smtClean="0"/>
              <a:t>48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1586981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5FE23C36-1E14-4BCE-B240-B83974B313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3884" y="404390"/>
            <a:ext cx="8988328" cy="6049219"/>
          </a:xfrm>
          <a:prstGeom prst="rect">
            <a:avLst/>
          </a:prstGeom>
        </p:spPr>
      </p:pic>
      <p:sp>
        <p:nvSpPr>
          <p:cNvPr id="5" name="橢圓 4">
            <a:extLst>
              <a:ext uri="{FF2B5EF4-FFF2-40B4-BE49-F238E27FC236}">
                <a16:creationId xmlns:a16="http://schemas.microsoft.com/office/drawing/2014/main" id="{B32C11E7-D1F3-4647-BD60-B7040A913179}"/>
              </a:ext>
            </a:extLst>
          </p:cNvPr>
          <p:cNvSpPr/>
          <p:nvPr/>
        </p:nvSpPr>
        <p:spPr>
          <a:xfrm>
            <a:off x="4760259" y="2124635"/>
            <a:ext cx="699247" cy="495440"/>
          </a:xfrm>
          <a:prstGeom prst="ellipse">
            <a:avLst/>
          </a:prstGeom>
          <a:solidFill>
            <a:schemeClr val="accent4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400" dirty="0"/>
              <a:t>12</a:t>
            </a:r>
            <a:endParaRPr lang="zh-TW" altLang="en-US" sz="2400" dirty="0"/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FA8AC24E-2908-4BFB-9DA4-1DF51750A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E9ED2-AA32-4685-BB2B-72B32484F5E4}" type="slidenum">
              <a:rPr lang="zh-TW" altLang="en-US" smtClean="0"/>
              <a:t>49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072730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65472721-DB4B-4FC2-9E73-7E12A27F90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7792" y="143434"/>
            <a:ext cx="6787360" cy="5880847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EC90966E-1906-4A45-A162-A1EF787030D4}"/>
              </a:ext>
            </a:extLst>
          </p:cNvPr>
          <p:cNvSpPr/>
          <p:nvPr/>
        </p:nvSpPr>
        <p:spPr>
          <a:xfrm>
            <a:off x="6382872" y="4948519"/>
            <a:ext cx="2420470" cy="40341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流程圖: 替代程序 14">
            <a:extLst>
              <a:ext uri="{FF2B5EF4-FFF2-40B4-BE49-F238E27FC236}">
                <a16:creationId xmlns:a16="http://schemas.microsoft.com/office/drawing/2014/main" id="{A7ADBEC9-5454-4AE7-93FA-E8693FC78943}"/>
              </a:ext>
            </a:extLst>
          </p:cNvPr>
          <p:cNvSpPr/>
          <p:nvPr/>
        </p:nvSpPr>
        <p:spPr>
          <a:xfrm>
            <a:off x="1658471" y="3083858"/>
            <a:ext cx="1990164" cy="1325563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CE018085-C872-4607-8BC8-8D1BB6A62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E9ED2-AA32-4685-BB2B-72B32484F5E4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7159273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C4E82E88-5A06-47E9-BAB8-3A9D191D1A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562588"/>
            <a:ext cx="8803341" cy="5732824"/>
          </a:xfrm>
          <a:prstGeom prst="rect">
            <a:avLst/>
          </a:prstGeom>
        </p:spPr>
      </p:pic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2346161C-DCE6-4768-8EE2-9A217A6CE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E9ED2-AA32-4685-BB2B-72B32484F5E4}" type="slidenum">
              <a:rPr lang="zh-TW" altLang="en-US" smtClean="0"/>
              <a:t>50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5384107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93C7A462-E6D5-4A5B-A4FF-24BB76EB17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460" y="432969"/>
            <a:ext cx="9678751" cy="5992061"/>
          </a:xfrm>
          <a:prstGeom prst="rect">
            <a:avLst/>
          </a:prstGeom>
        </p:spPr>
      </p:pic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0A7D033D-F168-43CD-93E4-9755958F0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E9ED2-AA32-4685-BB2B-72B32484F5E4}" type="slidenum">
              <a:rPr lang="zh-TW" altLang="en-US" smtClean="0"/>
              <a:t>51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1321694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56013CE2-D573-4429-B51A-7FB0B2D706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4728" y="508785"/>
            <a:ext cx="8359967" cy="6048533"/>
          </a:xfrm>
          <a:prstGeom prst="rect">
            <a:avLst/>
          </a:prstGeom>
        </p:spPr>
      </p:pic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FA1BB86A-C953-4974-A09C-28B274BEF6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E9ED2-AA32-4685-BB2B-72B32484F5E4}" type="slidenum">
              <a:rPr lang="zh-TW" altLang="en-US" smtClean="0"/>
              <a:t>52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9897686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90A3D6CE-95A0-4200-8866-F65BE52862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439" y="937594"/>
            <a:ext cx="11441122" cy="4791744"/>
          </a:xfrm>
          <a:prstGeom prst="rect">
            <a:avLst/>
          </a:prstGeom>
        </p:spPr>
      </p:pic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11564B50-5524-4FD9-BADB-45F8441FC5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E9ED2-AA32-4685-BB2B-72B32484F5E4}" type="slidenum">
              <a:rPr lang="zh-TW" altLang="en-US" smtClean="0"/>
              <a:t>53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7441788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01DC2462-6E7C-400D-AB67-E27FB0B3DB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588" y="293534"/>
            <a:ext cx="6686019" cy="5240393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96D14718-7D65-4086-9EA9-B19A68F8E5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5153" y="379461"/>
            <a:ext cx="4138466" cy="2819397"/>
          </a:xfrm>
          <a:prstGeom prst="rect">
            <a:avLst/>
          </a:prstGeom>
          <a:solidFill>
            <a:srgbClr val="00B0F0"/>
          </a:solidFill>
          <a:ln w="28575">
            <a:solidFill>
              <a:schemeClr val="accent1"/>
            </a:solidFill>
          </a:ln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9C28D357-868E-43DF-8D35-B10BDFF749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35153" y="3421575"/>
            <a:ext cx="4138466" cy="3056964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  <p:cxnSp>
        <p:nvCxnSpPr>
          <p:cNvPr id="12" name="直線單箭頭接點 11">
            <a:extLst>
              <a:ext uri="{FF2B5EF4-FFF2-40B4-BE49-F238E27FC236}">
                <a16:creationId xmlns:a16="http://schemas.microsoft.com/office/drawing/2014/main" id="{ECF52D97-E253-4DEC-AEFD-03FA23371C17}"/>
              </a:ext>
            </a:extLst>
          </p:cNvPr>
          <p:cNvCxnSpPr/>
          <p:nvPr/>
        </p:nvCxnSpPr>
        <p:spPr>
          <a:xfrm>
            <a:off x="7044607" y="1264024"/>
            <a:ext cx="790546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單箭頭接點 25">
            <a:extLst>
              <a:ext uri="{FF2B5EF4-FFF2-40B4-BE49-F238E27FC236}">
                <a16:creationId xmlns:a16="http://schemas.microsoft.com/office/drawing/2014/main" id="{165146D5-E281-4D86-A368-B1B2249A5072}"/>
              </a:ext>
            </a:extLst>
          </p:cNvPr>
          <p:cNvCxnSpPr>
            <a:cxnSpLocks/>
          </p:cNvCxnSpPr>
          <p:nvPr/>
        </p:nvCxnSpPr>
        <p:spPr>
          <a:xfrm>
            <a:off x="7044607" y="1846730"/>
            <a:ext cx="674005" cy="281940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439902B8-70E7-4A28-8D20-D5FB00718F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E9ED2-AA32-4685-BB2B-72B32484F5E4}" type="slidenum">
              <a:rPr lang="zh-TW" altLang="en-US" smtClean="0"/>
              <a:t>54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2260240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01DC2462-6E7C-400D-AB67-E27FB0B3DB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588" y="293534"/>
            <a:ext cx="6686019" cy="5240393"/>
          </a:xfrm>
          <a:prstGeom prst="rect">
            <a:avLst/>
          </a:prstGeom>
        </p:spPr>
      </p:pic>
      <p:cxnSp>
        <p:nvCxnSpPr>
          <p:cNvPr id="16" name="接點: 肘形 15">
            <a:extLst>
              <a:ext uri="{FF2B5EF4-FFF2-40B4-BE49-F238E27FC236}">
                <a16:creationId xmlns:a16="http://schemas.microsoft.com/office/drawing/2014/main" id="{2A12194A-66E8-44E5-BD20-5BFB48A2C544}"/>
              </a:ext>
            </a:extLst>
          </p:cNvPr>
          <p:cNvCxnSpPr>
            <a:cxnSpLocks/>
          </p:cNvCxnSpPr>
          <p:nvPr/>
        </p:nvCxnSpPr>
        <p:spPr>
          <a:xfrm flipV="1">
            <a:off x="7044609" y="2214285"/>
            <a:ext cx="1005697" cy="1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圖片 1">
            <a:extLst>
              <a:ext uri="{FF2B5EF4-FFF2-40B4-BE49-F238E27FC236}">
                <a16:creationId xmlns:a16="http://schemas.microsoft.com/office/drawing/2014/main" id="{C4C8EDEC-9DCA-4F69-A043-3EFCCC0BAE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0306" y="293534"/>
            <a:ext cx="3783106" cy="2646887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27" name="圖片 26">
            <a:extLst>
              <a:ext uri="{FF2B5EF4-FFF2-40B4-BE49-F238E27FC236}">
                <a16:creationId xmlns:a16="http://schemas.microsoft.com/office/drawing/2014/main" id="{C0EC5E4F-CB83-432C-B4EF-A677CC9A81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50306" y="3307656"/>
            <a:ext cx="3793720" cy="3107032"/>
          </a:xfrm>
          <a:prstGeom prst="rect">
            <a:avLst/>
          </a:prstGeom>
          <a:ln w="38100">
            <a:solidFill>
              <a:schemeClr val="accent5">
                <a:lumMod val="75000"/>
              </a:schemeClr>
            </a:solidFill>
          </a:ln>
        </p:spPr>
      </p:pic>
      <p:cxnSp>
        <p:nvCxnSpPr>
          <p:cNvPr id="58" name="直線單箭頭接點 57">
            <a:extLst>
              <a:ext uri="{FF2B5EF4-FFF2-40B4-BE49-F238E27FC236}">
                <a16:creationId xmlns:a16="http://schemas.microsoft.com/office/drawing/2014/main" id="{71E78C0B-63AB-4807-B16D-0C00BCB5B4F3}"/>
              </a:ext>
            </a:extLst>
          </p:cNvPr>
          <p:cNvCxnSpPr>
            <a:cxnSpLocks/>
          </p:cNvCxnSpPr>
          <p:nvPr/>
        </p:nvCxnSpPr>
        <p:spPr>
          <a:xfrm>
            <a:off x="7044607" y="2626659"/>
            <a:ext cx="916052" cy="215307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B48D0D3A-E1A9-4A4B-B8D7-8E1F8936D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E9ED2-AA32-4685-BB2B-72B32484F5E4}" type="slidenum">
              <a:rPr lang="zh-TW" altLang="en-US" smtClean="0"/>
              <a:t>55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689093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01DC2462-6E7C-400D-AB67-E27FB0B3DB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873" y="268941"/>
            <a:ext cx="5181291" cy="4061011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3AADF341-947B-4A6C-9541-EC5A1C9B8C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0997" y="553510"/>
            <a:ext cx="4352438" cy="3066825"/>
          </a:xfrm>
          <a:prstGeom prst="rect">
            <a:avLst/>
          </a:prstGeom>
          <a:ln w="38100">
            <a:solidFill>
              <a:schemeClr val="accent5">
                <a:lumMod val="75000"/>
              </a:schemeClr>
            </a:solidFill>
          </a:ln>
        </p:spPr>
      </p:pic>
      <p:cxnSp>
        <p:nvCxnSpPr>
          <p:cNvPr id="7" name="直線單箭頭接點 6">
            <a:extLst>
              <a:ext uri="{FF2B5EF4-FFF2-40B4-BE49-F238E27FC236}">
                <a16:creationId xmlns:a16="http://schemas.microsoft.com/office/drawing/2014/main" id="{FCC4C07F-D741-4678-AC01-48F3D460E13E}"/>
              </a:ext>
            </a:extLst>
          </p:cNvPr>
          <p:cNvCxnSpPr>
            <a:cxnSpLocks/>
            <a:endCxn id="3" idx="1"/>
          </p:cNvCxnSpPr>
          <p:nvPr/>
        </p:nvCxnSpPr>
        <p:spPr>
          <a:xfrm flipV="1">
            <a:off x="6257164" y="2086923"/>
            <a:ext cx="963833" cy="34155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圖片 10">
            <a:extLst>
              <a:ext uri="{FF2B5EF4-FFF2-40B4-BE49-F238E27FC236}">
                <a16:creationId xmlns:a16="http://schemas.microsoft.com/office/drawing/2014/main" id="{D8CE26C3-9A89-47D0-94A2-FEF84C806B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6801" y="4380418"/>
            <a:ext cx="3718654" cy="2477582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2016E143-1D06-4504-98EE-F6D0D14C59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6400" y="4429518"/>
            <a:ext cx="3333947" cy="2428482"/>
          </a:xfrm>
          <a:prstGeom prst="rect">
            <a:avLst/>
          </a:prstGeom>
        </p:spPr>
      </p:pic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645E4B17-95A2-42FD-8AC6-CCE1229D91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E9ED2-AA32-4685-BB2B-72B32484F5E4}" type="slidenum">
              <a:rPr lang="zh-TW" altLang="en-US" smtClean="0"/>
              <a:t>56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0606379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01DC2462-6E7C-400D-AB67-E27FB0B3DB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287" y="379477"/>
            <a:ext cx="6778797" cy="5313111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87244780-1B2B-4624-912B-CC374CA07D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1626" y="1568880"/>
            <a:ext cx="4074533" cy="2934304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cxnSp>
        <p:nvCxnSpPr>
          <p:cNvPr id="8" name="直線單箭頭接點 7">
            <a:extLst>
              <a:ext uri="{FF2B5EF4-FFF2-40B4-BE49-F238E27FC236}">
                <a16:creationId xmlns:a16="http://schemas.microsoft.com/office/drawing/2014/main" id="{65109278-413B-4EBD-9186-30EFA2432B66}"/>
              </a:ext>
            </a:extLst>
          </p:cNvPr>
          <p:cNvCxnSpPr>
            <a:cxnSpLocks/>
            <a:endCxn id="5" idx="1"/>
          </p:cNvCxnSpPr>
          <p:nvPr/>
        </p:nvCxnSpPr>
        <p:spPr>
          <a:xfrm flipV="1">
            <a:off x="7056084" y="3036032"/>
            <a:ext cx="755542" cy="56374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A573B8A9-266F-4055-AAEC-5A2CB025F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E9ED2-AA32-4685-BB2B-72B32484F5E4}" type="slidenum">
              <a:rPr lang="zh-TW" altLang="en-US" smtClean="0"/>
              <a:t>57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5044014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A17885EB-3254-4D0F-AE78-B60FA96B62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677" y="237950"/>
            <a:ext cx="9421540" cy="6525536"/>
          </a:xfrm>
          <a:prstGeom prst="rect">
            <a:avLst/>
          </a:prstGeom>
        </p:spPr>
      </p:pic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F80226D0-B2E6-4561-AC2C-425C26991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E9ED2-AA32-4685-BB2B-72B32484F5E4}" type="slidenum">
              <a:rPr lang="zh-TW" altLang="en-US" smtClean="0"/>
              <a:t>58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6125439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B30A293-5D8E-4928-B8E5-D87503920A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6341" y="609320"/>
            <a:ext cx="10515600" cy="791322"/>
          </a:xfrm>
        </p:spPr>
        <p:txBody>
          <a:bodyPr/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實施頻率</a:t>
            </a:r>
          </a:p>
        </p:txBody>
      </p:sp>
      <p:pic>
        <p:nvPicPr>
          <p:cNvPr id="4" name="內容版面配置區 3">
            <a:extLst>
              <a:ext uri="{FF2B5EF4-FFF2-40B4-BE49-F238E27FC236}">
                <a16:creationId xmlns:a16="http://schemas.microsoft.com/office/drawing/2014/main" id="{980B0745-1BF6-4C2C-942F-7BC0399374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56341" y="1897342"/>
            <a:ext cx="7748494" cy="4351338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02472C99-E577-44F3-9D65-C14DA3C98E2B}"/>
              </a:ext>
            </a:extLst>
          </p:cNvPr>
          <p:cNvSpPr/>
          <p:nvPr/>
        </p:nvSpPr>
        <p:spPr>
          <a:xfrm>
            <a:off x="7225553" y="3711388"/>
            <a:ext cx="1470212" cy="225910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AD11DFF8-DDCF-4E9D-8F15-E962C73A0D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E9ED2-AA32-4685-BB2B-72B32484F5E4}" type="slidenum">
              <a:rPr lang="zh-TW" altLang="en-US" smtClean="0"/>
              <a:t>59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432966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>
            <a:extLst>
              <a:ext uri="{FF2B5EF4-FFF2-40B4-BE49-F238E27FC236}">
                <a16:creationId xmlns:a16="http://schemas.microsoft.com/office/drawing/2014/main" id="{50F7D1E3-362A-4E88-9193-F58DF2D71C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0189" y="345141"/>
            <a:ext cx="5861199" cy="6167718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EC90966E-1906-4A45-A162-A1EF787030D4}"/>
              </a:ext>
            </a:extLst>
          </p:cNvPr>
          <p:cNvSpPr/>
          <p:nvPr/>
        </p:nvSpPr>
        <p:spPr>
          <a:xfrm>
            <a:off x="5980318" y="5029200"/>
            <a:ext cx="2420470" cy="51098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流程圖: 替代程序 9">
            <a:extLst>
              <a:ext uri="{FF2B5EF4-FFF2-40B4-BE49-F238E27FC236}">
                <a16:creationId xmlns:a16="http://schemas.microsoft.com/office/drawing/2014/main" id="{E9451D72-F6B7-40D8-A947-4EDA8EF3B4CA}"/>
              </a:ext>
            </a:extLst>
          </p:cNvPr>
          <p:cNvSpPr/>
          <p:nvPr/>
        </p:nvSpPr>
        <p:spPr>
          <a:xfrm>
            <a:off x="1954307" y="3003175"/>
            <a:ext cx="1990164" cy="1325563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三</a:t>
            </a: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C44D7374-31A2-4DC3-9B86-3D5856A68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E9ED2-AA32-4685-BB2B-72B32484F5E4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9794908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C7C63B0-B702-449F-AA00-45F7E98C4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0905" y="2866278"/>
            <a:ext cx="893333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執行流程</a:t>
            </a:r>
            <a:b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b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作業環境監測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FA8AA43B-E1AA-4D7B-873D-C8D3EABBDE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E9ED2-AA32-4685-BB2B-72B32484F5E4}" type="slidenum">
              <a:rPr lang="zh-TW" altLang="en-US" smtClean="0"/>
              <a:t>60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6178878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3B530BAB-953B-42E7-B4C5-A5F89AA664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240" y="1407459"/>
            <a:ext cx="7436220" cy="5230770"/>
          </a:xfrm>
          <a:prstGeom prst="rect">
            <a:avLst/>
          </a:prstGeom>
        </p:spPr>
      </p:pic>
      <p:sp>
        <p:nvSpPr>
          <p:cNvPr id="5" name="標題 1">
            <a:extLst>
              <a:ext uri="{FF2B5EF4-FFF2-40B4-BE49-F238E27FC236}">
                <a16:creationId xmlns:a16="http://schemas.microsoft.com/office/drawing/2014/main" id="{630D8D19-2795-4822-AFAB-61DFF07DDD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3240" y="314978"/>
            <a:ext cx="10515600" cy="993869"/>
          </a:xfrm>
        </p:spPr>
        <p:txBody>
          <a:bodyPr>
            <a:normAutofit/>
          </a:bodyPr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作業環境監測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依中心規劃實施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每半年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dirty="0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549ADCBB-F1DB-4DAD-A50B-46FD35F6B3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6722" y="2127717"/>
            <a:ext cx="3002037" cy="2198342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20D87B38-E73E-460D-8287-E7D170641A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56722" y="4577824"/>
            <a:ext cx="3002037" cy="2060405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6046906F-519E-4979-8153-6238B4CDDA8D}"/>
              </a:ext>
            </a:extLst>
          </p:cNvPr>
          <p:cNvSpPr txBox="1"/>
          <p:nvPr/>
        </p:nvSpPr>
        <p:spPr>
          <a:xfrm>
            <a:off x="8164298" y="1758385"/>
            <a:ext cx="30020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現場蒐集數據進實驗室分析</a:t>
            </a: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CFDD6B5A-F269-4EDB-9864-E61E90E8F3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E9ED2-AA32-4685-BB2B-72B32484F5E4}" type="slidenum">
              <a:rPr lang="zh-TW" altLang="en-US" smtClean="0"/>
              <a:t>61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4172072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4EF39E5-4F84-4CFF-88B0-5096D9606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5871" y="3128681"/>
            <a:ext cx="6961094" cy="2680448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zh-TW" altLang="en-US" sz="3500" b="1" dirty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不瞭解安全的使用方法</a:t>
            </a:r>
            <a:endParaRPr lang="en-US" altLang="zh-TW" sz="3500" b="1" dirty="0">
              <a:solidFill>
                <a:schemeClr val="accent5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en-US" altLang="zh-TW" sz="3500" b="1" dirty="0">
              <a:solidFill>
                <a:schemeClr val="accent5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zh-TW" altLang="en-US" sz="3500" b="1" dirty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不知道如何避免過量暴露</a:t>
            </a:r>
            <a:endParaRPr lang="en-US" altLang="zh-TW" sz="3500" b="1" dirty="0">
              <a:solidFill>
                <a:schemeClr val="accent5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en-US" altLang="zh-TW" sz="3500" b="1" dirty="0">
              <a:solidFill>
                <a:schemeClr val="accent5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zh-TW" altLang="en-US" sz="3500" b="1" dirty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不曉得危害徵兆或症狀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18BC256B-7DE7-420C-AB5E-10E0E67ED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E9ED2-AA32-4685-BB2B-72B32484F5E4}" type="slidenum">
              <a:rPr lang="zh-TW" altLang="en-US" smtClean="0"/>
              <a:t>62</a:t>
            </a:fld>
            <a:endParaRPr lang="zh-TW" altLang="en-US"/>
          </a:p>
        </p:txBody>
      </p:sp>
      <p:sp>
        <p:nvSpPr>
          <p:cNvPr id="5" name="標題 1">
            <a:extLst>
              <a:ext uri="{FF2B5EF4-FFF2-40B4-BE49-F238E27FC236}">
                <a16:creationId xmlns:a16="http://schemas.microsoft.com/office/drawing/2014/main" id="{9B1F7E20-E62F-4B51-A325-E3660D00784B}"/>
              </a:ext>
            </a:extLst>
          </p:cNvPr>
          <p:cNvSpPr txBox="1">
            <a:spLocks/>
          </p:cNvSpPr>
          <p:nvPr/>
        </p:nvSpPr>
        <p:spPr>
          <a:xfrm>
            <a:off x="1582271" y="598300"/>
            <a:ext cx="8897470" cy="19028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5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使用危害物質之人員常出現的問題</a:t>
            </a:r>
            <a:endParaRPr lang="en-US" altLang="zh-TW" sz="5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5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5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三不知</a:t>
            </a:r>
            <a:r>
              <a:rPr lang="en-US" altLang="zh-TW" sz="5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=</a:t>
            </a:r>
            <a:r>
              <a:rPr lang="zh-TW" altLang="en-US" sz="5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出事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1451437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E72BCAE-ACE7-4386-8D39-3A2FBFC8F9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57E921E-A473-4BE9-87F9-69454A51E2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96135" y="3025588"/>
            <a:ext cx="7129182" cy="2747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8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THANK  YOU</a:t>
            </a:r>
            <a:endParaRPr lang="zh-TW" altLang="en-US" sz="8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61F511D7-8ED9-42A1-A82A-54DC2E03C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E9ED2-AA32-4685-BB2B-72B32484F5E4}" type="slidenum">
              <a:rPr lang="zh-TW" altLang="en-US" smtClean="0"/>
              <a:t>63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308155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36D9A1F-53D2-41F4-B7E1-20242F525C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9071" y="1559207"/>
            <a:ext cx="6571128" cy="1221628"/>
          </a:xfrm>
        </p:spPr>
        <p:txBody>
          <a:bodyPr>
            <a:normAutofit/>
          </a:bodyPr>
          <a:lstStyle/>
          <a:p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Q2: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用多少會有健康危害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F1A6455E-F908-4BC5-9875-4445B800F6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2658" y="3790016"/>
            <a:ext cx="2836300" cy="2770094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2EE1F5C5-4954-401C-A4B3-FA63AA091A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7009" y="3790016"/>
            <a:ext cx="2238687" cy="2770095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0ACA86C1-006F-491D-80D8-544B0C02EE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81102" y="3998259"/>
            <a:ext cx="2201486" cy="2398048"/>
          </a:xfrm>
          <a:prstGeom prst="rect">
            <a:avLst/>
          </a:prstGeom>
        </p:spPr>
      </p:pic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4B693B9D-93A3-47D4-896B-D9DFF0C8EC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E9ED2-AA32-4685-BB2B-72B32484F5E4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064770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4E0EE9AE-7B68-495B-B628-2F6B0C8CD0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352" y="5934315"/>
            <a:ext cx="7645790" cy="621391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40CF517B-8126-41BF-8BCC-F28E5AD240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H="1" flipV="1">
            <a:off x="692352" y="5304040"/>
            <a:ext cx="7645790" cy="625833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87A70701-DD1B-447B-B24A-57AA99AF5B3D}"/>
              </a:ext>
            </a:extLst>
          </p:cNvPr>
          <p:cNvSpPr/>
          <p:nvPr/>
        </p:nvSpPr>
        <p:spPr>
          <a:xfrm>
            <a:off x="679677" y="4632960"/>
            <a:ext cx="6841263" cy="44196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2B79BA07-84D4-4528-BD60-3D248C90C0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982" y="1784517"/>
            <a:ext cx="7757160" cy="3515082"/>
          </a:xfrm>
          <a:prstGeom prst="rect">
            <a:avLst/>
          </a:prstGeom>
        </p:spPr>
      </p:pic>
      <p:sp>
        <p:nvSpPr>
          <p:cNvPr id="15" name="標題 1">
            <a:extLst>
              <a:ext uri="{FF2B5EF4-FFF2-40B4-BE49-F238E27FC236}">
                <a16:creationId xmlns:a16="http://schemas.microsoft.com/office/drawing/2014/main" id="{1F36F7E6-BDB5-4826-90E3-1489976515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982" y="420689"/>
            <a:ext cx="8204430" cy="1221628"/>
          </a:xfrm>
        </p:spPr>
        <p:txBody>
          <a:bodyPr>
            <a:normAutofit/>
          </a:bodyPr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法規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b="1" dirty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勞工作業場所容許暴露標準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F3A9E996-A81C-428B-8A99-57DB05928BDA}"/>
              </a:ext>
            </a:extLst>
          </p:cNvPr>
          <p:cNvSpPr/>
          <p:nvPr/>
        </p:nvSpPr>
        <p:spPr>
          <a:xfrm>
            <a:off x="679677" y="5737412"/>
            <a:ext cx="7757160" cy="53788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標題 1">
            <a:extLst>
              <a:ext uri="{FF2B5EF4-FFF2-40B4-BE49-F238E27FC236}">
                <a16:creationId xmlns:a16="http://schemas.microsoft.com/office/drawing/2014/main" id="{367B5135-4CD4-4A63-AD50-8F944B38D5B2}"/>
              </a:ext>
            </a:extLst>
          </p:cNvPr>
          <p:cNvSpPr txBox="1">
            <a:spLocks/>
          </p:cNvSpPr>
          <p:nvPr/>
        </p:nvSpPr>
        <p:spPr>
          <a:xfrm>
            <a:off x="8916635" y="2487985"/>
            <a:ext cx="3039036" cy="732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危害性化學品</a:t>
            </a:r>
            <a:endParaRPr lang="zh-TW" altLang="en-US" b="1" dirty="0">
              <a:solidFill>
                <a:schemeClr val="accent5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" name="內容版面配置區 3">
            <a:extLst>
              <a:ext uri="{FF2B5EF4-FFF2-40B4-BE49-F238E27FC236}">
                <a16:creationId xmlns:a16="http://schemas.microsoft.com/office/drawing/2014/main" id="{EAAD5F03-C09F-464F-A6DA-946ECB84A9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8785412" y="3323211"/>
            <a:ext cx="3301482" cy="3061457"/>
          </a:xfrm>
          <a:prstGeom prst="rect">
            <a:avLst/>
          </a:prstGeom>
        </p:spPr>
      </p:pic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CB091369-415B-4B1E-84DC-AB0D9B92D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E9ED2-AA32-4685-BB2B-72B32484F5E4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891325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35ABF962-1ABF-48BF-9B3B-B8679CCC06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4230" y="170995"/>
            <a:ext cx="9783540" cy="6516009"/>
          </a:xfrm>
          <a:prstGeom prst="rect">
            <a:avLst/>
          </a:prstGeom>
        </p:spPr>
      </p:pic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ECD0E043-291E-4BB8-B164-4C86760FD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E9ED2-AA32-4685-BB2B-72B32484F5E4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873030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691</TotalTime>
  <Words>736</Words>
  <Application>Microsoft Office PowerPoint</Application>
  <PresentationFormat>寬螢幕</PresentationFormat>
  <Paragraphs>152</Paragraphs>
  <Slides>63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63</vt:i4>
      </vt:variant>
    </vt:vector>
  </HeadingPairs>
  <TitlesOfParts>
    <vt:vector size="70" baseType="lpstr">
      <vt:lpstr>微軟正黑體</vt:lpstr>
      <vt:lpstr>新細明體</vt:lpstr>
      <vt:lpstr>Arial</vt:lpstr>
      <vt:lpstr>Calibri</vt:lpstr>
      <vt:lpstr>Calibri Light</vt:lpstr>
      <vt:lpstr>Wingdings</vt:lpstr>
      <vt:lpstr>Office 佈景主題</vt:lpstr>
      <vt:lpstr>國立宜蘭大學 115年危害化學品分級教學</vt:lpstr>
      <vt:lpstr>國立宜蘭大學危害物庫存量排行</vt:lpstr>
      <vt:lpstr>Q1: 甲醇,硝酸,乙醇是否有健康危害? </vt:lpstr>
      <vt:lpstr>PowerPoint 簡報</vt:lpstr>
      <vt:lpstr>PowerPoint 簡報</vt:lpstr>
      <vt:lpstr>PowerPoint 簡報</vt:lpstr>
      <vt:lpstr>Q2: 用多少會有健康危害?</vt:lpstr>
      <vt:lpstr>法規:勞工作業場所容許暴露標準</vt:lpstr>
      <vt:lpstr>PowerPoint 簡報</vt:lpstr>
      <vt:lpstr>校內管理及執行重點</vt:lpstr>
      <vt:lpstr>課程內容</vt:lpstr>
      <vt:lpstr>PowerPoint 簡報</vt:lpstr>
      <vt:lpstr>PowerPoint 簡報</vt:lpstr>
      <vt:lpstr>職安署-化學品評估及分級管理</vt:lpstr>
      <vt:lpstr>PowerPoint 簡報</vt:lpstr>
      <vt:lpstr>執行流程  A:化學品基本資料</vt:lpstr>
      <vt:lpstr>教育部化學品管理系統 https://chem.moe.edu.tw/ </vt:lpstr>
      <vt:lpstr>PowerPoint 簡報</vt:lpstr>
      <vt:lpstr>危害化學品查詢報表</vt:lpstr>
      <vt:lpstr>危害性化學品及分級管理清單</vt:lpstr>
      <vt:lpstr>執行流程  C:分級管理資料</vt:lpstr>
      <vt:lpstr>危害性化學品及分級管理清單</vt:lpstr>
      <vt:lpstr>篩選後，要準備哪些資料?</vt:lpstr>
      <vt:lpstr>PowerPoint 簡報</vt:lpstr>
      <vt:lpstr>PowerPoint 簡報</vt:lpstr>
      <vt:lpstr>PowerPoint 簡報</vt:lpstr>
      <vt:lpstr>PowerPoint 簡報</vt:lpstr>
      <vt:lpstr>執行流程  CCB教學  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執行流程  定量推估: 作業場所無通風推估模式   </vt:lpstr>
      <vt:lpstr>PowerPoint 簡報</vt:lpstr>
      <vt:lpstr>PowerPoint 簡報</vt:lpstr>
      <vt:lpstr>PowerPoint 簡報</vt:lpstr>
      <vt:lpstr>PowerPoint 簡報</vt:lpstr>
      <vt:lpstr>執行流程  定量推估: 飽和蒸汽壓模式  </vt:lpstr>
      <vt:lpstr>PowerPoint 簡報</vt:lpstr>
      <vt:lpstr>PowerPoint 簡報</vt:lpstr>
      <vt:lpstr>PowerPoint 簡報</vt:lpstr>
      <vt:lpstr>PowerPoint 簡報</vt:lpstr>
      <vt:lpstr>執行流程  定量推估:進階工具—ECETOC TRA  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實施頻率</vt:lpstr>
      <vt:lpstr>執行流程  作業環境監測</vt:lpstr>
      <vt:lpstr>作業環境監測(依中心規劃實施/每半年)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國立宜蘭大學 115年危害化學品分級教學</dc:title>
  <dc:creator>USER</dc:creator>
  <cp:lastModifiedBy>USER</cp:lastModifiedBy>
  <cp:revision>118</cp:revision>
  <dcterms:created xsi:type="dcterms:W3CDTF">2026-04-29T01:15:06Z</dcterms:created>
  <dcterms:modified xsi:type="dcterms:W3CDTF">2026-08-04T07:36:01Z</dcterms:modified>
</cp:coreProperties>
</file>